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51"/>
  </p:notesMasterIdLst>
  <p:sldIdLst>
    <p:sldId id="287" r:id="rId2"/>
    <p:sldId id="311" r:id="rId3"/>
    <p:sldId id="283" r:id="rId4"/>
    <p:sldId id="257" r:id="rId5"/>
    <p:sldId id="260" r:id="rId6"/>
    <p:sldId id="263" r:id="rId7"/>
    <p:sldId id="264" r:id="rId8"/>
    <p:sldId id="267" r:id="rId9"/>
    <p:sldId id="261" r:id="rId10"/>
    <p:sldId id="285" r:id="rId11"/>
    <p:sldId id="270" r:id="rId12"/>
    <p:sldId id="269" r:id="rId13"/>
    <p:sldId id="258" r:id="rId14"/>
    <p:sldId id="256" r:id="rId15"/>
    <p:sldId id="279" r:id="rId16"/>
    <p:sldId id="315" r:id="rId17"/>
    <p:sldId id="268" r:id="rId18"/>
    <p:sldId id="290" r:id="rId19"/>
    <p:sldId id="305" r:id="rId20"/>
    <p:sldId id="286" r:id="rId21"/>
    <p:sldId id="304" r:id="rId22"/>
    <p:sldId id="321" r:id="rId23"/>
    <p:sldId id="319" r:id="rId24"/>
    <p:sldId id="282" r:id="rId25"/>
    <p:sldId id="317" r:id="rId26"/>
    <p:sldId id="297" r:id="rId27"/>
    <p:sldId id="296" r:id="rId28"/>
    <p:sldId id="276" r:id="rId29"/>
    <p:sldId id="273" r:id="rId30"/>
    <p:sldId id="274" r:id="rId31"/>
    <p:sldId id="284" r:id="rId32"/>
    <p:sldId id="271" r:id="rId33"/>
    <p:sldId id="309" r:id="rId34"/>
    <p:sldId id="288" r:id="rId35"/>
    <p:sldId id="292" r:id="rId36"/>
    <p:sldId id="293" r:id="rId37"/>
    <p:sldId id="291" r:id="rId38"/>
    <p:sldId id="307" r:id="rId39"/>
    <p:sldId id="295" r:id="rId40"/>
    <p:sldId id="310" r:id="rId41"/>
    <p:sldId id="301" r:id="rId42"/>
    <p:sldId id="281" r:id="rId43"/>
    <p:sldId id="320" r:id="rId44"/>
    <p:sldId id="308" r:id="rId45"/>
    <p:sldId id="277" r:id="rId46"/>
    <p:sldId id="318" r:id="rId47"/>
    <p:sldId id="316" r:id="rId48"/>
    <p:sldId id="280" r:id="rId49"/>
    <p:sldId id="266" r:id="rId50"/>
  </p:sldIdLst>
  <p:sldSz cx="9144000" cy="6858000" type="screen4x3"/>
  <p:notesSz cx="6858000" cy="9144000"/>
  <p:embeddedFontLst>
    <p:embeddedFont>
      <p:font typeface="Arial Black" panose="020B0A04020102020204" pitchFamily="34" charset="0"/>
      <p:bold r:id="rId52"/>
    </p:embeddedFont>
    <p:embeddedFont>
      <p:font typeface="Book Antiqua" panose="02040602050305030304" pitchFamily="18" charset="0"/>
      <p:regular r:id="rId53"/>
      <p:bold r:id="rId54"/>
      <p:italic r:id="rId55"/>
      <p:boldItalic r:id="rId56"/>
    </p:embeddedFont>
    <p:embeddedFont>
      <p:font typeface="Wingdings 3" panose="05040102010807070707" pitchFamily="18" charset="2"/>
      <p:regular r:id="rId57"/>
    </p:embeddedFont>
    <p:embeddedFont>
      <p:font typeface="Aharoni" panose="02010803020104030203" pitchFamily="2" charset="-79"/>
      <p:bold r:id="rId58"/>
    </p:embeddedFont>
    <p:embeddedFont>
      <p:font typeface="Wingdings 2" panose="05020102010507070707" pitchFamily="18" charset="2"/>
      <p:regular r:id="rId59"/>
    </p:embeddedFont>
    <p:embeddedFont>
      <p:font typeface="Bodoni MT Black" panose="02070A03080606020203" pitchFamily="18" charset="0"/>
      <p:bold r:id="rId60"/>
      <p:boldItalic r:id="rId61"/>
    </p:embeddedFont>
    <p:embeddedFont>
      <p:font typeface="Lucida Sans" panose="020B0602030504020204" pitchFamily="34" charset="0"/>
      <p:regular r:id="rId62"/>
      <p:bold r:id="rId63"/>
      <p:boldItalic r:id="rId64"/>
    </p:embeddedFont>
    <p:embeddedFont>
      <p:font typeface="Calibri" panose="020F0502020204030204" pitchFamily="34" charset="0"/>
      <p:regular r:id="rId65"/>
      <p:bold r:id="rId66"/>
      <p:italic r:id="rId67"/>
      <p:boldItalic r:id="rId68"/>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8" autoAdjust="0"/>
    <p:restoredTop sz="79058" autoAdjust="0"/>
  </p:normalViewPr>
  <p:slideViewPr>
    <p:cSldViewPr>
      <p:cViewPr varScale="1">
        <p:scale>
          <a:sx n="84" d="100"/>
          <a:sy n="84" d="100"/>
        </p:scale>
        <p:origin x="77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63" Type="http://schemas.openxmlformats.org/officeDocument/2006/relationships/font" Target="fonts/font12.fntdata"/><Relationship Id="rId68" Type="http://schemas.openxmlformats.org/officeDocument/2006/relationships/font" Target="fonts/font17.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font" Target="fonts/font1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6.fntdata"/><Relationship Id="rId61"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5.fntdata"/><Relationship Id="rId64" Type="http://schemas.openxmlformats.org/officeDocument/2006/relationships/font" Target="fonts/font13.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notesMaster" Target="notesMasters/notesMaster1.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8.fntdata"/><Relationship Id="rId67"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3.fntdata"/><Relationship Id="rId62" Type="http://schemas.openxmlformats.org/officeDocument/2006/relationships/font" Target="fonts/font11.fntdata"/><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7B3DC2-F3DD-4B41-88E8-3F0539C970F9}" type="datetimeFigureOut">
              <a:rPr lang="fr-BE" smtClean="0"/>
              <a:pPr/>
              <a:t>10/04/2018</a:t>
            </a:fld>
            <a:endParaRPr lang="fr-BE"/>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5661DE-5CC9-458C-A974-7F678ACE9D5F}" type="slidenum">
              <a:rPr lang="fr-BE" smtClean="0"/>
              <a:pPr/>
              <a:t>‹N°›</a:t>
            </a:fld>
            <a:endParaRPr lang="fr-B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trumanlibrary.org/photographs/66-8003.jpg"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www.atelierdesarchives.com/" TargetMode="Externa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fr.wikipedia.org/wiki/R%C3%A9serve_p%C3%A9troli%C3%A8re" TargetMode="External"/><Relationship Id="rId3" Type="http://schemas.openxmlformats.org/officeDocument/2006/relationships/hyperlink" Target="https://fr.wikipedia.org/wiki/1909" TargetMode="External"/><Relationship Id="rId7" Type="http://schemas.openxmlformats.org/officeDocument/2006/relationships/hyperlink" Target="https://fr.wikipedia.org/wiki/Anglo-Persian_Oil_Company" TargetMode="External"/><Relationship Id="rId12" Type="http://schemas.openxmlformats.org/officeDocument/2006/relationships/hyperlink" Target="https://fr.wikipedia.org/wiki/BP_(compagnie_p%C3%A9troli%C3%A8re)"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fr.wikipedia.org/wiki/Iran" TargetMode="External"/><Relationship Id="rId11" Type="http://schemas.openxmlformats.org/officeDocument/2006/relationships/hyperlink" Target="https://fr.wikipedia.org/wiki/NIOC" TargetMode="External"/><Relationship Id="rId5" Type="http://schemas.openxmlformats.org/officeDocument/2006/relationships/hyperlink" Target="https://fr.wikipedia.org/wiki/Masjed_Soleiman" TargetMode="External"/><Relationship Id="rId10" Type="http://schemas.openxmlformats.org/officeDocument/2006/relationships/hyperlink" Target="https://fr.wikipedia.org/wiki/Industrie_p%C3%A9troli%C3%A8re_en_Iran" TargetMode="External"/><Relationship Id="rId4" Type="http://schemas.openxmlformats.org/officeDocument/2006/relationships/hyperlink" Target="https://fr.wikipedia.org/wiki/Gisement_p%C3%A9trolier" TargetMode="External"/><Relationship Id="rId9" Type="http://schemas.openxmlformats.org/officeDocument/2006/relationships/hyperlink" Target="https://fr.wikipedia.org/wiki/Moyen-Orient"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cdlm.revues.org/881"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fr.wikipedia.org/wiki/R%C3%A9serve_p%C3%A9troli%C3%A8re" TargetMode="External"/><Relationship Id="rId3" Type="http://schemas.openxmlformats.org/officeDocument/2006/relationships/hyperlink" Target="https://fr.wikipedia.org/wiki/1909" TargetMode="External"/><Relationship Id="rId7" Type="http://schemas.openxmlformats.org/officeDocument/2006/relationships/hyperlink" Target="https://fr.wikipedia.org/wiki/Anglo-Persian_Oil_Company" TargetMode="External"/><Relationship Id="rId12" Type="http://schemas.openxmlformats.org/officeDocument/2006/relationships/hyperlink" Target="https://fr.wikipedia.org/wiki/BP_(compagnie_p%C3%A9troli%C3%A8re)"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fr.wikipedia.org/wiki/Iran" TargetMode="External"/><Relationship Id="rId11" Type="http://schemas.openxmlformats.org/officeDocument/2006/relationships/hyperlink" Target="https://fr.wikipedia.org/wiki/NIOC" TargetMode="External"/><Relationship Id="rId5" Type="http://schemas.openxmlformats.org/officeDocument/2006/relationships/hyperlink" Target="https://fr.wikipedia.org/wiki/Masjed_Soleiman" TargetMode="External"/><Relationship Id="rId10" Type="http://schemas.openxmlformats.org/officeDocument/2006/relationships/hyperlink" Target="https://fr.wikipedia.org/wiki/Industrie_p%C3%A9troli%C3%A8re_en_Iran" TargetMode="External"/><Relationship Id="rId4" Type="http://schemas.openxmlformats.org/officeDocument/2006/relationships/hyperlink" Target="https://fr.wikipedia.org/wiki/Gisement_p%C3%A9trolier" TargetMode="External"/><Relationship Id="rId9" Type="http://schemas.openxmlformats.org/officeDocument/2006/relationships/hyperlink" Target="https://fr.wikipedia.org/wiki/Moyen-Orient"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nsarchive.gwu.edu/NSAEBB/NSAEBB435"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sites.google.com/site/questionsdorient/les-mots-de-l-iran-lexique/mossadegh-dr"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bbc.com/news/world-us-canada-36431160"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bbc.com/news/world-us-canada-36431160"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8" Type="http://schemas.openxmlformats.org/officeDocument/2006/relationships/hyperlink" Target="https://fr.wikipedia.org/wiki/1984" TargetMode="External"/><Relationship Id="rId3" Type="http://schemas.openxmlformats.org/officeDocument/2006/relationships/hyperlink" Target="https://fr.wikipedia.org/wiki/1983" TargetMode="External"/><Relationship Id="rId7" Type="http://schemas.openxmlformats.org/officeDocument/2006/relationships/hyperlink" Target="https://fr.wikipedia.org/wiki/Saddam_Hussein"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fr.wikipedia.org/wiki/Bagdad" TargetMode="External"/><Relationship Id="rId5" Type="http://schemas.openxmlformats.org/officeDocument/2006/relationships/hyperlink" Target="https://fr.wikipedia.org/wiki/Moyen-Orient" TargetMode="External"/><Relationship Id="rId10" Type="http://schemas.openxmlformats.org/officeDocument/2006/relationships/hyperlink" Target="https://fr.wikipedia.org/wiki/Guerre_des_Six_Jours" TargetMode="External"/><Relationship Id="rId4" Type="http://schemas.openxmlformats.org/officeDocument/2006/relationships/hyperlink" Target="https://fr.wikipedia.org/wiki/Ronald_Reagan" TargetMode="External"/><Relationship Id="rId9" Type="http://schemas.openxmlformats.org/officeDocument/2006/relationships/hyperlink" Target="https://fr.wikipedia.org/wiki/Irak"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state.gov/t/isn/4784.htm"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8" Type="http://schemas.openxmlformats.org/officeDocument/2006/relationships/hyperlink" Target="https://fr.wikipedia.org/wiki/Contras" TargetMode="External"/><Relationship Id="rId13" Type="http://schemas.openxmlformats.org/officeDocument/2006/relationships/hyperlink" Target="https://fr.wikipedia.org/wiki/Daniel_Ortega" TargetMode="External"/><Relationship Id="rId18" Type="http://schemas.openxmlformats.org/officeDocument/2006/relationships/hyperlink" Target="https://fr.wikipedia.org/wiki/Liste_des_otages_du_Hezbollah_au_Liban" TargetMode="External"/><Relationship Id="rId3" Type="http://schemas.openxmlformats.org/officeDocument/2006/relationships/hyperlink" Target="https://fr.wikipedia.org/wiki/Ronald_Reagan" TargetMode="External"/><Relationship Id="rId21" Type="http://schemas.openxmlformats.org/officeDocument/2006/relationships/hyperlink" Target="https://fr.wikipedia.org/wiki/Liban" TargetMode="External"/><Relationship Id="rId7" Type="http://schemas.openxmlformats.org/officeDocument/2006/relationships/hyperlink" Target="https://fr.wikipedia.org/wiki/Affaire_Iran-Contra" TargetMode="External"/><Relationship Id="rId12" Type="http://schemas.openxmlformats.org/officeDocument/2006/relationships/hyperlink" Target="https://fr.wikipedia.org/wiki/Front_sandiniste_de_lib%C3%A9ration_nationale" TargetMode="External"/><Relationship Id="rId17" Type="http://schemas.openxmlformats.org/officeDocument/2006/relationships/hyperlink" Target="https://fr.wikipedia.org/wiki/Pr%C3%A9sident_des_%C3%89tats-Unis" TargetMode="External"/><Relationship Id="rId2" Type="http://schemas.openxmlformats.org/officeDocument/2006/relationships/slide" Target="../slides/slide33.xml"/><Relationship Id="rId16" Type="http://schemas.openxmlformats.org/officeDocument/2006/relationships/hyperlink" Target="https://fr.wikipedia.org/wiki/1986" TargetMode="External"/><Relationship Id="rId20" Type="http://schemas.openxmlformats.org/officeDocument/2006/relationships/hyperlink" Target="https://fr.wikipedia.org/wiki/Hezbollah" TargetMode="External"/><Relationship Id="rId1" Type="http://schemas.openxmlformats.org/officeDocument/2006/relationships/notesMaster" Target="../notesMasters/notesMaster1.xml"/><Relationship Id="rId6" Type="http://schemas.openxmlformats.org/officeDocument/2006/relationships/hyperlink" Target="https://fr.wikipedia.org/wiki/Congr%C3%A8s_des_%C3%89tats-Unis" TargetMode="External"/><Relationship Id="rId11" Type="http://schemas.openxmlformats.org/officeDocument/2006/relationships/hyperlink" Target="https://fr.wikipedia.org/wiki/Lutte_arm%C3%A9e" TargetMode="External"/><Relationship Id="rId5" Type="http://schemas.openxmlformats.org/officeDocument/2006/relationships/hyperlink" Target="https://fr.wikipedia.org/wiki/Iran" TargetMode="External"/><Relationship Id="rId15" Type="http://schemas.openxmlformats.org/officeDocument/2006/relationships/hyperlink" Target="https://fr.wikipedia.org/wiki/Communisme" TargetMode="External"/><Relationship Id="rId23" Type="http://schemas.openxmlformats.org/officeDocument/2006/relationships/hyperlink" Target="https://fr.wikipedia.org/wiki/Hassan_Rohani" TargetMode="External"/><Relationship Id="rId10" Type="http://schemas.openxmlformats.org/officeDocument/2006/relationships/hyperlink" Target="https://fr.wikipedia.org/wiki/Nicaragua" TargetMode="External"/><Relationship Id="rId19" Type="http://schemas.openxmlformats.org/officeDocument/2006/relationships/hyperlink" Target="https://fr.wikipedia.org/wiki/%C3%89tats-Unis" TargetMode="External"/><Relationship Id="rId4" Type="http://schemas.openxmlformats.org/officeDocument/2006/relationships/hyperlink" Target="https://fr.wikipedia.org/wiki/Trafic_d'armes" TargetMode="External"/><Relationship Id="rId9" Type="http://schemas.openxmlformats.org/officeDocument/2006/relationships/hyperlink" Target="https://fr.wikipedia.org/wiki/Contre-r%C3%A9volution" TargetMode="External"/><Relationship Id="rId14" Type="http://schemas.openxmlformats.org/officeDocument/2006/relationships/hyperlink" Target="https://fr.wikipedia.org/wiki/Guerre_froide" TargetMode="External"/><Relationship Id="rId22" Type="http://schemas.openxmlformats.org/officeDocument/2006/relationships/hyperlink" Target="https://fr.wikipedia.org/wiki/Pr%C3%A9sidence_de_Ronald_Reagan"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orientxxi.info/magazine/la-legende-du-pacte-du-quincy,1213" TargetMode="External"/><Relationship Id="rId2" Type="http://schemas.openxmlformats.org/officeDocument/2006/relationships/slide" Target="../slides/slide36.xml"/><Relationship Id="rId1" Type="http://schemas.openxmlformats.org/officeDocument/2006/relationships/notesMaster" Target="../notesMasters/notesMaster1.xml"/><Relationship Id="rId6" Type="http://schemas.openxmlformats.org/officeDocument/2006/relationships/hyperlink" Target="https://www.youtube.com/channel/UCxAgnFbkxldX6YUEvdcNjnA" TargetMode="External"/><Relationship Id="rId5" Type="http://schemas.openxmlformats.org/officeDocument/2006/relationships/hyperlink" Target="http://www.buyoutfootage.com/pages/pd.html" TargetMode="External"/><Relationship Id="rId4" Type="http://schemas.openxmlformats.org/officeDocument/2006/relationships/hyperlink" Target="http://www.lefigaro.fr/international/2017/12/06/01003-20171206ARTFIG00250-trump-et-riyad-l-alliance-explosive.php"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www.independent.co.uk/topic/western-europe" TargetMode="External"/><Relationship Id="rId7" Type="http://schemas.openxmlformats.org/officeDocument/2006/relationships/hyperlink" Target="http://www.independent.co.uk/topic/MiddleEast" TargetMode="External"/><Relationship Id="rId2" Type="http://schemas.openxmlformats.org/officeDocument/2006/relationships/slide" Target="../slides/slide42.xml"/><Relationship Id="rId1" Type="http://schemas.openxmlformats.org/officeDocument/2006/relationships/notesMaster" Target="../notesMasters/notesMaster1.xml"/><Relationship Id="rId6" Type="http://schemas.openxmlformats.org/officeDocument/2006/relationships/hyperlink" Target="http://inread-experience.teads.tv/" TargetMode="External"/><Relationship Id="rId5" Type="http://schemas.openxmlformats.org/officeDocument/2006/relationships/hyperlink" Target="http://www.independent.co.uk/topic/university-of-maryland" TargetMode="External"/><Relationship Id="rId4" Type="http://schemas.openxmlformats.org/officeDocument/2006/relationships/hyperlink" Target="http://www.independent.co.uk/topic/terrorism"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en.wikipedia.org/wiki/Shahpour_Bakhtiar" TargetMode="External"/><Relationship Id="rId2" Type="http://schemas.openxmlformats.org/officeDocument/2006/relationships/slide" Target="../slides/slide48.xml"/><Relationship Id="rId1" Type="http://schemas.openxmlformats.org/officeDocument/2006/relationships/notesMaster" Target="../notesMasters/notesMaster1.xml"/><Relationship Id="rId4" Type="http://schemas.openxmlformats.org/officeDocument/2006/relationships/hyperlink" Target="https://en.wikipedia.org/wiki/Ettelaat" TargetMode="Externa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a:t>Capsule de Marion </a:t>
            </a:r>
            <a:r>
              <a:rPr lang="fr-BE" dirty="0" err="1"/>
              <a:t>Netisse</a:t>
            </a:r>
            <a:r>
              <a:rPr lang="fr-BE" dirty="0"/>
              <a:t>, L’Iran placé sur l’Axe du Mal Bush, contacts entre Obama et </a:t>
            </a:r>
            <a:r>
              <a:rPr lang="fr-BE" dirty="0" err="1"/>
              <a:t>Rohani</a:t>
            </a:r>
            <a:r>
              <a:rPr lang="fr-BE" dirty="0"/>
              <a:t>, puis </a:t>
            </a:r>
            <a:r>
              <a:rPr lang="fr-BE" dirty="0" err="1"/>
              <a:t>Trump</a:t>
            </a:r>
            <a:r>
              <a:rPr lang="fr-BE" dirty="0"/>
              <a:t>.</a:t>
            </a:r>
          </a:p>
          <a:p>
            <a:endParaRPr lang="fr-BE" dirty="0"/>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1</a:t>
            </a:fld>
            <a:endParaRPr lang="fr-B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2</a:t>
            </a:fld>
            <a:endParaRPr lang="fr-B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a:t>Commentaire.</a:t>
            </a:r>
            <a:r>
              <a:rPr lang="fr-BE" dirty="0"/>
              <a:t> La </a:t>
            </a:r>
            <a:r>
              <a:rPr lang="fr-BE" dirty="0" err="1"/>
              <a:t>fréquentabilité</a:t>
            </a:r>
            <a:r>
              <a:rPr lang="fr-BE" baseline="0" dirty="0"/>
              <a:t> du Dr Mohammed </a:t>
            </a:r>
            <a:r>
              <a:rPr lang="fr-BE" dirty="0"/>
              <a:t>Mossadegh</a:t>
            </a:r>
            <a:r>
              <a:rPr lang="fr-BE" baseline="0" dirty="0"/>
              <a:t> </a:t>
            </a:r>
            <a:r>
              <a:rPr lang="fr-BE" dirty="0"/>
              <a:t>ne fait dans un premier temps aucun doute. Élu Premier ministre</a:t>
            </a:r>
            <a:r>
              <a:rPr lang="fr-BE" baseline="0" dirty="0"/>
              <a:t> en 1951, i</a:t>
            </a:r>
            <a:r>
              <a:rPr lang="fr-BE" dirty="0"/>
              <a:t>l voyage aux USA et le </a:t>
            </a:r>
            <a:r>
              <a:rPr lang="fr-BE" i="1" dirty="0"/>
              <a:t>Time</a:t>
            </a:r>
            <a:r>
              <a:rPr lang="fr-BE" i="1" baseline="0" dirty="0"/>
              <a:t> magazine </a:t>
            </a:r>
            <a:r>
              <a:rPr lang="fr-BE" i="0" baseline="0" dirty="0"/>
              <a:t>lui reconnaît un statut exceptionnel au Premier ministre iranien élu selon les standards démocratiques reconnus. Si les Britanniques se méfient de son engagement nationaliste et se préoccupent de leurs intérêts stratégiques et financiers en Iran (AIOC est la première capitalisation boursière à Londres), les USA y voient alors un rempart pertinent contre les velléités soviétiques.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Sources.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Couverture</a:t>
            </a:r>
            <a:r>
              <a:rPr lang="en-US" dirty="0"/>
              <a:t>: Time Magazine's 'Man of the Year' cover for 1951.</a:t>
            </a:r>
          </a:p>
          <a:p>
            <a:r>
              <a:rPr lang="en-US" dirty="0"/>
              <a:t>Photo : Truman et </a:t>
            </a:r>
            <a:r>
              <a:rPr lang="en-US" dirty="0" err="1"/>
              <a:t>Mossadegh</a:t>
            </a:r>
            <a:r>
              <a:rPr lang="en-US" dirty="0"/>
              <a:t>, 23/10/1951,</a:t>
            </a:r>
            <a:r>
              <a:rPr lang="en-US" baseline="0" dirty="0"/>
              <a:t> nara.gov. </a:t>
            </a:r>
            <a:endParaRPr lang="en-US" dirty="0"/>
          </a:p>
          <a:p>
            <a:r>
              <a:rPr lang="en-US" dirty="0"/>
              <a:t>Photo : Le Premier </a:t>
            </a:r>
            <a:r>
              <a:rPr lang="en-US" dirty="0" err="1"/>
              <a:t>ministre</a:t>
            </a:r>
            <a:r>
              <a:rPr lang="en-US" dirty="0"/>
              <a:t> Mohammad </a:t>
            </a:r>
            <a:r>
              <a:rPr lang="en-US" dirty="0" err="1"/>
              <a:t>Mossadegh</a:t>
            </a:r>
            <a:r>
              <a:rPr lang="en-US" dirty="0"/>
              <a:t> </a:t>
            </a:r>
            <a:r>
              <a:rPr lang="en-US" dirty="0" err="1"/>
              <a:t>signe</a:t>
            </a:r>
            <a:r>
              <a:rPr lang="en-US" dirty="0"/>
              <a:t> le </a:t>
            </a:r>
            <a:r>
              <a:rPr lang="en-US" dirty="0" err="1"/>
              <a:t>livre</a:t>
            </a:r>
            <a:r>
              <a:rPr lang="en-US" dirty="0"/>
              <a:t> des </a:t>
            </a:r>
            <a:r>
              <a:rPr lang="en-US" dirty="0" err="1"/>
              <a:t>invités</a:t>
            </a:r>
            <a:r>
              <a:rPr lang="en-US" dirty="0"/>
              <a:t> au Independence Hall à </a:t>
            </a:r>
            <a:r>
              <a:rPr lang="en-US" dirty="0" err="1"/>
              <a:t>Philadelphie</a:t>
            </a:r>
            <a:r>
              <a:rPr lang="en-US" dirty="0"/>
              <a:t>  en </a:t>
            </a:r>
            <a:r>
              <a:rPr lang="en-US" dirty="0" err="1"/>
              <a:t>compagnie</a:t>
            </a:r>
            <a:r>
              <a:rPr lang="en-US" dirty="0"/>
              <a:t> du </a:t>
            </a:r>
            <a:r>
              <a:rPr lang="en-US" dirty="0" err="1"/>
              <a:t>maire</a:t>
            </a:r>
            <a:r>
              <a:rPr lang="en-US" dirty="0"/>
              <a:t> de la </a:t>
            </a:r>
            <a:r>
              <a:rPr lang="en-US" dirty="0" err="1"/>
              <a:t>ville</a:t>
            </a:r>
            <a:r>
              <a:rPr lang="en-US" baseline="0" dirty="0"/>
              <a:t> </a:t>
            </a:r>
            <a:r>
              <a:rPr lang="en-US" dirty="0"/>
              <a:t>Bernard Samuels. (Date circa 1951, Source </a:t>
            </a:r>
            <a:r>
              <a:rPr lang="en-US" dirty="0">
                <a:hlinkClick r:id="rId3"/>
              </a:rPr>
              <a:t>Harry S. Truman Library and Museum</a:t>
            </a:r>
            <a:r>
              <a:rPr lang="en-US" dirty="0"/>
              <a:t> Author Unknown)</a:t>
            </a:r>
          </a:p>
          <a:p>
            <a:r>
              <a:rPr lang="en-US" dirty="0"/>
              <a:t>Video : </a:t>
            </a:r>
            <a:r>
              <a:rPr lang="fr-BE" dirty="0"/>
              <a:t>Description : Le premier ministre Mohammed Mossadegh arrive aux USA accompagné </a:t>
            </a:r>
            <a:r>
              <a:rPr lang="fr-BE" dirty="0" err="1"/>
              <a:t>Nasrollah</a:t>
            </a:r>
            <a:r>
              <a:rPr lang="fr-BE" dirty="0"/>
              <a:t> </a:t>
            </a:r>
            <a:r>
              <a:rPr lang="fr-BE" dirty="0" err="1"/>
              <a:t>Entezam</a:t>
            </a:r>
            <a:r>
              <a:rPr lang="fr-BE" dirty="0"/>
              <a:t>, président de l'Assemblée Générale des Nations unies, en 1950.</a:t>
            </a:r>
            <a:r>
              <a:rPr lang="fr-BE" baseline="0" dirty="0"/>
              <a:t> Puis, a</a:t>
            </a:r>
            <a:r>
              <a:rPr lang="fr-BE" dirty="0"/>
              <a:t>rrêt de la production de pétrole à Abadan par l'</a:t>
            </a:r>
            <a:r>
              <a:rPr lang="fr-BE" dirty="0" err="1"/>
              <a:t>Anglo-Iranian</a:t>
            </a:r>
            <a:r>
              <a:rPr lang="fr-BE" dirty="0"/>
              <a:t> </a:t>
            </a:r>
            <a:r>
              <a:rPr lang="fr-BE" dirty="0" err="1"/>
              <a:t>Oil</a:t>
            </a:r>
            <a:r>
              <a:rPr lang="fr-BE" dirty="0"/>
              <a:t> </a:t>
            </a:r>
            <a:r>
              <a:rPr lang="fr-BE" dirty="0" err="1"/>
              <a:t>Company</a:t>
            </a:r>
            <a:r>
              <a:rPr lang="fr-BE" dirty="0"/>
              <a:t> suite à la nationalisation du pétrole iranien. Date : 1951-10-00. Images commercialisées par l'atelier des archives </a:t>
            </a:r>
            <a:r>
              <a:rPr lang="fr-BE" dirty="0">
                <a:hlinkClick r:id="rId4"/>
              </a:rPr>
              <a:t>http://www.atelierdesarchives.com</a:t>
            </a:r>
            <a:endParaRPr lang="fr-BE" dirty="0"/>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4</a:t>
            </a:fld>
            <a:endParaRPr lang="fr-B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b="1" dirty="0"/>
              <a:t>Leslie Illingworth</a:t>
            </a:r>
            <a:r>
              <a:rPr lang="en-US" dirty="0"/>
              <a:t>, </a:t>
            </a:r>
            <a:r>
              <a:rPr lang="en-US" i="1" dirty="0"/>
              <a:t>The Daily Mail</a:t>
            </a:r>
            <a:r>
              <a:rPr lang="en-US" dirty="0"/>
              <a:t>, May 17, 1951.</a:t>
            </a:r>
          </a:p>
          <a:p>
            <a:endParaRPr lang="en-US" dirty="0"/>
          </a:p>
          <a:p>
            <a:r>
              <a:rPr lang="en-US" b="1" dirty="0"/>
              <a:t>Critique.</a:t>
            </a:r>
          </a:p>
          <a:p>
            <a:r>
              <a:rPr lang="en-US" dirty="0" err="1"/>
              <a:t>Identifiez</a:t>
            </a:r>
            <a:r>
              <a:rPr lang="en-US" baseline="0" dirty="0"/>
              <a:t> les </a:t>
            </a:r>
            <a:r>
              <a:rPr lang="en-US" baseline="0" dirty="0" err="1"/>
              <a:t>personnages</a:t>
            </a:r>
            <a:r>
              <a:rPr lang="en-US" baseline="0" dirty="0"/>
              <a:t> et </a:t>
            </a:r>
            <a:r>
              <a:rPr lang="en-US" baseline="0" dirty="0" err="1"/>
              <a:t>évaluez</a:t>
            </a:r>
            <a:r>
              <a:rPr lang="en-US" baseline="0" dirty="0"/>
              <a:t> </a:t>
            </a:r>
            <a:r>
              <a:rPr lang="en-US" baseline="0" dirty="0" err="1"/>
              <a:t>leur</a:t>
            </a:r>
            <a:r>
              <a:rPr lang="en-US" baseline="0" dirty="0"/>
              <a:t> </a:t>
            </a:r>
            <a:r>
              <a:rPr lang="en-US" baseline="0" dirty="0" err="1"/>
              <a:t>modalisation</a:t>
            </a:r>
            <a:r>
              <a:rPr lang="en-US" baseline="0" dirty="0"/>
              <a:t> respective.</a:t>
            </a:r>
          </a:p>
          <a:p>
            <a:r>
              <a:rPr lang="en-US" dirty="0"/>
              <a:t>En tenant </a:t>
            </a:r>
            <a:r>
              <a:rPr lang="en-US" dirty="0" err="1"/>
              <a:t>compte</a:t>
            </a:r>
            <a:r>
              <a:rPr lang="en-US" dirty="0"/>
              <a:t> des </a:t>
            </a:r>
            <a:r>
              <a:rPr lang="en-US" dirty="0" err="1"/>
              <a:t>remarques</a:t>
            </a:r>
            <a:r>
              <a:rPr lang="en-US" dirty="0"/>
              <a:t> de la première question, cherchez</a:t>
            </a:r>
            <a:r>
              <a:rPr lang="en-US" baseline="0" dirty="0"/>
              <a:t> à </a:t>
            </a:r>
            <a:r>
              <a:rPr lang="en-US" baseline="0" dirty="0" err="1"/>
              <a:t>définir</a:t>
            </a:r>
            <a:r>
              <a:rPr lang="en-US" baseline="0" dirty="0"/>
              <a:t> le </a:t>
            </a:r>
            <a:r>
              <a:rPr lang="en-US" baseline="0" dirty="0" err="1"/>
              <a:t>terme</a:t>
            </a:r>
            <a:r>
              <a:rPr lang="en-US" baseline="0" dirty="0"/>
              <a:t> “</a:t>
            </a:r>
            <a:r>
              <a:rPr lang="en-US" i="1" baseline="0" dirty="0" err="1"/>
              <a:t>Nationalisation</a:t>
            </a:r>
            <a:r>
              <a:rPr lang="en-US" i="1" baseline="0" dirty="0"/>
              <a:t> “</a:t>
            </a:r>
            <a:r>
              <a:rPr lang="en-US" i="0" baseline="0" dirty="0"/>
              <a:t>  et </a:t>
            </a:r>
            <a:r>
              <a:rPr lang="en-US" i="0" baseline="0" dirty="0" err="1"/>
              <a:t>ses</a:t>
            </a:r>
            <a:r>
              <a:rPr lang="en-US" i="0" baseline="0" dirty="0"/>
              <a:t> connotations ? </a:t>
            </a:r>
          </a:p>
          <a:p>
            <a:r>
              <a:rPr lang="en-US" dirty="0" err="1"/>
              <a:t>Quels</a:t>
            </a:r>
            <a:r>
              <a:rPr lang="en-US" baseline="0" dirty="0"/>
              <a:t> </a:t>
            </a:r>
            <a:r>
              <a:rPr lang="en-US" baseline="0" dirty="0" err="1"/>
              <a:t>avantages</a:t>
            </a:r>
            <a:r>
              <a:rPr lang="en-US" baseline="0" dirty="0"/>
              <a:t> et </a:t>
            </a:r>
            <a:r>
              <a:rPr lang="en-US" baseline="0" dirty="0" err="1"/>
              <a:t>désavantages</a:t>
            </a:r>
            <a:r>
              <a:rPr lang="en-US" baseline="0" dirty="0"/>
              <a:t> </a:t>
            </a:r>
            <a:r>
              <a:rPr lang="en-US" baseline="0" dirty="0" err="1"/>
              <a:t>ce</a:t>
            </a:r>
            <a:r>
              <a:rPr lang="en-US" baseline="0" dirty="0"/>
              <a:t> </a:t>
            </a:r>
            <a:r>
              <a:rPr lang="en-US" baseline="0" dirty="0" err="1"/>
              <a:t>processus</a:t>
            </a:r>
            <a:r>
              <a:rPr lang="en-US" baseline="0" dirty="0"/>
              <a:t> </a:t>
            </a:r>
            <a:r>
              <a:rPr lang="en-US" baseline="0" dirty="0" err="1"/>
              <a:t>peut-il</a:t>
            </a:r>
            <a:r>
              <a:rPr lang="en-US" baseline="0" dirty="0"/>
              <a:t> </a:t>
            </a:r>
            <a:r>
              <a:rPr lang="en-US" baseline="0" dirty="0" err="1"/>
              <a:t>entraîner</a:t>
            </a:r>
            <a:r>
              <a:rPr lang="en-US" baseline="0" dirty="0"/>
              <a:t> </a:t>
            </a:r>
            <a:r>
              <a:rPr lang="en-US" baseline="0" dirty="0" err="1"/>
              <a:t>d’une</a:t>
            </a:r>
            <a:r>
              <a:rPr lang="en-US" baseline="0" dirty="0"/>
              <a:t> part pour la Grande-Bretagne et </a:t>
            </a:r>
            <a:r>
              <a:rPr lang="en-US" baseline="0" dirty="0" err="1"/>
              <a:t>d’autre</a:t>
            </a:r>
            <a:r>
              <a:rPr lang="en-US" baseline="0" dirty="0"/>
              <a:t> part pour </a:t>
            </a:r>
            <a:r>
              <a:rPr lang="en-US" baseline="0" dirty="0" err="1"/>
              <a:t>l’Iran</a:t>
            </a:r>
            <a:r>
              <a:rPr lang="en-US" baseline="0" dirty="0"/>
              <a:t> ?</a:t>
            </a:r>
          </a:p>
          <a:p>
            <a:endParaRPr lang="en-US" baseline="0" dirty="0"/>
          </a:p>
          <a:p>
            <a:r>
              <a:rPr lang="fr-BE" b="0" dirty="0"/>
              <a:t>Auteur</a:t>
            </a:r>
            <a:r>
              <a:rPr lang="fr-BE" b="0" baseline="0" dirty="0"/>
              <a:t> : </a:t>
            </a:r>
            <a:r>
              <a:rPr lang="fr-BE" b="1" dirty="0"/>
              <a:t>Leslie Gilbert </a:t>
            </a:r>
            <a:r>
              <a:rPr lang="fr-BE" b="1" dirty="0" err="1"/>
              <a:t>Illingworth</a:t>
            </a:r>
            <a:r>
              <a:rPr lang="fr-BE" dirty="0"/>
              <a:t> (2 </a:t>
            </a:r>
            <a:r>
              <a:rPr lang="fr-BE" dirty="0" err="1"/>
              <a:t>September</a:t>
            </a:r>
            <a:r>
              <a:rPr lang="fr-BE" dirty="0"/>
              <a:t> 1902 - 20 </a:t>
            </a:r>
            <a:r>
              <a:rPr lang="fr-BE" dirty="0" err="1"/>
              <a:t>December</a:t>
            </a:r>
            <a:r>
              <a:rPr lang="fr-BE" dirty="0"/>
              <a:t> 1979), dessinateur de presse britannique influent au </a:t>
            </a:r>
            <a:r>
              <a:rPr lang="fr-BE" i="1" dirty="0"/>
              <a:t>Daily mail</a:t>
            </a:r>
            <a:r>
              <a:rPr lang="fr-BE" i="1" baseline="0" dirty="0"/>
              <a:t> , </a:t>
            </a:r>
            <a:r>
              <a:rPr lang="fr-BE" i="0" baseline="0" dirty="0"/>
              <a:t>quotidien plutôt populaire et conservateur à large audience</a:t>
            </a:r>
            <a:r>
              <a:rPr lang="fr-BE" i="1" baseline="0" dirty="0"/>
              <a:t>, </a:t>
            </a:r>
            <a:r>
              <a:rPr lang="fr-BE" i="0" baseline="0" dirty="0"/>
              <a:t>ainsi qu’au journal satirique </a:t>
            </a:r>
            <a:r>
              <a:rPr lang="fr-BE" i="1" baseline="0" dirty="0"/>
              <a:t>Punch</a:t>
            </a:r>
            <a:r>
              <a:rPr lang="fr-BE" i="0" baseline="0" dirty="0"/>
              <a:t>.</a:t>
            </a:r>
          </a:p>
          <a:p>
            <a:endParaRPr lang="fr-BE" i="0" baseline="0" dirty="0"/>
          </a:p>
          <a:p>
            <a:r>
              <a:rPr lang="fr-BE" i="0" baseline="0" dirty="0"/>
              <a:t>AIOC : </a:t>
            </a:r>
            <a:r>
              <a:rPr lang="fr-BE" dirty="0"/>
              <a:t>L'</a:t>
            </a:r>
            <a:r>
              <a:rPr lang="fr-BE" b="1" dirty="0" err="1"/>
              <a:t>Anglo</a:t>
            </a:r>
            <a:r>
              <a:rPr lang="fr-BE" b="1" dirty="0"/>
              <a:t>-</a:t>
            </a:r>
            <a:r>
              <a:rPr lang="fr-BE" b="1" dirty="0" err="1"/>
              <a:t>Persian</a:t>
            </a:r>
            <a:r>
              <a:rPr lang="fr-BE" b="1" dirty="0"/>
              <a:t> </a:t>
            </a:r>
            <a:r>
              <a:rPr lang="fr-BE" b="1" dirty="0" err="1"/>
              <a:t>Oil</a:t>
            </a:r>
            <a:r>
              <a:rPr lang="fr-BE" b="1" dirty="0"/>
              <a:t> </a:t>
            </a:r>
            <a:r>
              <a:rPr lang="fr-BE" b="1" dirty="0" err="1"/>
              <a:t>Company</a:t>
            </a:r>
            <a:r>
              <a:rPr lang="fr-BE" dirty="0"/>
              <a:t> (</a:t>
            </a:r>
            <a:r>
              <a:rPr lang="fr-BE" b="1" dirty="0"/>
              <a:t>APOC</a:t>
            </a:r>
            <a:r>
              <a:rPr lang="fr-BE" dirty="0"/>
              <a:t>) a été fondée en </a:t>
            </a:r>
            <a:r>
              <a:rPr lang="fr-BE" dirty="0">
                <a:hlinkClick r:id="rId3" tooltip="1909"/>
              </a:rPr>
              <a:t>1909</a:t>
            </a:r>
            <a:r>
              <a:rPr lang="fr-BE" dirty="0"/>
              <a:t> à la suite de la découverte d'un vaste </a:t>
            </a:r>
            <a:r>
              <a:rPr lang="fr-BE" dirty="0">
                <a:hlinkClick r:id="rId4" tooltip="Gisement pétrolier"/>
              </a:rPr>
              <a:t>gisement pétrolier</a:t>
            </a:r>
            <a:r>
              <a:rPr lang="fr-BE" dirty="0"/>
              <a:t> à </a:t>
            </a:r>
            <a:r>
              <a:rPr lang="fr-BE" dirty="0" err="1">
                <a:hlinkClick r:id="rId5" tooltip="Masjed Soleiman"/>
              </a:rPr>
              <a:t>Masjed</a:t>
            </a:r>
            <a:r>
              <a:rPr lang="fr-BE" dirty="0">
                <a:hlinkClick r:id="rId5" tooltip="Masjed Soleiman"/>
              </a:rPr>
              <a:t> </a:t>
            </a:r>
            <a:r>
              <a:rPr lang="fr-BE" dirty="0" err="1">
                <a:hlinkClick r:id="rId5" tooltip="Masjed Soleiman"/>
              </a:rPr>
              <a:t>Soleiman</a:t>
            </a:r>
            <a:r>
              <a:rPr lang="fr-BE" dirty="0"/>
              <a:t>, en </a:t>
            </a:r>
            <a:r>
              <a:rPr lang="fr-BE" dirty="0">
                <a:hlinkClick r:id="rId6" tooltip="Iran"/>
              </a:rPr>
              <a:t>Iran</a:t>
            </a:r>
            <a:r>
              <a:rPr lang="fr-BE" dirty="0"/>
              <a:t>, le 26 mai 1908</a:t>
            </a:r>
            <a:r>
              <a:rPr lang="fr-BE" baseline="30000" dirty="0">
                <a:hlinkClick r:id="rId7"/>
              </a:rPr>
              <a:t>1</a:t>
            </a:r>
            <a:r>
              <a:rPr lang="fr-BE" dirty="0"/>
              <a:t>. Elle a été la première société à exploiter les </a:t>
            </a:r>
            <a:r>
              <a:rPr lang="fr-BE" dirty="0">
                <a:hlinkClick r:id="rId8" tooltip="Réserve pétrolière"/>
              </a:rPr>
              <a:t>réserves pétrolières</a:t>
            </a:r>
            <a:r>
              <a:rPr lang="fr-BE" dirty="0"/>
              <a:t> du </a:t>
            </a:r>
            <a:r>
              <a:rPr lang="fr-BE" dirty="0">
                <a:hlinkClick r:id="rId9" tooltip="Moyen-Orient"/>
              </a:rPr>
              <a:t>Moyen-Orient</a:t>
            </a:r>
            <a:r>
              <a:rPr lang="fr-BE" dirty="0"/>
              <a:t>. L’APOC conclut un nouveau contrat de concession avec l'Iran en 1933 et fut renommée </a:t>
            </a:r>
            <a:r>
              <a:rPr lang="fr-BE" b="1" dirty="0" err="1"/>
              <a:t>Anglo-Iranian</a:t>
            </a:r>
            <a:r>
              <a:rPr lang="fr-BE" b="1" dirty="0"/>
              <a:t> </a:t>
            </a:r>
            <a:r>
              <a:rPr lang="fr-BE" b="1" dirty="0" err="1"/>
              <a:t>Oil</a:t>
            </a:r>
            <a:r>
              <a:rPr lang="fr-BE" b="1" dirty="0"/>
              <a:t> </a:t>
            </a:r>
            <a:r>
              <a:rPr lang="fr-BE" b="1" dirty="0" err="1"/>
              <a:t>Company</a:t>
            </a:r>
            <a:r>
              <a:rPr lang="fr-BE" dirty="0"/>
              <a:t> (</a:t>
            </a:r>
            <a:r>
              <a:rPr lang="fr-BE" b="1" dirty="0"/>
              <a:t>AIOC</a:t>
            </a:r>
            <a:r>
              <a:rPr lang="fr-BE" dirty="0"/>
              <a:t>) en 1935 – la Perse étant devenue l’Iran la même année. En 1954, après le </a:t>
            </a:r>
            <a:r>
              <a:rPr lang="fr-BE" dirty="0">
                <a:hlinkClick r:id="rId10" tooltip="Industrie pétrolière en Iran"/>
              </a:rPr>
              <a:t>mouvement nationaliste</a:t>
            </a:r>
            <a:r>
              <a:rPr lang="fr-BE" dirty="0"/>
              <a:t> et la conclusion d’un consortium avec la </a:t>
            </a:r>
            <a:r>
              <a:rPr lang="fr-BE" dirty="0">
                <a:hlinkClick r:id="rId11" tooltip="NIOC"/>
              </a:rPr>
              <a:t>NIOC</a:t>
            </a:r>
            <a:r>
              <a:rPr lang="fr-BE" dirty="0"/>
              <a:t>, la société devint la </a:t>
            </a:r>
            <a:r>
              <a:rPr lang="fr-BE" dirty="0">
                <a:hlinkClick r:id="rId12" tooltip="BP (compagnie pétrolière)"/>
              </a:rPr>
              <a:t>British </a:t>
            </a:r>
            <a:r>
              <a:rPr lang="fr-BE" dirty="0" err="1">
                <a:hlinkClick r:id="rId12" tooltip="BP (compagnie pétrolière)"/>
              </a:rPr>
              <a:t>Petroleum</a:t>
            </a:r>
            <a:r>
              <a:rPr lang="fr-BE" dirty="0">
                <a:hlinkClick r:id="rId12" tooltip="BP (compagnie pétrolière)"/>
              </a:rPr>
              <a:t> </a:t>
            </a:r>
            <a:r>
              <a:rPr lang="fr-BE" dirty="0" err="1">
                <a:hlinkClick r:id="rId12" tooltip="BP (compagnie pétrolière)"/>
              </a:rPr>
              <a:t>Company</a:t>
            </a:r>
            <a:r>
              <a:rPr lang="fr-BE" dirty="0"/>
              <a:t> (BP). (Wikipédia)</a:t>
            </a:r>
            <a:endParaRPr lang="en-US" baseline="0" dirty="0"/>
          </a:p>
          <a:p>
            <a:endParaRPr lang="en-US" baseline="0" dirty="0"/>
          </a:p>
          <a:p>
            <a:endParaRPr lang="en-US" baseline="0"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5</a:t>
            </a:fld>
            <a:endParaRPr lang="fr-B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b="1" dirty="0"/>
              <a:t>David Low</a:t>
            </a:r>
            <a:r>
              <a:rPr lang="en-US" dirty="0"/>
              <a:t>, </a:t>
            </a:r>
            <a:r>
              <a:rPr lang="en-US" dirty="0" err="1"/>
              <a:t>dans</a:t>
            </a:r>
            <a:r>
              <a:rPr lang="en-US" dirty="0"/>
              <a:t> </a:t>
            </a:r>
            <a:r>
              <a:rPr lang="en-US" i="1" dirty="0"/>
              <a:t>The Daily Herald</a:t>
            </a:r>
            <a:r>
              <a:rPr lang="en-US" dirty="0"/>
              <a:t>', 1 </a:t>
            </a:r>
            <a:r>
              <a:rPr lang="en-US" dirty="0" err="1"/>
              <a:t>mai</a:t>
            </a:r>
            <a:r>
              <a:rPr lang="en-US" dirty="0"/>
              <a:t> 1951. “</a:t>
            </a:r>
            <a:r>
              <a:rPr lang="en-US" i="1" dirty="0"/>
              <a:t>Il y a un type qui ne tire </a:t>
            </a:r>
            <a:r>
              <a:rPr lang="en-US" i="1" dirty="0" err="1"/>
              <a:t>rien</a:t>
            </a:r>
            <a:r>
              <a:rPr lang="en-US" i="1" dirty="0"/>
              <a:t> de tout </a:t>
            </a:r>
            <a:r>
              <a:rPr lang="en-US" i="1" dirty="0" err="1"/>
              <a:t>ça</a:t>
            </a:r>
            <a:r>
              <a:rPr lang="en-US" i="1" baseline="0" dirty="0"/>
              <a:t> !”</a:t>
            </a:r>
            <a:endParaRPr lang="en-US" dirty="0"/>
          </a:p>
          <a:p>
            <a:endParaRPr lang="en-US" dirty="0"/>
          </a:p>
          <a:p>
            <a:r>
              <a:rPr lang="en-US" b="1" dirty="0"/>
              <a:t>Critique.</a:t>
            </a:r>
          </a:p>
          <a:p>
            <a:r>
              <a:rPr lang="en-US" dirty="0" err="1"/>
              <a:t>Identifiez</a:t>
            </a:r>
            <a:r>
              <a:rPr lang="en-US" dirty="0"/>
              <a:t> les </a:t>
            </a:r>
            <a:r>
              <a:rPr lang="en-US" dirty="0" err="1"/>
              <a:t>personnages</a:t>
            </a:r>
            <a:r>
              <a:rPr lang="en-US" dirty="0"/>
              <a:t> et les </a:t>
            </a:r>
            <a:r>
              <a:rPr lang="en-US" dirty="0" err="1"/>
              <a:t>actants</a:t>
            </a:r>
            <a:r>
              <a:rPr lang="en-US" dirty="0"/>
              <a:t> </a:t>
            </a:r>
            <a:r>
              <a:rPr lang="en-US" dirty="0" err="1"/>
              <a:t>qu’ils</a:t>
            </a:r>
            <a:r>
              <a:rPr lang="en-US" dirty="0"/>
              <a:t> </a:t>
            </a:r>
            <a:r>
              <a:rPr lang="en-US" dirty="0" err="1"/>
              <a:t>symbolisent</a:t>
            </a:r>
            <a:r>
              <a:rPr lang="en-US" dirty="0"/>
              <a:t>.</a:t>
            </a:r>
            <a:r>
              <a:rPr lang="en-US" baseline="0" dirty="0"/>
              <a:t> </a:t>
            </a:r>
          </a:p>
          <a:p>
            <a:r>
              <a:rPr lang="en-US" baseline="0" dirty="0" err="1"/>
              <a:t>Selon</a:t>
            </a:r>
            <a:r>
              <a:rPr lang="en-US" baseline="0" dirty="0"/>
              <a:t> le </a:t>
            </a:r>
            <a:r>
              <a:rPr lang="en-US" baseline="0" dirty="0" err="1"/>
              <a:t>caricaturiste</a:t>
            </a:r>
            <a:r>
              <a:rPr lang="en-US" baseline="0" dirty="0"/>
              <a:t>, </a:t>
            </a:r>
            <a:r>
              <a:rPr lang="en-US" baseline="0" dirty="0" err="1"/>
              <a:t>quelles</a:t>
            </a:r>
            <a:r>
              <a:rPr lang="en-US" baseline="0" dirty="0"/>
              <a:t> </a:t>
            </a:r>
            <a:r>
              <a:rPr lang="en-US" baseline="0" dirty="0" err="1"/>
              <a:t>seraient</a:t>
            </a:r>
            <a:r>
              <a:rPr lang="en-US" baseline="0" dirty="0"/>
              <a:t> </a:t>
            </a:r>
            <a:r>
              <a:rPr lang="en-US" baseline="0" dirty="0" err="1"/>
              <a:t>leurs</a:t>
            </a:r>
            <a:r>
              <a:rPr lang="en-US" baseline="0" dirty="0"/>
              <a:t> motivations </a:t>
            </a:r>
            <a:r>
              <a:rPr lang="en-US" baseline="0" dirty="0" err="1"/>
              <a:t>réelles</a:t>
            </a:r>
            <a:r>
              <a:rPr lang="en-US" baseline="0" dirty="0"/>
              <a:t> </a:t>
            </a:r>
            <a:r>
              <a:rPr lang="en-US" baseline="0" dirty="0" err="1"/>
              <a:t>dans</a:t>
            </a:r>
            <a:r>
              <a:rPr lang="en-US" baseline="0" dirty="0"/>
              <a:t> le </a:t>
            </a:r>
            <a:r>
              <a:rPr lang="en-US" baseline="0" dirty="0" err="1"/>
              <a:t>contexte</a:t>
            </a:r>
            <a:r>
              <a:rPr lang="en-US" baseline="0" dirty="0"/>
              <a:t> de la </a:t>
            </a:r>
            <a:r>
              <a:rPr lang="en-US" baseline="0" dirty="0" err="1"/>
              <a:t>nationalisation</a:t>
            </a:r>
            <a:r>
              <a:rPr lang="en-US" baseline="0" dirty="0"/>
              <a:t> du </a:t>
            </a:r>
            <a:r>
              <a:rPr lang="en-US" baseline="0" dirty="0" err="1"/>
              <a:t>pétrole</a:t>
            </a:r>
            <a:r>
              <a:rPr lang="en-US" baseline="0" dirty="0"/>
              <a:t> ?</a:t>
            </a:r>
          </a:p>
          <a:p>
            <a:r>
              <a:rPr lang="en-US" baseline="0" dirty="0" err="1"/>
              <a:t>Quel</a:t>
            </a:r>
            <a:r>
              <a:rPr lang="en-US" baseline="0" dirty="0"/>
              <a:t> point de </a:t>
            </a:r>
            <a:r>
              <a:rPr lang="en-US" baseline="0" dirty="0" err="1"/>
              <a:t>vue</a:t>
            </a:r>
            <a:r>
              <a:rPr lang="en-US" baseline="0" dirty="0"/>
              <a:t> </a:t>
            </a:r>
            <a:r>
              <a:rPr lang="en-US" baseline="0" dirty="0" err="1"/>
              <a:t>défend</a:t>
            </a:r>
            <a:r>
              <a:rPr lang="en-US" baseline="0" dirty="0"/>
              <a:t>-t-</a:t>
            </a:r>
            <a:r>
              <a:rPr lang="en-US" baseline="0" dirty="0" err="1"/>
              <a:t>il</a:t>
            </a:r>
            <a:r>
              <a:rPr lang="en-US" baseline="0" dirty="0"/>
              <a:t> et </a:t>
            </a:r>
            <a:r>
              <a:rPr lang="en-US" baseline="0" dirty="0" err="1"/>
              <a:t>quels</a:t>
            </a:r>
            <a:r>
              <a:rPr lang="en-US" baseline="0" dirty="0"/>
              <a:t> </a:t>
            </a:r>
            <a:r>
              <a:rPr lang="en-US" baseline="0" dirty="0" err="1"/>
              <a:t>procédés</a:t>
            </a:r>
            <a:r>
              <a:rPr lang="en-US" baseline="0" dirty="0"/>
              <a:t> </a:t>
            </a:r>
            <a:r>
              <a:rPr lang="en-US" baseline="0" dirty="0" err="1"/>
              <a:t>utilise</a:t>
            </a:r>
            <a:r>
              <a:rPr lang="en-US" baseline="0" dirty="0"/>
              <a:t>-t-</a:t>
            </a:r>
            <a:r>
              <a:rPr lang="en-US" baseline="0" dirty="0" err="1"/>
              <a:t>il</a:t>
            </a:r>
            <a:r>
              <a:rPr lang="en-US" baseline="0" dirty="0"/>
              <a:t> pour </a:t>
            </a:r>
            <a:r>
              <a:rPr lang="en-US" baseline="0" dirty="0" err="1"/>
              <a:t>défendre</a:t>
            </a:r>
            <a:r>
              <a:rPr lang="en-US" baseline="0" dirty="0"/>
              <a:t> </a:t>
            </a:r>
            <a:r>
              <a:rPr lang="en-US" baseline="0" dirty="0" err="1"/>
              <a:t>ce</a:t>
            </a:r>
            <a:r>
              <a:rPr lang="en-US" baseline="0" dirty="0"/>
              <a:t> point de </a:t>
            </a:r>
            <a:r>
              <a:rPr lang="en-US" baseline="0" dirty="0" err="1"/>
              <a:t>vue</a:t>
            </a:r>
            <a:r>
              <a:rPr lang="en-US" baseline="0" dirty="0"/>
              <a:t> ? </a:t>
            </a:r>
            <a:r>
              <a:rPr lang="en-US" baseline="0" dirty="0" err="1"/>
              <a:t>Mobilisez</a:t>
            </a:r>
            <a:r>
              <a:rPr lang="en-US" baseline="0" dirty="0"/>
              <a:t> </a:t>
            </a:r>
            <a:r>
              <a:rPr lang="en-US" baseline="0" dirty="0" err="1"/>
              <a:t>dans</a:t>
            </a:r>
            <a:r>
              <a:rPr lang="en-US" baseline="0" dirty="0"/>
              <a:t> </a:t>
            </a:r>
            <a:r>
              <a:rPr lang="en-US" baseline="0" dirty="0" err="1"/>
              <a:t>votre</a:t>
            </a:r>
            <a:r>
              <a:rPr lang="en-US" baseline="0" dirty="0"/>
              <a:t> </a:t>
            </a:r>
            <a:r>
              <a:rPr lang="en-US" baseline="0" dirty="0" err="1"/>
              <a:t>réponse</a:t>
            </a:r>
            <a:r>
              <a:rPr lang="en-US" baseline="0" dirty="0"/>
              <a:t> les concepts de </a:t>
            </a:r>
            <a:r>
              <a:rPr lang="en-US" i="1" baseline="0" dirty="0" err="1"/>
              <a:t>neutralité</a:t>
            </a:r>
            <a:r>
              <a:rPr lang="en-US" i="1" baseline="0" dirty="0"/>
              <a:t> </a:t>
            </a:r>
            <a:r>
              <a:rPr lang="en-US" i="0" baseline="0" dirty="0"/>
              <a:t>et de </a:t>
            </a:r>
            <a:r>
              <a:rPr lang="en-US" i="1" baseline="0" dirty="0" err="1"/>
              <a:t>objectivité</a:t>
            </a:r>
            <a:r>
              <a:rPr lang="en-US" i="0" baseline="0" dirty="0"/>
              <a:t>.</a:t>
            </a:r>
            <a:endParaRPr lang="en-US" baseline="0" dirty="0"/>
          </a:p>
          <a:p>
            <a:endParaRPr lang="en-US" baseline="0" dirty="0"/>
          </a:p>
          <a:p>
            <a:r>
              <a:rPr lang="en-US" baseline="0" dirty="0"/>
              <a:t>Auteur : </a:t>
            </a:r>
            <a:r>
              <a:rPr lang="en-US" b="1" baseline="0" dirty="0"/>
              <a:t>David Low </a:t>
            </a:r>
            <a:r>
              <a:rPr lang="en-US" baseline="0" dirty="0"/>
              <a:t>(1891-1963) </a:t>
            </a:r>
            <a:r>
              <a:rPr lang="en-US" baseline="0" dirty="0" err="1"/>
              <a:t>est</a:t>
            </a:r>
            <a:r>
              <a:rPr lang="en-US" baseline="0" dirty="0"/>
              <a:t> un </a:t>
            </a:r>
            <a:r>
              <a:rPr lang="en-US" baseline="0" dirty="0" err="1"/>
              <a:t>caricaturiste</a:t>
            </a:r>
            <a:r>
              <a:rPr lang="en-US" baseline="0" dirty="0"/>
              <a:t> </a:t>
            </a:r>
            <a:r>
              <a:rPr lang="en-US" baseline="0" dirty="0" err="1"/>
              <a:t>très</a:t>
            </a:r>
            <a:r>
              <a:rPr lang="en-US" baseline="0" dirty="0"/>
              <a:t> </a:t>
            </a:r>
            <a:r>
              <a:rPr lang="en-US" baseline="0" dirty="0" err="1"/>
              <a:t>réputé</a:t>
            </a:r>
            <a:r>
              <a:rPr lang="en-US" baseline="0" dirty="0"/>
              <a:t> et influent en Grande-Bretagne, </a:t>
            </a:r>
            <a:r>
              <a:rPr lang="en-US" baseline="0" dirty="0" err="1"/>
              <a:t>notamment</a:t>
            </a:r>
            <a:r>
              <a:rPr lang="en-US" baseline="0" dirty="0"/>
              <a:t> </a:t>
            </a:r>
            <a:r>
              <a:rPr lang="en-US" baseline="0" dirty="0" err="1"/>
              <a:t>parce</a:t>
            </a:r>
            <a:r>
              <a:rPr lang="en-US" baseline="0" dirty="0"/>
              <a:t> </a:t>
            </a:r>
            <a:r>
              <a:rPr lang="en-US" baseline="0" dirty="0" err="1"/>
              <a:t>qu’il</a:t>
            </a:r>
            <a:r>
              <a:rPr lang="en-US" baseline="0" dirty="0"/>
              <a:t> a </a:t>
            </a:r>
            <a:r>
              <a:rPr lang="en-US" baseline="0" dirty="0" err="1"/>
              <a:t>suivi</a:t>
            </a:r>
            <a:r>
              <a:rPr lang="en-US" baseline="0" dirty="0"/>
              <a:t> </a:t>
            </a:r>
            <a:r>
              <a:rPr lang="en-US" baseline="0" dirty="0" err="1"/>
              <a:t>toute</a:t>
            </a:r>
            <a:r>
              <a:rPr lang="en-US" baseline="0" dirty="0"/>
              <a:t> la guerre. Il a </a:t>
            </a:r>
            <a:r>
              <a:rPr lang="en-US" baseline="0" dirty="0" err="1"/>
              <a:t>travaillé</a:t>
            </a:r>
            <a:r>
              <a:rPr lang="en-US" baseline="0" dirty="0"/>
              <a:t> avec </a:t>
            </a:r>
            <a:r>
              <a:rPr lang="en-US" baseline="0" dirty="0" err="1"/>
              <a:t>plusieurs</a:t>
            </a:r>
            <a:r>
              <a:rPr lang="en-US" baseline="0" dirty="0"/>
              <a:t> </a:t>
            </a:r>
            <a:r>
              <a:rPr lang="en-US" baseline="0" dirty="0" err="1"/>
              <a:t>journaux</a:t>
            </a:r>
            <a:r>
              <a:rPr lang="en-US" baseline="0" dirty="0"/>
              <a:t> </a:t>
            </a:r>
            <a:r>
              <a:rPr lang="en-US" baseline="0" dirty="0" err="1"/>
              <a:t>dont</a:t>
            </a:r>
            <a:r>
              <a:rPr lang="en-US" baseline="0" dirty="0"/>
              <a:t> la </a:t>
            </a:r>
            <a:r>
              <a:rPr lang="en-US" baseline="0" dirty="0" err="1"/>
              <a:t>ligne</a:t>
            </a:r>
            <a:r>
              <a:rPr lang="en-US" baseline="0" dirty="0"/>
              <a:t> </a:t>
            </a:r>
            <a:r>
              <a:rPr lang="en-US" baseline="0" dirty="0" err="1"/>
              <a:t>éditoriale</a:t>
            </a:r>
            <a:r>
              <a:rPr lang="en-US" baseline="0" dirty="0"/>
              <a:t> </a:t>
            </a:r>
            <a:r>
              <a:rPr lang="en-US" baseline="0" dirty="0" err="1"/>
              <a:t>est</a:t>
            </a:r>
            <a:r>
              <a:rPr lang="en-US" baseline="0" dirty="0"/>
              <a:t> </a:t>
            </a:r>
            <a:r>
              <a:rPr lang="en-US" baseline="0" dirty="0" err="1"/>
              <a:t>plutôt</a:t>
            </a:r>
            <a:r>
              <a:rPr lang="en-US" baseline="0" dirty="0"/>
              <a:t> </a:t>
            </a:r>
            <a:r>
              <a:rPr lang="en-US" baseline="0" dirty="0" err="1"/>
              <a:t>conservatrice</a:t>
            </a:r>
            <a:r>
              <a:rPr lang="en-US" baseline="0" dirty="0"/>
              <a:t>.</a:t>
            </a:r>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6</a:t>
            </a:fld>
            <a:endParaRPr lang="fr-B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a:t>David</a:t>
            </a:r>
            <a:r>
              <a:rPr lang="en-US" baseline="0" dirty="0"/>
              <a:t> </a:t>
            </a:r>
            <a:r>
              <a:rPr lang="en-US" dirty="0"/>
              <a:t>Low, </a:t>
            </a:r>
            <a:r>
              <a:rPr lang="en-US" dirty="0" err="1"/>
              <a:t>dans</a:t>
            </a:r>
            <a:r>
              <a:rPr lang="en-US" dirty="0"/>
              <a:t> </a:t>
            </a:r>
            <a:r>
              <a:rPr lang="en-US" i="1" dirty="0"/>
              <a:t>'The Daily Herald'</a:t>
            </a:r>
            <a:r>
              <a:rPr lang="en-US" dirty="0"/>
              <a:t>, 29 </a:t>
            </a:r>
            <a:r>
              <a:rPr lang="en-US" dirty="0" err="1"/>
              <a:t>juin</a:t>
            </a:r>
            <a:r>
              <a:rPr lang="en-US" dirty="0"/>
              <a:t> 1951. “</a:t>
            </a:r>
            <a:r>
              <a:rPr lang="en-US" i="1" dirty="0"/>
              <a:t>La </a:t>
            </a:r>
            <a:r>
              <a:rPr lang="en-US" i="1" dirty="0" err="1"/>
              <a:t>flamme</a:t>
            </a:r>
            <a:r>
              <a:rPr lang="en-US" i="1" dirty="0"/>
              <a:t> de la </a:t>
            </a:r>
            <a:r>
              <a:rPr lang="en-US" i="1" dirty="0" err="1"/>
              <a:t>liberté</a:t>
            </a:r>
            <a:r>
              <a:rPr lang="en-US" i="1" dirty="0"/>
              <a:t>, </a:t>
            </a:r>
            <a:r>
              <a:rPr lang="en-US" i="1" dirty="0" err="1"/>
              <a:t>façon</a:t>
            </a:r>
            <a:r>
              <a:rPr lang="en-US" i="1" dirty="0"/>
              <a:t> </a:t>
            </a:r>
            <a:r>
              <a:rPr lang="en-US" i="1" dirty="0" err="1"/>
              <a:t>iranienne</a:t>
            </a:r>
            <a:r>
              <a:rPr lang="en-US" dirty="0"/>
              <a:t>”</a:t>
            </a:r>
          </a:p>
          <a:p>
            <a:endParaRPr lang="fr-BE" dirty="0"/>
          </a:p>
          <a:p>
            <a:r>
              <a:rPr lang="fr-BE" b="1" dirty="0"/>
              <a:t>Critique.</a:t>
            </a:r>
          </a:p>
          <a:p>
            <a:r>
              <a:rPr lang="fr-BE" dirty="0"/>
              <a:t>Identifiez</a:t>
            </a:r>
            <a:r>
              <a:rPr lang="fr-BE" baseline="0" dirty="0"/>
              <a:t> le point de vue de l’auteur de la caricature à l’égard du concept de la liberté. </a:t>
            </a:r>
          </a:p>
          <a:p>
            <a:r>
              <a:rPr lang="fr-BE" baseline="0" dirty="0"/>
              <a:t>À quel système idéologique cette conception fait-elle clairement référence?  </a:t>
            </a:r>
          </a:p>
          <a:p>
            <a:r>
              <a:rPr lang="fr-BE" baseline="0" dirty="0"/>
              <a:t>Quelle critique sa caricature reproche-t-elle au personnage de Mossadegh ?</a:t>
            </a:r>
          </a:p>
          <a:p>
            <a:endParaRPr lang="fr-BE" baseline="0" dirty="0"/>
          </a:p>
          <a:p>
            <a:r>
              <a:rPr lang="en-US" baseline="0" dirty="0"/>
              <a:t>Auteur : </a:t>
            </a:r>
            <a:r>
              <a:rPr lang="en-US" b="1" baseline="0" dirty="0"/>
              <a:t>David Low </a:t>
            </a:r>
            <a:r>
              <a:rPr lang="en-US" baseline="0" dirty="0"/>
              <a:t>(1891-1963) </a:t>
            </a:r>
            <a:r>
              <a:rPr lang="en-US" baseline="0" dirty="0" err="1"/>
              <a:t>est</a:t>
            </a:r>
            <a:r>
              <a:rPr lang="en-US" baseline="0" dirty="0"/>
              <a:t> un </a:t>
            </a:r>
            <a:r>
              <a:rPr lang="en-US" baseline="0" dirty="0" err="1"/>
              <a:t>caricaturiste</a:t>
            </a:r>
            <a:r>
              <a:rPr lang="en-US" baseline="0" dirty="0"/>
              <a:t> </a:t>
            </a:r>
            <a:r>
              <a:rPr lang="en-US" baseline="0" dirty="0" err="1"/>
              <a:t>très</a:t>
            </a:r>
            <a:r>
              <a:rPr lang="en-US" baseline="0" dirty="0"/>
              <a:t> </a:t>
            </a:r>
            <a:r>
              <a:rPr lang="en-US" baseline="0" dirty="0" err="1"/>
              <a:t>réputé</a:t>
            </a:r>
            <a:r>
              <a:rPr lang="en-US" baseline="0" dirty="0"/>
              <a:t> et influent en Grande-Bretagne, </a:t>
            </a:r>
            <a:r>
              <a:rPr lang="en-US" baseline="0" dirty="0" err="1"/>
              <a:t>notamment</a:t>
            </a:r>
            <a:r>
              <a:rPr lang="en-US" baseline="0" dirty="0"/>
              <a:t> </a:t>
            </a:r>
            <a:r>
              <a:rPr lang="en-US" baseline="0" dirty="0" err="1"/>
              <a:t>parce</a:t>
            </a:r>
            <a:r>
              <a:rPr lang="en-US" baseline="0" dirty="0"/>
              <a:t> </a:t>
            </a:r>
            <a:r>
              <a:rPr lang="en-US" baseline="0" dirty="0" err="1"/>
              <a:t>qu’il</a:t>
            </a:r>
            <a:r>
              <a:rPr lang="en-US" baseline="0" dirty="0"/>
              <a:t> a </a:t>
            </a:r>
            <a:r>
              <a:rPr lang="en-US" baseline="0" dirty="0" err="1"/>
              <a:t>suivi</a:t>
            </a:r>
            <a:r>
              <a:rPr lang="en-US" baseline="0" dirty="0"/>
              <a:t> </a:t>
            </a:r>
            <a:r>
              <a:rPr lang="en-US" baseline="0" dirty="0" err="1"/>
              <a:t>toute</a:t>
            </a:r>
            <a:r>
              <a:rPr lang="en-US" baseline="0" dirty="0"/>
              <a:t> la guerre. Il a </a:t>
            </a:r>
            <a:r>
              <a:rPr lang="en-US" baseline="0" dirty="0" err="1"/>
              <a:t>travaillé</a:t>
            </a:r>
            <a:r>
              <a:rPr lang="en-US" baseline="0" dirty="0"/>
              <a:t> avec </a:t>
            </a:r>
            <a:r>
              <a:rPr lang="en-US" baseline="0" dirty="0" err="1"/>
              <a:t>plusieurs</a:t>
            </a:r>
            <a:r>
              <a:rPr lang="en-US" baseline="0" dirty="0"/>
              <a:t> </a:t>
            </a:r>
            <a:r>
              <a:rPr lang="en-US" baseline="0" dirty="0" err="1"/>
              <a:t>journaux</a:t>
            </a:r>
            <a:r>
              <a:rPr lang="en-US" baseline="0" dirty="0"/>
              <a:t> </a:t>
            </a:r>
            <a:r>
              <a:rPr lang="en-US" baseline="0" dirty="0" err="1"/>
              <a:t>dont</a:t>
            </a:r>
            <a:r>
              <a:rPr lang="en-US" baseline="0" dirty="0"/>
              <a:t> la </a:t>
            </a:r>
            <a:r>
              <a:rPr lang="en-US" baseline="0" dirty="0" err="1"/>
              <a:t>ligne</a:t>
            </a:r>
            <a:r>
              <a:rPr lang="en-US" baseline="0" dirty="0"/>
              <a:t> </a:t>
            </a:r>
            <a:r>
              <a:rPr lang="en-US" baseline="0" dirty="0" err="1"/>
              <a:t>éditoriale</a:t>
            </a:r>
            <a:r>
              <a:rPr lang="en-US" baseline="0" dirty="0"/>
              <a:t> </a:t>
            </a:r>
            <a:r>
              <a:rPr lang="en-US" baseline="0" dirty="0" err="1"/>
              <a:t>est</a:t>
            </a:r>
            <a:r>
              <a:rPr lang="en-US" baseline="0" dirty="0"/>
              <a:t> </a:t>
            </a:r>
            <a:r>
              <a:rPr lang="en-US" baseline="0" dirty="0" err="1"/>
              <a:t>plutôt</a:t>
            </a:r>
            <a:r>
              <a:rPr lang="en-US" baseline="0" dirty="0"/>
              <a:t> </a:t>
            </a:r>
            <a:r>
              <a:rPr lang="en-US" baseline="0" dirty="0" err="1"/>
              <a:t>conservatrice</a:t>
            </a:r>
            <a:r>
              <a:rPr lang="en-US" baseline="0" dirty="0"/>
              <a:t>.</a:t>
            </a:r>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7</a:t>
            </a:fld>
            <a:endParaRPr lang="fr-B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70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L. G. Illingworth</a:t>
            </a:r>
            <a:r>
              <a:rPr lang="en-US" dirty="0"/>
              <a:t>, </a:t>
            </a:r>
            <a:r>
              <a:rPr lang="en-US" dirty="0" err="1"/>
              <a:t>dans</a:t>
            </a:r>
            <a:r>
              <a:rPr lang="en-US" baseline="0" dirty="0"/>
              <a:t> </a:t>
            </a:r>
            <a:r>
              <a:rPr lang="en-US" i="1" dirty="0"/>
              <a:t>The Daily Mail</a:t>
            </a:r>
            <a:r>
              <a:rPr lang="en-US" dirty="0"/>
              <a:t>, 11 </a:t>
            </a:r>
            <a:r>
              <a:rPr lang="en-US" dirty="0" err="1"/>
              <a:t>octobre</a:t>
            </a:r>
            <a:r>
              <a:rPr lang="en-US" dirty="0"/>
              <a:t> 1951. “</a:t>
            </a:r>
            <a:r>
              <a:rPr lang="en-US" i="1" dirty="0" err="1"/>
              <a:t>Brittania</a:t>
            </a:r>
            <a:r>
              <a:rPr lang="en-US" i="1" dirty="0"/>
              <a:t> under assault by Iran and Egypt</a:t>
            </a:r>
            <a:r>
              <a:rPr lang="en-US" dirty="0"/>
              <a:t>.” Le </a:t>
            </a:r>
            <a:r>
              <a:rPr lang="en-US" dirty="0" err="1"/>
              <a:t>personnage</a:t>
            </a:r>
            <a:r>
              <a:rPr lang="en-US" baseline="0" dirty="0"/>
              <a:t> qui </a:t>
            </a:r>
            <a:r>
              <a:rPr lang="en-US" baseline="0" dirty="0" err="1"/>
              <a:t>retient</a:t>
            </a:r>
            <a:r>
              <a:rPr lang="en-US" baseline="0" dirty="0"/>
              <a:t> le trident </a:t>
            </a:r>
            <a:r>
              <a:rPr lang="en-US" baseline="0" dirty="0" err="1"/>
              <a:t>est</a:t>
            </a:r>
            <a:r>
              <a:rPr lang="en-US" baseline="0" dirty="0"/>
              <a:t> Clement Atlee, Premier </a:t>
            </a:r>
            <a:r>
              <a:rPr lang="en-US" baseline="0" dirty="0" err="1"/>
              <a:t>ministre</a:t>
            </a:r>
            <a:r>
              <a:rPr lang="en-US" baseline="0" dirty="0"/>
              <a:t> du </a:t>
            </a:r>
            <a:r>
              <a:rPr lang="en-US" baseline="0" dirty="0" err="1"/>
              <a:t>Royaume-Uni</a:t>
            </a:r>
            <a:r>
              <a:rPr lang="en-US" baseline="0" dirty="0"/>
              <a:t>.</a:t>
            </a:r>
            <a:endParaRPr lang="en-US" dirty="0"/>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fr-BE" b="1" dirty="0"/>
              <a:t>Critique.</a:t>
            </a:r>
          </a:p>
          <a:p>
            <a:pPr marL="0" marR="0" indent="0" algn="l" defTabSz="914400" rtl="0" eaLnBrk="1" fontAlgn="auto" latinLnBrk="0" hangingPunct="1">
              <a:lnSpc>
                <a:spcPct val="100000"/>
              </a:lnSpc>
              <a:spcBef>
                <a:spcPts val="0"/>
              </a:spcBef>
              <a:spcAft>
                <a:spcPts val="0"/>
              </a:spcAft>
              <a:buClrTx/>
              <a:buSzTx/>
              <a:buFontTx/>
              <a:buNone/>
              <a:tabLst/>
              <a:defRPr/>
            </a:pPr>
            <a:r>
              <a:rPr lang="fr-BE" dirty="0"/>
              <a:t>Identifiez</a:t>
            </a:r>
            <a:r>
              <a:rPr lang="fr-BE" baseline="0" dirty="0"/>
              <a:t> le point de vue de l’auteur de la caricature à l’égard du concept de la civilisation et son allégorie. À quelle réalité historique cette conception fait-elle clairement référence? Quelle critique sa caricature reproche-t-elle au personnage de Mossadegh ?</a:t>
            </a:r>
          </a:p>
          <a:p>
            <a:pPr marL="0" marR="0" indent="0" algn="l" defTabSz="914400" rtl="0" eaLnBrk="1" fontAlgn="auto" latinLnBrk="0" hangingPunct="1">
              <a:lnSpc>
                <a:spcPct val="100000"/>
              </a:lnSpc>
              <a:spcBef>
                <a:spcPts val="0"/>
              </a:spcBef>
              <a:spcAft>
                <a:spcPts val="0"/>
              </a:spcAft>
              <a:buClrTx/>
              <a:buSzTx/>
              <a:buFontTx/>
              <a:buNone/>
              <a:tabLst/>
              <a:defRPr/>
            </a:pPr>
            <a:endParaRPr lang="fr-B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BE" b="0" dirty="0"/>
              <a:t>Auteur</a:t>
            </a:r>
            <a:r>
              <a:rPr lang="fr-BE" b="0" baseline="0" dirty="0"/>
              <a:t> : </a:t>
            </a:r>
            <a:r>
              <a:rPr lang="fr-BE" b="1" dirty="0"/>
              <a:t>Leslie Gilbert </a:t>
            </a:r>
            <a:r>
              <a:rPr lang="fr-BE" b="1" dirty="0" err="1"/>
              <a:t>Illingworth</a:t>
            </a:r>
            <a:r>
              <a:rPr lang="fr-BE" dirty="0"/>
              <a:t> (2 </a:t>
            </a:r>
            <a:r>
              <a:rPr lang="fr-BE" dirty="0" err="1"/>
              <a:t>September</a:t>
            </a:r>
            <a:r>
              <a:rPr lang="fr-BE" dirty="0"/>
              <a:t> 1902 - 20 </a:t>
            </a:r>
            <a:r>
              <a:rPr lang="fr-BE" dirty="0" err="1"/>
              <a:t>December</a:t>
            </a:r>
            <a:r>
              <a:rPr lang="fr-BE" dirty="0"/>
              <a:t> 1979), dessinateur de presse britannique influent au </a:t>
            </a:r>
            <a:r>
              <a:rPr lang="fr-BE" i="1" dirty="0"/>
              <a:t>Daily mail</a:t>
            </a:r>
            <a:r>
              <a:rPr lang="fr-BE" i="1" baseline="0" dirty="0"/>
              <a:t> , </a:t>
            </a:r>
            <a:r>
              <a:rPr lang="fr-BE" i="0" baseline="0" dirty="0"/>
              <a:t>quotidien plutôt populaire et conservateur à large audience</a:t>
            </a:r>
            <a:r>
              <a:rPr lang="fr-BE" i="1" baseline="0" dirty="0"/>
              <a:t>, </a:t>
            </a:r>
            <a:r>
              <a:rPr lang="fr-BE" i="0" baseline="0" dirty="0"/>
              <a:t>ainsi qu’au journal satirique </a:t>
            </a:r>
            <a:r>
              <a:rPr lang="fr-BE" i="1" baseline="0" dirty="0"/>
              <a:t>Punch</a:t>
            </a:r>
            <a:r>
              <a:rPr lang="fr-BE" i="0"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fr-BE" i="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BE" b="1" i="0" baseline="0" dirty="0"/>
              <a:t>Contextes</a:t>
            </a:r>
            <a:r>
              <a:rPr lang="fr-BE" i="0" baseline="0" dirty="0"/>
              <a:t> : Dans un contexte d’après-guerre et de renforcement des valeurs anticoloniales portées par les deux grandes puissances (USA et URSS) et l’ONU, l</a:t>
            </a:r>
            <a:r>
              <a:rPr lang="fr-BE" dirty="0"/>
              <a:t>e 8 octobre 1951, le président du Conseil égyptien, Mustafa al-</a:t>
            </a:r>
            <a:r>
              <a:rPr lang="fr-BE" dirty="0" err="1"/>
              <a:t>Nahhâs</a:t>
            </a:r>
            <a:r>
              <a:rPr lang="fr-BE" dirty="0"/>
              <a:t> </a:t>
            </a:r>
            <a:r>
              <a:rPr lang="fr-BE" dirty="0" err="1"/>
              <a:t>Pasha</a:t>
            </a:r>
            <a:r>
              <a:rPr lang="fr-BE" dirty="0"/>
              <a:t>, a soumis au Parlement un projet de loi qui vise à abroger le traité anglo-égyptien de 1936. Ce texte</a:t>
            </a:r>
            <a:r>
              <a:rPr lang="fr-BE" baseline="0" dirty="0"/>
              <a:t> légiférait les relations entre l’ancienne métropole et l’Egypte formellement indépendante depuis 1922. Il autorisait notamment le Royaume-Uni à stationner des forces militaires dans la région du canal de Suez jusque 1949 (64.000 hommes à la fin de 1951). La guerre du canal 1951-1952 témoigne des velléités de souveraineté d’une part mais aussi de la très grande sensibilité de britannique à la question du Moyen-Orient. Toujours plus largement acquise au sentiment national, la population égyptienne soutient largement cette décision gouvernementale, encouragée par l’exemple iranien de mars 1951.</a:t>
            </a:r>
          </a:p>
          <a:p>
            <a:pPr marL="0" marR="0" indent="0" algn="l" defTabSz="914400" rtl="0" eaLnBrk="1" fontAlgn="auto" latinLnBrk="0" hangingPunct="1">
              <a:lnSpc>
                <a:spcPct val="100000"/>
              </a:lnSpc>
              <a:spcBef>
                <a:spcPts val="0"/>
              </a:spcBef>
              <a:spcAft>
                <a:spcPts val="0"/>
              </a:spcAft>
              <a:buClrTx/>
              <a:buSzTx/>
              <a:buFontTx/>
              <a:buNone/>
              <a:tabLst/>
              <a:defRPr/>
            </a:pPr>
            <a:endParaRPr lang="fr-BE" baseline="0" dirty="0"/>
          </a:p>
          <a:p>
            <a:pPr rtl="0"/>
            <a:r>
              <a:rPr lang="fr-BE" b="1" baseline="0" dirty="0"/>
              <a:t>À noter </a:t>
            </a:r>
            <a:r>
              <a:rPr lang="fr-BE" baseline="0" dirty="0"/>
              <a:t>pour travailler le temps long à travers la sémantique du langage : l’usage du terme </a:t>
            </a:r>
            <a:r>
              <a:rPr lang="fr-BE" i="1" baseline="0" dirty="0"/>
              <a:t>terrorisme</a:t>
            </a:r>
            <a:r>
              <a:rPr lang="fr-BE" i="0" baseline="0" dirty="0"/>
              <a:t> par les responsables officiels britanniques est assez systématique pour désigner les actions violentes perpétrées par les </a:t>
            </a:r>
            <a:r>
              <a:rPr lang="fr-BE" i="1" baseline="0" dirty="0"/>
              <a:t>escadrons de la libération </a:t>
            </a:r>
            <a:r>
              <a:rPr lang="fr-BE" i="0" baseline="0" dirty="0"/>
              <a:t> et activistes égyptiens qui cherchent à intimider la puissance. À l’instar du </a:t>
            </a:r>
            <a:r>
              <a:rPr lang="fr-FR" dirty="0"/>
              <a:t>discours du lieutenant général </a:t>
            </a:r>
            <a:r>
              <a:rPr lang="fr-FR" dirty="0" err="1"/>
              <a:t>Erskine</a:t>
            </a:r>
            <a:r>
              <a:rPr lang="fr-FR" dirty="0"/>
              <a:t> : </a:t>
            </a:r>
          </a:p>
          <a:p>
            <a:pPr rtl="0"/>
            <a:r>
              <a:rPr lang="fr-FR" dirty="0"/>
              <a:t>« </a:t>
            </a:r>
            <a:r>
              <a:rPr lang="fr-FR" i="1" u="none" dirty="0"/>
              <a:t>Ce serait une grave erreur de croire, de la part de quiconque, que la pression et le terrorisme avec toutes leurs inévitables conséquences, puissent avoir le moindre effet sur notre résolution. Si cela est nécessaire, nous poursuivrons notre activité mois après mois et pendant plusieurs mois si cela est nécessaire. Nous opposerons la force à la force, ne recourant à celle-ci que dans la limite des nécessités. Nous disposons de forces suffisantes et nous avons l’appui des autres pays.[…] Nul ne doit s’imaginer que le temps ou le terrorisme changeront notre politique</a:t>
            </a:r>
            <a:r>
              <a:rPr lang="fr-FR" dirty="0"/>
              <a:t> »</a:t>
            </a:r>
            <a:r>
              <a:rPr lang="fr-FR" sz="1200" baseline="30000" dirty="0"/>
              <a:t> (</a:t>
            </a:r>
            <a:r>
              <a:rPr lang="fr-BE" dirty="0"/>
              <a:t>CUCMS 153</a:t>
            </a:r>
            <a:r>
              <a:rPr lang="fr-BE" cap="all" dirty="0"/>
              <a:t>aqn186 </a:t>
            </a:r>
            <a:r>
              <a:rPr lang="fr-BE" dirty="0"/>
              <a:t>Dossier 3104, Informations générales, 7 janvier 1952</a:t>
            </a:r>
            <a:r>
              <a:rPr lang="fr-BE" cap="all" dirty="0"/>
              <a:t>.) </a:t>
            </a:r>
            <a:r>
              <a:rPr lang="fr-BE" b="1" cap="all" dirty="0"/>
              <a:t>O</a:t>
            </a:r>
            <a:r>
              <a:rPr lang="fr-BE" b="1" dirty="0"/>
              <a:t>u encore:</a:t>
            </a:r>
            <a:endParaRPr lang="fr-BE" dirty="0"/>
          </a:p>
          <a:p>
            <a:pPr marL="0" marR="0" indent="0" algn="l" defTabSz="914400" rtl="0" eaLnBrk="1" fontAlgn="auto" latinLnBrk="0" hangingPunct="1">
              <a:lnSpc>
                <a:spcPct val="100000"/>
              </a:lnSpc>
              <a:spcBef>
                <a:spcPts val="0"/>
              </a:spcBef>
              <a:spcAft>
                <a:spcPts val="0"/>
              </a:spcAft>
              <a:buClrTx/>
              <a:buSzTx/>
              <a:buFontTx/>
              <a:buNone/>
              <a:tabLst/>
              <a:defRPr/>
            </a:pPr>
            <a:r>
              <a:rPr lang="fr-BE" dirty="0"/>
              <a:t>Le ministère de la Défense à Londres autorise les officiers supérieurs en poste dans la zone du canal « </a:t>
            </a:r>
            <a:r>
              <a:rPr lang="fr-BE" i="1" dirty="0"/>
              <a:t>à arrêter et retenir les terroristes égyptiens pour une durée indéterminée </a:t>
            </a:r>
            <a:r>
              <a:rPr lang="fr-BE" dirty="0"/>
              <a:t>» et à « </a:t>
            </a:r>
            <a:r>
              <a:rPr lang="fr-BE" i="1" dirty="0"/>
              <a:t>désarmer la police égyptienn</a:t>
            </a:r>
            <a:r>
              <a:rPr lang="fr-BE" dirty="0"/>
              <a:t>e » si la situation l'exige (Archives britanniques FO371/90122 JE10110/187 7 décembre 1951. ) </a:t>
            </a:r>
          </a:p>
          <a:p>
            <a:pPr marL="0" marR="0" indent="0" algn="l" defTabSz="914400" rtl="0" eaLnBrk="1" fontAlgn="auto" latinLnBrk="0" hangingPunct="1">
              <a:lnSpc>
                <a:spcPct val="100000"/>
              </a:lnSpc>
              <a:spcBef>
                <a:spcPts val="0"/>
              </a:spcBef>
              <a:spcAft>
                <a:spcPts val="0"/>
              </a:spcAft>
              <a:buClrTx/>
              <a:buSzTx/>
              <a:buFontTx/>
              <a:buNone/>
              <a:tabLst/>
              <a:defRPr/>
            </a:pPr>
            <a:endParaRPr lang="fr-BE" sz="1200" b="1" kern="1200" cap="small"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BE" sz="1200" b="1" kern="1200" cap="small" dirty="0">
                <a:solidFill>
                  <a:schemeClr val="tx1"/>
                </a:solidFill>
                <a:latin typeface="+mn-lt"/>
                <a:ea typeface="+mn-ea"/>
                <a:cs typeface="+mn-cs"/>
              </a:rPr>
              <a:t>de </a:t>
            </a:r>
            <a:r>
              <a:rPr lang="fr-BE" sz="1200" kern="1200" cap="small" dirty="0" err="1">
                <a:solidFill>
                  <a:schemeClr val="tx1"/>
                </a:solidFill>
                <a:latin typeface="+mn-lt"/>
                <a:ea typeface="+mn-ea"/>
                <a:cs typeface="+mn-cs"/>
              </a:rPr>
              <a:t>Gayffier</a:t>
            </a:r>
            <a:r>
              <a:rPr lang="fr-BE" sz="1200" kern="1200" cap="small" dirty="0">
                <a:solidFill>
                  <a:schemeClr val="tx1"/>
                </a:solidFill>
                <a:latin typeface="+mn-lt"/>
                <a:ea typeface="+mn-ea"/>
                <a:cs typeface="+mn-cs"/>
              </a:rPr>
              <a:t>-Bonneville</a:t>
            </a:r>
            <a:r>
              <a:rPr lang="fr-BE" sz="1200" kern="1200" dirty="0">
                <a:solidFill>
                  <a:schemeClr val="tx1"/>
                </a:solidFill>
                <a:latin typeface="+mn-lt"/>
                <a:ea typeface="+mn-ea"/>
                <a:cs typeface="+mn-cs"/>
              </a:rPr>
              <a:t> (A. – C.), </a:t>
            </a:r>
            <a:r>
              <a:rPr lang="fr-BE" sz="1200" i="1" kern="1200" dirty="0">
                <a:solidFill>
                  <a:schemeClr val="tx1"/>
                </a:solidFill>
                <a:latin typeface="+mn-lt"/>
                <a:ea typeface="+mn-ea"/>
                <a:cs typeface="+mn-cs"/>
              </a:rPr>
              <a:t>La guerre du canal 1951-</a:t>
            </a:r>
            <a:r>
              <a:rPr lang="fr-BE" sz="1200" kern="1200" dirty="0">
                <a:solidFill>
                  <a:schemeClr val="tx1"/>
                </a:solidFill>
                <a:latin typeface="+mn-lt"/>
                <a:ea typeface="+mn-ea"/>
                <a:cs typeface="+mn-cs"/>
              </a:rPr>
              <a:t>1952, dans </a:t>
            </a:r>
            <a:r>
              <a:rPr lang="fr-BE" sz="1200" i="1" kern="1200" dirty="0">
                <a:solidFill>
                  <a:schemeClr val="tx1"/>
                </a:solidFill>
                <a:latin typeface="+mn-lt"/>
                <a:ea typeface="+mn-ea"/>
                <a:cs typeface="+mn-cs"/>
              </a:rPr>
              <a:t>Cahiers de la Méditerranée,</a:t>
            </a:r>
            <a:r>
              <a:rPr lang="fr-BE" sz="1200" kern="1200" dirty="0">
                <a:solidFill>
                  <a:schemeClr val="tx1"/>
                </a:solidFill>
                <a:latin typeface="+mn-lt"/>
                <a:ea typeface="+mn-ea"/>
                <a:cs typeface="+mn-cs"/>
              </a:rPr>
              <a:t> n°70, 2005,</a:t>
            </a:r>
            <a:r>
              <a:rPr lang="fr-BE" sz="1200" b="1" kern="1200" dirty="0">
                <a:solidFill>
                  <a:schemeClr val="tx1"/>
                </a:solidFill>
                <a:latin typeface="+mn-lt"/>
                <a:ea typeface="+mn-ea"/>
                <a:cs typeface="+mn-cs"/>
              </a:rPr>
              <a:t> (</a:t>
            </a:r>
            <a:r>
              <a:rPr lang="fr-BE" sz="1200" u="sng" kern="1200" dirty="0">
                <a:solidFill>
                  <a:schemeClr val="tx1"/>
                </a:solidFill>
                <a:latin typeface="+mn-lt"/>
                <a:ea typeface="+mn-ea"/>
                <a:cs typeface="+mn-cs"/>
                <a:hlinkClick r:id="rId3"/>
              </a:rPr>
              <a:t>https://cdlm.revues.org/881</a:t>
            </a:r>
            <a:r>
              <a:rPr lang="fr-BE" sz="1200" kern="120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fr-BE" dirty="0"/>
          </a:p>
          <a:p>
            <a:endParaRPr lang="en-US" dirty="0"/>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8</a:t>
            </a:fld>
            <a:endParaRPr lang="fr-B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r>
              <a:rPr lang="en-US" b="1" dirty="0"/>
              <a:t>David</a:t>
            </a:r>
            <a:r>
              <a:rPr lang="en-US" b="1" baseline="0" dirty="0"/>
              <a:t> </a:t>
            </a:r>
            <a:r>
              <a:rPr lang="en-US" b="1" dirty="0"/>
              <a:t>Low</a:t>
            </a:r>
            <a:r>
              <a:rPr lang="en-US" dirty="0"/>
              <a:t>, </a:t>
            </a:r>
            <a:r>
              <a:rPr lang="en-US" dirty="0" err="1"/>
              <a:t>dans</a:t>
            </a:r>
            <a:r>
              <a:rPr lang="en-US" dirty="0"/>
              <a:t> </a:t>
            </a:r>
            <a:r>
              <a:rPr lang="en-US" i="1" dirty="0"/>
              <a:t>The Evening Standard</a:t>
            </a:r>
            <a:r>
              <a:rPr lang="en-US" dirty="0"/>
              <a:t>, 27 </a:t>
            </a:r>
            <a:r>
              <a:rPr lang="en-US" dirty="0" err="1"/>
              <a:t>novembre</a:t>
            </a:r>
            <a:r>
              <a:rPr lang="en-US" dirty="0"/>
              <a:t> 1951. “</a:t>
            </a:r>
            <a:r>
              <a:rPr lang="en-US" i="1" dirty="0" err="1"/>
              <a:t>Avertissement</a:t>
            </a:r>
            <a:r>
              <a:rPr lang="en-US" i="1" dirty="0"/>
              <a:t> </a:t>
            </a:r>
            <a:r>
              <a:rPr lang="en-US" i="1" dirty="0" err="1"/>
              <a:t>mutuel</a:t>
            </a:r>
            <a:r>
              <a:rPr lang="en-US" i="1" dirty="0"/>
              <a:t>.” </a:t>
            </a:r>
          </a:p>
          <a:p>
            <a:r>
              <a:rPr lang="en-US" dirty="0"/>
              <a:t>Les </a:t>
            </a:r>
            <a:r>
              <a:rPr lang="en-US" dirty="0" err="1"/>
              <a:t>dirigeants</a:t>
            </a:r>
            <a:r>
              <a:rPr lang="en-US" dirty="0"/>
              <a:t> de </a:t>
            </a:r>
            <a:r>
              <a:rPr lang="en-US" dirty="0" err="1"/>
              <a:t>l’Egypte</a:t>
            </a:r>
            <a:r>
              <a:rPr lang="en-US" dirty="0"/>
              <a:t>, de la </a:t>
            </a:r>
            <a:r>
              <a:rPr lang="en-US" dirty="0" err="1"/>
              <a:t>Ligue</a:t>
            </a:r>
            <a:r>
              <a:rPr lang="en-US" dirty="0"/>
              <a:t> </a:t>
            </a:r>
            <a:r>
              <a:rPr lang="en-US" dirty="0" err="1"/>
              <a:t>arabe</a:t>
            </a:r>
            <a:r>
              <a:rPr lang="en-US" dirty="0"/>
              <a:t>, des Frères</a:t>
            </a:r>
            <a:r>
              <a:rPr lang="en-US" baseline="0" dirty="0"/>
              <a:t> </a:t>
            </a:r>
            <a:r>
              <a:rPr lang="en-US" baseline="0" dirty="0" err="1"/>
              <a:t>musulmans</a:t>
            </a:r>
            <a:r>
              <a:rPr lang="en-US" baseline="0" dirty="0"/>
              <a:t> et de </a:t>
            </a:r>
            <a:r>
              <a:rPr lang="en-US" baseline="0" dirty="0" err="1"/>
              <a:t>l’Iran</a:t>
            </a:r>
            <a:r>
              <a:rPr lang="en-US" baseline="0" dirty="0"/>
              <a:t> </a:t>
            </a:r>
            <a:r>
              <a:rPr lang="en-US" baseline="0" dirty="0" err="1"/>
              <a:t>tiennent</a:t>
            </a:r>
            <a:r>
              <a:rPr lang="en-US" baseline="0" dirty="0"/>
              <a:t> un </a:t>
            </a:r>
            <a:r>
              <a:rPr lang="en-US" baseline="0" dirty="0" err="1"/>
              <a:t>calicot</a:t>
            </a:r>
            <a:r>
              <a:rPr lang="en-US" baseline="0" dirty="0"/>
              <a:t> : “</a:t>
            </a:r>
            <a:r>
              <a:rPr lang="en-US" i="1" baseline="0" dirty="0" err="1"/>
              <a:t>Nationalisme</a:t>
            </a:r>
            <a:r>
              <a:rPr lang="en-US" i="1" baseline="0" dirty="0"/>
              <a:t> du </a:t>
            </a:r>
            <a:r>
              <a:rPr lang="en-US" i="1" baseline="0" dirty="0" err="1"/>
              <a:t>Moyen</a:t>
            </a:r>
            <a:r>
              <a:rPr lang="en-US" i="1" baseline="0" dirty="0"/>
              <a:t> Orient”</a:t>
            </a:r>
            <a:r>
              <a:rPr lang="en-US" dirty="0"/>
              <a:t> . “</a:t>
            </a:r>
            <a:r>
              <a:rPr lang="en-US" i="1" dirty="0" err="1"/>
              <a:t>Méfiez</a:t>
            </a:r>
            <a:r>
              <a:rPr lang="en-US" i="1" dirty="0"/>
              <a:t>-</a:t>
            </a:r>
            <a:r>
              <a:rPr lang="en-US" i="1" dirty="0" err="1"/>
              <a:t>vous</a:t>
            </a:r>
            <a:r>
              <a:rPr lang="en-US" i="1" dirty="0"/>
              <a:t> ! Nous </a:t>
            </a:r>
            <a:r>
              <a:rPr lang="en-US" i="1" dirty="0" err="1"/>
              <a:t>pouvons</a:t>
            </a:r>
            <a:r>
              <a:rPr lang="en-US" i="1" dirty="0"/>
              <a:t> </a:t>
            </a:r>
            <a:r>
              <a:rPr lang="en-US" i="1" dirty="0" err="1"/>
              <a:t>toujours</a:t>
            </a:r>
            <a:r>
              <a:rPr lang="en-US" i="1" dirty="0"/>
              <a:t> </a:t>
            </a:r>
            <a:r>
              <a:rPr lang="en-US" i="1" dirty="0" err="1"/>
              <a:t>avoir</a:t>
            </a:r>
            <a:r>
              <a:rPr lang="en-US" i="1" dirty="0"/>
              <a:t> </a:t>
            </a:r>
            <a:r>
              <a:rPr lang="en-US" i="1" dirty="0" err="1"/>
              <a:t>recours</a:t>
            </a:r>
            <a:r>
              <a:rPr lang="en-US" i="1" dirty="0"/>
              <a:t> à la </a:t>
            </a:r>
            <a:r>
              <a:rPr lang="en-US" i="1" dirty="0" err="1"/>
              <a:t>Russie</a:t>
            </a:r>
            <a:r>
              <a:rPr lang="en-US" i="1" dirty="0"/>
              <a:t> </a:t>
            </a:r>
            <a:r>
              <a:rPr lang="en-US" dirty="0"/>
              <a:t>!”</a:t>
            </a:r>
            <a:r>
              <a:rPr lang="en-US" baseline="0" dirty="0"/>
              <a:t> </a:t>
            </a:r>
            <a:r>
              <a:rPr lang="en-US" dirty="0" err="1"/>
              <a:t>adressent-ils</a:t>
            </a:r>
            <a:r>
              <a:rPr lang="en-US" dirty="0"/>
              <a:t> aux </a:t>
            </a:r>
            <a:r>
              <a:rPr lang="en-US" dirty="0" err="1"/>
              <a:t>Britanniques</a:t>
            </a:r>
            <a:r>
              <a:rPr lang="en-US" dirty="0"/>
              <a:t> </a:t>
            </a:r>
            <a:r>
              <a:rPr lang="en-US" dirty="0" err="1"/>
              <a:t>dont</a:t>
            </a:r>
            <a:r>
              <a:rPr lang="en-US" dirty="0"/>
              <a:t> le </a:t>
            </a:r>
            <a:r>
              <a:rPr lang="en-US" dirty="0" err="1"/>
              <a:t>gouvernement</a:t>
            </a:r>
            <a:r>
              <a:rPr lang="en-US" dirty="0"/>
              <a:t> </a:t>
            </a:r>
            <a:r>
              <a:rPr lang="en-US" dirty="0" err="1"/>
              <a:t>est</a:t>
            </a:r>
            <a:r>
              <a:rPr lang="en-US" dirty="0"/>
              <a:t> à nouveau </a:t>
            </a:r>
            <a:r>
              <a:rPr lang="en-US" dirty="0" err="1"/>
              <a:t>mené</a:t>
            </a:r>
            <a:r>
              <a:rPr lang="en-US" dirty="0"/>
              <a:t> par le </a:t>
            </a:r>
            <a:r>
              <a:rPr lang="en-US" dirty="0" err="1"/>
              <a:t>conservateur</a:t>
            </a:r>
            <a:r>
              <a:rPr lang="en-US" dirty="0"/>
              <a:t> Winston Churchill </a:t>
            </a:r>
            <a:r>
              <a:rPr lang="en-US" dirty="0" err="1"/>
              <a:t>depuis</a:t>
            </a:r>
            <a:r>
              <a:rPr lang="en-US" dirty="0"/>
              <a:t> le 26 </a:t>
            </a:r>
            <a:r>
              <a:rPr lang="en-US" dirty="0" err="1"/>
              <a:t>octobre</a:t>
            </a:r>
            <a:r>
              <a:rPr lang="en-US" dirty="0"/>
              <a:t> 1951 : “</a:t>
            </a:r>
            <a:r>
              <a:rPr lang="en-US" i="1" dirty="0" err="1"/>
              <a:t>Méfiez</a:t>
            </a:r>
            <a:r>
              <a:rPr lang="en-US" i="1" dirty="0"/>
              <a:t>-</a:t>
            </a:r>
            <a:r>
              <a:rPr lang="en-US" i="1" dirty="0" err="1"/>
              <a:t>vous</a:t>
            </a:r>
            <a:r>
              <a:rPr lang="en-US" i="1" dirty="0"/>
              <a:t> </a:t>
            </a:r>
            <a:r>
              <a:rPr lang="en-US" i="1" dirty="0" err="1"/>
              <a:t>vous</a:t>
            </a:r>
            <a:r>
              <a:rPr lang="en-US" i="1" dirty="0"/>
              <a:t> –</a:t>
            </a:r>
            <a:r>
              <a:rPr lang="en-US" i="1" dirty="0" err="1"/>
              <a:t>mêmes</a:t>
            </a:r>
            <a:r>
              <a:rPr lang="en-US" i="1" dirty="0"/>
              <a:t> ! “</a:t>
            </a:r>
            <a:r>
              <a:rPr lang="en-US" i="1" dirty="0" err="1"/>
              <a:t>Reculer</a:t>
            </a:r>
            <a:r>
              <a:rPr lang="en-US" i="1" dirty="0"/>
              <a:t>”,</a:t>
            </a:r>
            <a:r>
              <a:rPr lang="en-US" i="1" baseline="0" dirty="0"/>
              <a:t> </a:t>
            </a:r>
            <a:r>
              <a:rPr lang="en-US" i="1" baseline="0" dirty="0" err="1"/>
              <a:t>il</a:t>
            </a:r>
            <a:r>
              <a:rPr lang="en-US" i="1" baseline="0" dirty="0"/>
              <a:t> </a:t>
            </a:r>
            <a:r>
              <a:rPr lang="en-US" i="1" baseline="0" dirty="0" err="1"/>
              <a:t>s’agit</a:t>
            </a:r>
            <a:r>
              <a:rPr lang="en-US" i="1" baseline="0" dirty="0"/>
              <a:t> </a:t>
            </a:r>
            <a:r>
              <a:rPr lang="en-US" i="1" baseline="0" dirty="0" err="1"/>
              <a:t>bien</a:t>
            </a:r>
            <a:r>
              <a:rPr lang="en-US" i="1" baseline="0" dirty="0"/>
              <a:t> de </a:t>
            </a:r>
            <a:r>
              <a:rPr lang="en-US" i="1" baseline="0" dirty="0" err="1"/>
              <a:t>cela</a:t>
            </a:r>
            <a:r>
              <a:rPr lang="en-US" baseline="0" dirty="0"/>
              <a:t>” (</a:t>
            </a:r>
            <a:r>
              <a:rPr lang="en-US" baseline="0" dirty="0" err="1"/>
              <a:t>jeu</a:t>
            </a:r>
            <a:r>
              <a:rPr lang="en-US" baseline="0" dirty="0"/>
              <a:t> de mot </a:t>
            </a:r>
            <a:r>
              <a:rPr lang="en-US" baseline="0" dirty="0" err="1"/>
              <a:t>sur</a:t>
            </a:r>
            <a:r>
              <a:rPr lang="en-US" baseline="0" dirty="0"/>
              <a:t> </a:t>
            </a:r>
            <a:r>
              <a:rPr lang="en-US" i="1" baseline="0" dirty="0"/>
              <a:t>to fall back</a:t>
            </a:r>
            <a:r>
              <a:rPr lang="en-US" i="0" baseline="0" dirty="0"/>
              <a:t>, en </a:t>
            </a:r>
            <a:r>
              <a:rPr lang="en-US" i="0" baseline="0" dirty="0" err="1"/>
              <a:t>fonction</a:t>
            </a:r>
            <a:r>
              <a:rPr lang="en-US" i="0" baseline="0" dirty="0"/>
              <a:t> de la </a:t>
            </a:r>
            <a:r>
              <a:rPr lang="en-US" i="0" baseline="0" dirty="0" err="1"/>
              <a:t>présence</a:t>
            </a:r>
            <a:r>
              <a:rPr lang="en-US" i="0" baseline="0" dirty="0"/>
              <a:t> </a:t>
            </a:r>
            <a:r>
              <a:rPr lang="en-US" i="0" baseline="0" dirty="0" err="1"/>
              <a:t>ou</a:t>
            </a:r>
            <a:r>
              <a:rPr lang="en-US" i="0" baseline="0" dirty="0"/>
              <a:t> de </a:t>
            </a:r>
            <a:r>
              <a:rPr lang="en-US" i="0" baseline="0" dirty="0" err="1"/>
              <a:t>l’absence</a:t>
            </a:r>
            <a:r>
              <a:rPr lang="en-US" i="0" baseline="0" dirty="0"/>
              <a:t> de la </a:t>
            </a:r>
            <a:r>
              <a:rPr lang="en-US" i="0" baseline="0" dirty="0" err="1"/>
              <a:t>particule</a:t>
            </a:r>
            <a:r>
              <a:rPr lang="en-US" i="0" baseline="0" dirty="0"/>
              <a:t> “on”).</a:t>
            </a:r>
            <a:endParaRPr lang="en-US" dirty="0"/>
          </a:p>
          <a:p>
            <a:endParaRPr lang="en-US" dirty="0"/>
          </a:p>
          <a:p>
            <a:r>
              <a:rPr lang="en-US" dirty="0" err="1"/>
              <a:t>Mettre</a:t>
            </a:r>
            <a:r>
              <a:rPr lang="en-US" dirty="0"/>
              <a:t> en </a:t>
            </a:r>
            <a:r>
              <a:rPr lang="en-US" dirty="0" err="1"/>
              <a:t>évidence</a:t>
            </a:r>
            <a:r>
              <a:rPr lang="en-US" dirty="0"/>
              <a:t> le </a:t>
            </a:r>
            <a:r>
              <a:rPr lang="en-US" dirty="0" err="1"/>
              <a:t>contexte</a:t>
            </a:r>
            <a:r>
              <a:rPr lang="en-US" dirty="0"/>
              <a:t> </a:t>
            </a:r>
            <a:r>
              <a:rPr lang="en-US" dirty="0" err="1"/>
              <a:t>bipolaire</a:t>
            </a:r>
            <a:r>
              <a:rPr lang="en-US" dirty="0"/>
              <a:t> de la Guerre</a:t>
            </a:r>
            <a:r>
              <a:rPr lang="en-US" baseline="0" dirty="0"/>
              <a:t> </a:t>
            </a:r>
            <a:r>
              <a:rPr lang="en-US" baseline="0" dirty="0" err="1"/>
              <a:t>froide</a:t>
            </a:r>
            <a:r>
              <a:rPr lang="en-US" baseline="0" dirty="0"/>
              <a:t>, </a:t>
            </a:r>
            <a:r>
              <a:rPr lang="en-US" baseline="0" dirty="0" err="1"/>
              <a:t>récente</a:t>
            </a:r>
            <a:r>
              <a:rPr lang="en-US" baseline="0" dirty="0"/>
              <a:t> et en </a:t>
            </a:r>
            <a:r>
              <a:rPr lang="en-US" baseline="0" dirty="0" err="1"/>
              <a:t>pleine</a:t>
            </a:r>
            <a:r>
              <a:rPr lang="en-US" baseline="0" dirty="0"/>
              <a:t> tension (</a:t>
            </a:r>
            <a:r>
              <a:rPr lang="en-US" baseline="0" dirty="0" err="1"/>
              <a:t>utiliser</a:t>
            </a:r>
            <a:r>
              <a:rPr lang="en-US" baseline="0" dirty="0"/>
              <a:t> </a:t>
            </a:r>
            <a:r>
              <a:rPr lang="en-US" baseline="0" dirty="0" err="1"/>
              <a:t>ligne</a:t>
            </a:r>
            <a:r>
              <a:rPr lang="en-US" baseline="0" dirty="0"/>
              <a:t> du temps </a:t>
            </a:r>
            <a:r>
              <a:rPr lang="en-US" baseline="0" dirty="0" err="1"/>
              <a:t>dans</a:t>
            </a:r>
            <a:r>
              <a:rPr lang="en-US" baseline="0" dirty="0"/>
              <a:t> le </a:t>
            </a:r>
            <a:r>
              <a:rPr lang="en-US" baseline="0" dirty="0" err="1"/>
              <a:t>manuel</a:t>
            </a:r>
            <a:r>
              <a:rPr lang="en-US" baseline="0" dirty="0"/>
              <a:t>).</a:t>
            </a:r>
            <a:endParaRPr lang="en-US" dirty="0"/>
          </a:p>
          <a:p>
            <a:endParaRPr lang="en-US" dirty="0"/>
          </a:p>
          <a:p>
            <a:r>
              <a:rPr lang="en-US" b="1" baseline="0" dirty="0"/>
              <a:t>Auteur </a:t>
            </a:r>
            <a:r>
              <a:rPr lang="en-US" baseline="0" dirty="0"/>
              <a:t>: </a:t>
            </a:r>
            <a:r>
              <a:rPr lang="en-US" b="1" baseline="0" dirty="0"/>
              <a:t>David Low </a:t>
            </a:r>
            <a:r>
              <a:rPr lang="en-US" baseline="0" dirty="0"/>
              <a:t>(1891-1963) </a:t>
            </a:r>
            <a:r>
              <a:rPr lang="en-US" baseline="0" dirty="0" err="1"/>
              <a:t>est</a:t>
            </a:r>
            <a:r>
              <a:rPr lang="en-US" baseline="0" dirty="0"/>
              <a:t> un </a:t>
            </a:r>
            <a:r>
              <a:rPr lang="en-US" baseline="0" dirty="0" err="1"/>
              <a:t>caricaturiste</a:t>
            </a:r>
            <a:r>
              <a:rPr lang="en-US" baseline="0" dirty="0"/>
              <a:t> </a:t>
            </a:r>
            <a:r>
              <a:rPr lang="en-US" baseline="0" dirty="0" err="1"/>
              <a:t>très</a:t>
            </a:r>
            <a:r>
              <a:rPr lang="en-US" baseline="0" dirty="0"/>
              <a:t> </a:t>
            </a:r>
            <a:r>
              <a:rPr lang="en-US" baseline="0" dirty="0" err="1"/>
              <a:t>réputé</a:t>
            </a:r>
            <a:r>
              <a:rPr lang="en-US" baseline="0" dirty="0"/>
              <a:t> et influent en Grande-Bretagne, </a:t>
            </a:r>
            <a:r>
              <a:rPr lang="en-US" baseline="0" dirty="0" err="1"/>
              <a:t>notamment</a:t>
            </a:r>
            <a:r>
              <a:rPr lang="en-US" baseline="0" dirty="0"/>
              <a:t> </a:t>
            </a:r>
            <a:r>
              <a:rPr lang="en-US" baseline="0" dirty="0" err="1"/>
              <a:t>parce</a:t>
            </a:r>
            <a:r>
              <a:rPr lang="en-US" baseline="0" dirty="0"/>
              <a:t> </a:t>
            </a:r>
            <a:r>
              <a:rPr lang="en-US" baseline="0" dirty="0" err="1"/>
              <a:t>qu’il</a:t>
            </a:r>
            <a:r>
              <a:rPr lang="en-US" baseline="0" dirty="0"/>
              <a:t> a </a:t>
            </a:r>
            <a:r>
              <a:rPr lang="en-US" baseline="0" dirty="0" err="1"/>
              <a:t>suivi</a:t>
            </a:r>
            <a:r>
              <a:rPr lang="en-US" baseline="0" dirty="0"/>
              <a:t> </a:t>
            </a:r>
            <a:r>
              <a:rPr lang="en-US" baseline="0" dirty="0" err="1"/>
              <a:t>toute</a:t>
            </a:r>
            <a:r>
              <a:rPr lang="en-US" baseline="0" dirty="0"/>
              <a:t> la guerre. Il a </a:t>
            </a:r>
            <a:r>
              <a:rPr lang="en-US" baseline="0" dirty="0" err="1"/>
              <a:t>travaillé</a:t>
            </a:r>
            <a:r>
              <a:rPr lang="en-US" baseline="0" dirty="0"/>
              <a:t> avec </a:t>
            </a:r>
            <a:r>
              <a:rPr lang="en-US" baseline="0" dirty="0" err="1"/>
              <a:t>plusieurs</a:t>
            </a:r>
            <a:r>
              <a:rPr lang="en-US" baseline="0" dirty="0"/>
              <a:t> </a:t>
            </a:r>
            <a:r>
              <a:rPr lang="en-US" baseline="0" dirty="0" err="1"/>
              <a:t>journaux</a:t>
            </a:r>
            <a:r>
              <a:rPr lang="en-US" baseline="0" dirty="0"/>
              <a:t> </a:t>
            </a:r>
            <a:r>
              <a:rPr lang="en-US" baseline="0" dirty="0" err="1"/>
              <a:t>dont</a:t>
            </a:r>
            <a:r>
              <a:rPr lang="en-US" baseline="0" dirty="0"/>
              <a:t> la </a:t>
            </a:r>
            <a:r>
              <a:rPr lang="en-US" baseline="0" dirty="0" err="1"/>
              <a:t>ligne</a:t>
            </a:r>
            <a:r>
              <a:rPr lang="en-US" baseline="0" dirty="0"/>
              <a:t> </a:t>
            </a:r>
            <a:r>
              <a:rPr lang="en-US" baseline="0" dirty="0" err="1"/>
              <a:t>éditoriale</a:t>
            </a:r>
            <a:r>
              <a:rPr lang="en-US" baseline="0" dirty="0"/>
              <a:t> </a:t>
            </a:r>
            <a:r>
              <a:rPr lang="en-US" baseline="0" dirty="0" err="1"/>
              <a:t>est</a:t>
            </a:r>
            <a:r>
              <a:rPr lang="en-US" baseline="0" dirty="0"/>
              <a:t> </a:t>
            </a:r>
            <a:r>
              <a:rPr lang="en-US" baseline="0" dirty="0" err="1"/>
              <a:t>plutôt</a:t>
            </a:r>
            <a:r>
              <a:rPr lang="en-US" baseline="0" dirty="0"/>
              <a:t> </a:t>
            </a:r>
            <a:r>
              <a:rPr lang="en-US" baseline="0" dirty="0" err="1"/>
              <a:t>conservatrice</a:t>
            </a:r>
            <a:r>
              <a:rPr lang="en-US" baseline="0" dirty="0"/>
              <a:t>.</a:t>
            </a:r>
          </a:p>
          <a:p>
            <a:endParaRPr lang="en-US" baseline="0" dirty="0"/>
          </a:p>
          <a:p>
            <a:r>
              <a:rPr lang="en-US" b="1" baseline="0" dirty="0" err="1"/>
              <a:t>Contextes</a:t>
            </a:r>
            <a:r>
              <a:rPr lang="en-US" b="1" baseline="0" dirty="0"/>
              <a:t> : </a:t>
            </a:r>
            <a:r>
              <a:rPr lang="en-US" b="0" baseline="0" dirty="0" err="1"/>
              <a:t>Rien</a:t>
            </a:r>
            <a:r>
              <a:rPr lang="en-US" b="0" baseline="0" dirty="0"/>
              <a:t> de </a:t>
            </a:r>
            <a:r>
              <a:rPr lang="en-US" b="0" baseline="0" dirty="0" err="1"/>
              <a:t>ces</a:t>
            </a:r>
            <a:r>
              <a:rPr lang="en-US" b="0" baseline="0" dirty="0"/>
              <a:t> </a:t>
            </a:r>
            <a:r>
              <a:rPr lang="en-US" b="0" baseline="0" dirty="0" err="1"/>
              <a:t>développements</a:t>
            </a:r>
            <a:r>
              <a:rPr lang="en-US" b="0" baseline="0" dirty="0"/>
              <a:t> ne </a:t>
            </a:r>
            <a:r>
              <a:rPr lang="en-US" b="0" baseline="0" dirty="0" err="1"/>
              <a:t>peut</a:t>
            </a:r>
            <a:r>
              <a:rPr lang="en-US" b="0" baseline="0" dirty="0"/>
              <a:t> se </a:t>
            </a:r>
            <a:r>
              <a:rPr lang="en-US" b="0" baseline="0" dirty="0" err="1"/>
              <a:t>comprendre</a:t>
            </a:r>
            <a:r>
              <a:rPr lang="en-US" b="0" baseline="0" dirty="0"/>
              <a:t> sans </a:t>
            </a:r>
            <a:r>
              <a:rPr lang="en-US" b="0" baseline="0" dirty="0" err="1"/>
              <a:t>envisager</a:t>
            </a:r>
            <a:r>
              <a:rPr lang="en-US" b="0" baseline="0" dirty="0"/>
              <a:t> le </a:t>
            </a:r>
            <a:r>
              <a:rPr lang="en-US" b="0" baseline="0" dirty="0" err="1"/>
              <a:t>contexte</a:t>
            </a:r>
            <a:r>
              <a:rPr lang="en-US" b="0" baseline="0" dirty="0"/>
              <a:t> global de la Guerre </a:t>
            </a:r>
            <a:r>
              <a:rPr lang="en-US" b="0" baseline="0" dirty="0" err="1"/>
              <a:t>froide</a:t>
            </a:r>
            <a:r>
              <a:rPr lang="en-US" b="0" baseline="0" dirty="0"/>
              <a:t>. Le </a:t>
            </a:r>
            <a:r>
              <a:rPr lang="en-US" b="0" baseline="0" dirty="0" err="1"/>
              <a:t>Royaume-Uni</a:t>
            </a:r>
            <a:r>
              <a:rPr lang="en-US" b="0" baseline="0" dirty="0"/>
              <a:t> </a:t>
            </a:r>
            <a:r>
              <a:rPr lang="en-US" b="0" baseline="0" dirty="0" err="1"/>
              <a:t>opte</a:t>
            </a:r>
            <a:r>
              <a:rPr lang="en-US" b="0" baseline="0" dirty="0"/>
              <a:t> pour </a:t>
            </a:r>
            <a:r>
              <a:rPr lang="en-US" b="0" baseline="0" dirty="0" err="1"/>
              <a:t>une</a:t>
            </a:r>
            <a:r>
              <a:rPr lang="en-US" b="0" baseline="0" dirty="0"/>
              <a:t> </a:t>
            </a:r>
            <a:r>
              <a:rPr lang="en-US" b="0" baseline="0" dirty="0" err="1"/>
              <a:t>politique</a:t>
            </a:r>
            <a:r>
              <a:rPr lang="en-US" b="0" baseline="0" dirty="0"/>
              <a:t> de puissance qui </a:t>
            </a:r>
            <a:r>
              <a:rPr lang="en-US" b="0" baseline="0" dirty="0" err="1"/>
              <a:t>défende</a:t>
            </a:r>
            <a:r>
              <a:rPr lang="en-US" b="0" baseline="0" dirty="0"/>
              <a:t> </a:t>
            </a:r>
            <a:r>
              <a:rPr lang="en-US" b="0" baseline="0" dirty="0" err="1"/>
              <a:t>ses</a:t>
            </a:r>
            <a:r>
              <a:rPr lang="en-US" b="0" baseline="0" dirty="0"/>
              <a:t> </a:t>
            </a:r>
            <a:r>
              <a:rPr lang="en-US" b="0" baseline="0" dirty="0" err="1"/>
              <a:t>intérêts</a:t>
            </a:r>
            <a:r>
              <a:rPr lang="en-US" b="0" baseline="0" dirty="0"/>
              <a:t> </a:t>
            </a:r>
            <a:r>
              <a:rPr lang="en-US" b="0" baseline="0" dirty="0" err="1"/>
              <a:t>commerciaux</a:t>
            </a:r>
            <a:r>
              <a:rPr lang="en-US" b="0" baseline="0" dirty="0"/>
              <a:t> et </a:t>
            </a:r>
            <a:r>
              <a:rPr lang="en-US" b="0" baseline="0" dirty="0" err="1"/>
              <a:t>stratégiques</a:t>
            </a:r>
            <a:r>
              <a:rPr lang="en-US" b="0" baseline="0" dirty="0"/>
              <a:t> au </a:t>
            </a:r>
            <a:r>
              <a:rPr lang="en-US" b="0" baseline="0" dirty="0" err="1"/>
              <a:t>Moyen</a:t>
            </a:r>
            <a:r>
              <a:rPr lang="en-US" b="0" baseline="0" dirty="0"/>
              <a:t>-Orient. </a:t>
            </a:r>
            <a:r>
              <a:rPr lang="en-US" b="0" baseline="0" dirty="0" err="1"/>
              <a:t>Affaiblie</a:t>
            </a:r>
            <a:r>
              <a:rPr lang="en-US" b="0" baseline="0" dirty="0"/>
              <a:t> par la </a:t>
            </a:r>
            <a:r>
              <a:rPr lang="en-US" b="0" baseline="0" dirty="0" err="1"/>
              <a:t>seconde</a:t>
            </a:r>
            <a:r>
              <a:rPr lang="en-US" b="0" baseline="0" dirty="0"/>
              <a:t> guerre </a:t>
            </a:r>
            <a:r>
              <a:rPr lang="en-US" b="0" baseline="0" dirty="0" err="1"/>
              <a:t>mondiale</a:t>
            </a:r>
            <a:r>
              <a:rPr lang="en-US" b="0" baseline="0" dirty="0"/>
              <a:t>, </a:t>
            </a:r>
            <a:r>
              <a:rPr lang="en-US" b="0" baseline="0" dirty="0" err="1"/>
              <a:t>alliée</a:t>
            </a:r>
            <a:r>
              <a:rPr lang="en-US" b="0" baseline="0" dirty="0"/>
              <a:t> </a:t>
            </a:r>
            <a:r>
              <a:rPr lang="en-US" b="0" baseline="0" dirty="0" err="1"/>
              <a:t>mais</a:t>
            </a:r>
            <a:r>
              <a:rPr lang="en-US" b="0" baseline="0" dirty="0"/>
              <a:t> </a:t>
            </a:r>
            <a:r>
              <a:rPr lang="en-US" b="0" baseline="0" dirty="0" err="1"/>
              <a:t>concurrente</a:t>
            </a:r>
            <a:r>
              <a:rPr lang="en-US" b="0" baseline="0" dirty="0"/>
              <a:t> des USA, </a:t>
            </a:r>
            <a:r>
              <a:rPr lang="en-US" b="0" baseline="0" dirty="0" err="1"/>
              <a:t>elle</a:t>
            </a:r>
            <a:r>
              <a:rPr lang="en-US" b="0" baseline="0" dirty="0"/>
              <a:t> </a:t>
            </a:r>
            <a:r>
              <a:rPr lang="en-US" b="0" baseline="0" dirty="0" err="1"/>
              <a:t>tente</a:t>
            </a:r>
            <a:r>
              <a:rPr lang="en-US" b="0" baseline="0" dirty="0"/>
              <a:t> de </a:t>
            </a:r>
            <a:r>
              <a:rPr lang="en-US" b="0" baseline="0" dirty="0" err="1"/>
              <a:t>préserver</a:t>
            </a:r>
            <a:r>
              <a:rPr lang="en-US" b="0" baseline="0" dirty="0"/>
              <a:t> les instruments de </a:t>
            </a:r>
            <a:r>
              <a:rPr lang="en-US" b="0" baseline="0" dirty="0" err="1"/>
              <a:t>sa</a:t>
            </a:r>
            <a:r>
              <a:rPr lang="en-US" b="0" baseline="0" dirty="0"/>
              <a:t> puissance et de </a:t>
            </a:r>
            <a:r>
              <a:rPr lang="en-US" b="0" baseline="0" dirty="0" err="1"/>
              <a:t>contenir</a:t>
            </a:r>
            <a:r>
              <a:rPr lang="en-US" b="0" baseline="0" dirty="0"/>
              <a:t> </a:t>
            </a:r>
            <a:r>
              <a:rPr lang="en-US" b="0" baseline="0" dirty="0" err="1"/>
              <a:t>l’influence</a:t>
            </a:r>
            <a:r>
              <a:rPr lang="en-US" b="0" baseline="0" dirty="0"/>
              <a:t> de </a:t>
            </a:r>
            <a:r>
              <a:rPr lang="en-US" b="0" baseline="0" dirty="0" err="1"/>
              <a:t>l’URSS</a:t>
            </a:r>
            <a:r>
              <a:rPr lang="en-US" b="0" baseline="0" dirty="0"/>
              <a:t> </a:t>
            </a:r>
            <a:r>
              <a:rPr lang="en-US" b="0" baseline="0" dirty="0" err="1"/>
              <a:t>dans</a:t>
            </a:r>
            <a:r>
              <a:rPr lang="en-US" b="0" baseline="0" dirty="0"/>
              <a:t> la </a:t>
            </a:r>
            <a:r>
              <a:rPr lang="en-US" b="0" baseline="0" dirty="0" err="1"/>
              <a:t>région</a:t>
            </a:r>
            <a:r>
              <a:rPr lang="en-US" b="0" baseline="0" dirty="0"/>
              <a:t>. Les populations </a:t>
            </a:r>
            <a:r>
              <a:rPr lang="en-US" b="0" baseline="0" dirty="0" err="1"/>
              <a:t>moyen-orientales</a:t>
            </a:r>
            <a:r>
              <a:rPr lang="en-US" b="0" baseline="0" dirty="0"/>
              <a:t> </a:t>
            </a:r>
            <a:r>
              <a:rPr lang="en-US" b="0" baseline="0" dirty="0" err="1"/>
              <a:t>ont</a:t>
            </a:r>
            <a:r>
              <a:rPr lang="en-US" b="0" baseline="0" dirty="0"/>
              <a:t> </a:t>
            </a:r>
            <a:r>
              <a:rPr lang="en-US" b="0" baseline="0" dirty="0" err="1"/>
              <a:t>joué</a:t>
            </a:r>
            <a:r>
              <a:rPr lang="en-US" b="0" baseline="0" dirty="0"/>
              <a:t> de </a:t>
            </a:r>
            <a:r>
              <a:rPr lang="en-US" b="0" baseline="0" dirty="0" err="1"/>
              <a:t>ce</a:t>
            </a:r>
            <a:r>
              <a:rPr lang="en-US" b="0" baseline="0" dirty="0"/>
              <a:t> </a:t>
            </a:r>
            <a:r>
              <a:rPr lang="en-US" b="0" baseline="0" dirty="0" err="1"/>
              <a:t>conflit</a:t>
            </a:r>
            <a:r>
              <a:rPr lang="en-US" b="0" baseline="0" dirty="0"/>
              <a:t> global pour </a:t>
            </a:r>
            <a:r>
              <a:rPr lang="en-US" b="0" baseline="0" dirty="0" err="1"/>
              <a:t>revendiquer</a:t>
            </a:r>
            <a:r>
              <a:rPr lang="en-US" b="0" baseline="0" dirty="0"/>
              <a:t> </a:t>
            </a:r>
            <a:r>
              <a:rPr lang="en-US" b="0" baseline="0" dirty="0" err="1"/>
              <a:t>ou</a:t>
            </a:r>
            <a:r>
              <a:rPr lang="en-US" b="0" baseline="0" dirty="0"/>
              <a:t> </a:t>
            </a:r>
            <a:r>
              <a:rPr lang="en-US" b="0" baseline="0" dirty="0" err="1"/>
              <a:t>approfondir</a:t>
            </a:r>
            <a:r>
              <a:rPr lang="en-US" b="0" baseline="0" dirty="0"/>
              <a:t> </a:t>
            </a:r>
            <a:r>
              <a:rPr lang="en-US" b="0" baseline="0" dirty="0" err="1"/>
              <a:t>leurs</a:t>
            </a:r>
            <a:r>
              <a:rPr lang="en-US" b="0" baseline="0" dirty="0"/>
              <a:t> </a:t>
            </a:r>
            <a:r>
              <a:rPr lang="en-US" b="0" baseline="0" dirty="0" err="1"/>
              <a:t>indépendances</a:t>
            </a:r>
            <a:r>
              <a:rPr lang="en-US" b="0" baseline="0" dirty="0"/>
              <a:t>. La </a:t>
            </a:r>
            <a:r>
              <a:rPr lang="en-US" b="0" baseline="0" dirty="0" err="1"/>
              <a:t>crise</a:t>
            </a:r>
            <a:r>
              <a:rPr lang="en-US" b="0" baseline="0" dirty="0"/>
              <a:t> de Suez de 1956 et la </a:t>
            </a:r>
            <a:r>
              <a:rPr lang="en-US" b="0" baseline="0" dirty="0" err="1"/>
              <a:t>victoire</a:t>
            </a:r>
            <a:r>
              <a:rPr lang="en-US" b="0" baseline="0" dirty="0"/>
              <a:t> </a:t>
            </a:r>
            <a:r>
              <a:rPr lang="en-US" b="0" baseline="0" dirty="0" err="1"/>
              <a:t>politique</a:t>
            </a:r>
            <a:r>
              <a:rPr lang="en-US" b="0" baseline="0" dirty="0"/>
              <a:t> de Nasser </a:t>
            </a:r>
            <a:r>
              <a:rPr lang="en-US" b="0" baseline="0" dirty="0" err="1"/>
              <a:t>marquera</a:t>
            </a:r>
            <a:r>
              <a:rPr lang="en-US" b="0" baseline="0" dirty="0"/>
              <a:t> </a:t>
            </a:r>
            <a:r>
              <a:rPr lang="en-US" b="0" baseline="0" dirty="0" err="1"/>
              <a:t>significativement</a:t>
            </a:r>
            <a:r>
              <a:rPr lang="en-US" b="0" baseline="0" dirty="0"/>
              <a:t> le </a:t>
            </a:r>
            <a:r>
              <a:rPr lang="en-US" b="0" baseline="0" dirty="0" err="1"/>
              <a:t>déclin</a:t>
            </a:r>
            <a:r>
              <a:rPr lang="en-US" b="0" baseline="0" dirty="0"/>
              <a:t> de la puissance </a:t>
            </a:r>
            <a:r>
              <a:rPr lang="en-US" b="0" baseline="0" dirty="0" err="1"/>
              <a:t>coloniale</a:t>
            </a:r>
            <a:r>
              <a:rPr lang="en-US" b="0" baseline="0" dirty="0"/>
              <a:t> du </a:t>
            </a:r>
            <a:r>
              <a:rPr lang="en-US" b="0" baseline="0" dirty="0" err="1"/>
              <a:t>Royaume-Uni</a:t>
            </a:r>
            <a:r>
              <a:rPr lang="en-US" b="0" baseline="0" dirty="0"/>
              <a:t>. </a:t>
            </a:r>
            <a:r>
              <a:rPr lang="en-US" b="0" baseline="0" dirty="0" err="1"/>
              <a:t>Entretemps</a:t>
            </a:r>
            <a:r>
              <a:rPr lang="en-US" b="0" baseline="0" dirty="0"/>
              <a:t>, les USA </a:t>
            </a:r>
            <a:r>
              <a:rPr lang="en-US" b="0" baseline="0" dirty="0" err="1"/>
              <a:t>ont</a:t>
            </a:r>
            <a:r>
              <a:rPr lang="en-US" b="0" baseline="0" dirty="0"/>
              <a:t> </a:t>
            </a:r>
            <a:r>
              <a:rPr lang="en-US" b="0" baseline="0" dirty="0" err="1"/>
              <a:t>pris</a:t>
            </a:r>
            <a:r>
              <a:rPr lang="en-US" b="0" baseline="0" dirty="0"/>
              <a:t> conscience de </a:t>
            </a:r>
            <a:r>
              <a:rPr lang="en-US" b="0" baseline="0" dirty="0" err="1"/>
              <a:t>cet</a:t>
            </a:r>
            <a:r>
              <a:rPr lang="en-US" b="0" baseline="0" dirty="0"/>
              <a:t> </a:t>
            </a:r>
            <a:r>
              <a:rPr lang="en-US" b="0" baseline="0" dirty="0" err="1"/>
              <a:t>avertissement</a:t>
            </a:r>
            <a:r>
              <a:rPr lang="en-US" b="0" baseline="0" dirty="0"/>
              <a:t> : e</a:t>
            </a:r>
            <a:r>
              <a:rPr lang="fr-BE" dirty="0"/>
              <a:t>n 1943, le secrétaire à l’Intérieur de Franklin Roosevelt, Harold </a:t>
            </a:r>
            <a:r>
              <a:rPr lang="fr-BE" dirty="0" err="1"/>
              <a:t>LeClair</a:t>
            </a:r>
            <a:r>
              <a:rPr lang="fr-BE" dirty="0"/>
              <a:t> </a:t>
            </a:r>
            <a:r>
              <a:rPr lang="fr-BE" dirty="0" err="1"/>
              <a:t>Ickes</a:t>
            </a:r>
            <a:r>
              <a:rPr lang="fr-BE" dirty="0"/>
              <a:t>, mettait en garde le peuple américain : « </a:t>
            </a:r>
            <a:r>
              <a:rPr lang="fr-BE" i="1" dirty="0"/>
              <a:t>La couronne de l’Amérique, symbole de suprématie en tant qu’empire mondial du pétrole, est en train de lui glisser sur les yeux.</a:t>
            </a:r>
            <a:r>
              <a:rPr lang="fr-BE" dirty="0"/>
              <a:t> »</a:t>
            </a:r>
            <a:endParaRPr lang="en-US" b="1"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9</a:t>
            </a:fld>
            <a:endParaRPr lang="fr-B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a:t>By Low, 'The Evening Standard', July 12, 1951.</a:t>
            </a:r>
          </a:p>
          <a:p>
            <a:r>
              <a:rPr lang="en-US" dirty="0"/>
              <a:t>- “</a:t>
            </a:r>
            <a:r>
              <a:rPr lang="en-US" i="1" dirty="0" err="1"/>
              <a:t>Enfin</a:t>
            </a:r>
            <a:r>
              <a:rPr lang="en-US" i="1" dirty="0"/>
              <a:t> ! </a:t>
            </a:r>
            <a:r>
              <a:rPr lang="en-US" i="1" dirty="0" err="1"/>
              <a:t>Cette</a:t>
            </a:r>
            <a:r>
              <a:rPr lang="en-US" i="1" dirty="0"/>
              <a:t> </a:t>
            </a:r>
            <a:r>
              <a:rPr lang="en-US" i="1" dirty="0" err="1"/>
              <a:t>fois</a:t>
            </a:r>
            <a:r>
              <a:rPr lang="en-US" i="1" dirty="0"/>
              <a:t>, nous </a:t>
            </a:r>
            <a:r>
              <a:rPr lang="en-US" i="1" dirty="0" err="1"/>
              <a:t>avons</a:t>
            </a:r>
            <a:r>
              <a:rPr lang="en-US" i="1" dirty="0"/>
              <a:t> tout”</a:t>
            </a:r>
            <a:endParaRPr lang="en-US" dirty="0"/>
          </a:p>
          <a:p>
            <a:pPr>
              <a:buFontTx/>
              <a:buChar char="-"/>
            </a:pPr>
            <a:r>
              <a:rPr lang="en-US" dirty="0"/>
              <a:t>“</a:t>
            </a:r>
            <a:r>
              <a:rPr lang="en-US" dirty="0" err="1"/>
              <a:t>Sauf</a:t>
            </a:r>
            <a:r>
              <a:rPr lang="en-US" dirty="0"/>
              <a:t> les </a:t>
            </a:r>
            <a:r>
              <a:rPr lang="en-US" dirty="0" err="1"/>
              <a:t>compétences</a:t>
            </a:r>
            <a:r>
              <a:rPr lang="en-US" dirty="0"/>
              <a:t> !”</a:t>
            </a:r>
          </a:p>
          <a:p>
            <a:pPr>
              <a:buFontTx/>
              <a:buChar cha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Auteur</a:t>
            </a:r>
            <a:r>
              <a:rPr lang="en-US" baseline="0" dirty="0"/>
              <a:t> : </a:t>
            </a:r>
            <a:r>
              <a:rPr lang="en-US" b="1" baseline="0" dirty="0"/>
              <a:t>David Low </a:t>
            </a:r>
            <a:r>
              <a:rPr lang="en-US" baseline="0" dirty="0"/>
              <a:t>(1891-1963) </a:t>
            </a:r>
            <a:r>
              <a:rPr lang="en-US" baseline="0" dirty="0" err="1"/>
              <a:t>est</a:t>
            </a:r>
            <a:r>
              <a:rPr lang="en-US" baseline="0" dirty="0"/>
              <a:t> un </a:t>
            </a:r>
            <a:r>
              <a:rPr lang="en-US" baseline="0" dirty="0" err="1"/>
              <a:t>caricaturiste</a:t>
            </a:r>
            <a:r>
              <a:rPr lang="en-US" baseline="0" dirty="0"/>
              <a:t> </a:t>
            </a:r>
            <a:r>
              <a:rPr lang="en-US" baseline="0" dirty="0" err="1"/>
              <a:t>très</a:t>
            </a:r>
            <a:r>
              <a:rPr lang="en-US" baseline="0" dirty="0"/>
              <a:t> </a:t>
            </a:r>
            <a:r>
              <a:rPr lang="en-US" baseline="0" dirty="0" err="1"/>
              <a:t>réputé</a:t>
            </a:r>
            <a:r>
              <a:rPr lang="en-US" baseline="0" dirty="0"/>
              <a:t> et influent en Grande-Bretagne, </a:t>
            </a:r>
            <a:r>
              <a:rPr lang="en-US" baseline="0" dirty="0" err="1"/>
              <a:t>notamment</a:t>
            </a:r>
            <a:r>
              <a:rPr lang="en-US" baseline="0" dirty="0"/>
              <a:t> </a:t>
            </a:r>
            <a:r>
              <a:rPr lang="en-US" baseline="0" dirty="0" err="1"/>
              <a:t>parce</a:t>
            </a:r>
            <a:r>
              <a:rPr lang="en-US" baseline="0" dirty="0"/>
              <a:t> </a:t>
            </a:r>
            <a:r>
              <a:rPr lang="en-US" baseline="0" dirty="0" err="1"/>
              <a:t>qu’il</a:t>
            </a:r>
            <a:r>
              <a:rPr lang="en-US" baseline="0" dirty="0"/>
              <a:t> a </a:t>
            </a:r>
            <a:r>
              <a:rPr lang="en-US" baseline="0" dirty="0" err="1"/>
              <a:t>suivi</a:t>
            </a:r>
            <a:r>
              <a:rPr lang="en-US" baseline="0" dirty="0"/>
              <a:t> </a:t>
            </a:r>
            <a:r>
              <a:rPr lang="en-US" baseline="0" dirty="0" err="1"/>
              <a:t>toute</a:t>
            </a:r>
            <a:r>
              <a:rPr lang="en-US" baseline="0" dirty="0"/>
              <a:t> la guerre. Il a </a:t>
            </a:r>
            <a:r>
              <a:rPr lang="en-US" baseline="0" dirty="0" err="1"/>
              <a:t>travaillé</a:t>
            </a:r>
            <a:r>
              <a:rPr lang="en-US" baseline="0" dirty="0"/>
              <a:t> avec </a:t>
            </a:r>
            <a:r>
              <a:rPr lang="en-US" baseline="0" dirty="0" err="1"/>
              <a:t>plusieurs</a:t>
            </a:r>
            <a:r>
              <a:rPr lang="en-US" baseline="0" dirty="0"/>
              <a:t> </a:t>
            </a:r>
            <a:r>
              <a:rPr lang="en-US" baseline="0" dirty="0" err="1"/>
              <a:t>journaux</a:t>
            </a:r>
            <a:r>
              <a:rPr lang="en-US" baseline="0" dirty="0"/>
              <a:t> </a:t>
            </a:r>
            <a:r>
              <a:rPr lang="en-US" baseline="0" dirty="0" err="1"/>
              <a:t>dont</a:t>
            </a:r>
            <a:r>
              <a:rPr lang="en-US" baseline="0" dirty="0"/>
              <a:t> la </a:t>
            </a:r>
            <a:r>
              <a:rPr lang="en-US" baseline="0" dirty="0" err="1"/>
              <a:t>ligne</a:t>
            </a:r>
            <a:r>
              <a:rPr lang="en-US" baseline="0" dirty="0"/>
              <a:t> </a:t>
            </a:r>
            <a:r>
              <a:rPr lang="en-US" baseline="0" dirty="0" err="1"/>
              <a:t>éditoriale</a:t>
            </a:r>
            <a:r>
              <a:rPr lang="en-US" baseline="0" dirty="0"/>
              <a:t> </a:t>
            </a:r>
            <a:r>
              <a:rPr lang="en-US" baseline="0" dirty="0" err="1"/>
              <a:t>est</a:t>
            </a:r>
            <a:r>
              <a:rPr lang="en-US" baseline="0" dirty="0"/>
              <a:t> </a:t>
            </a:r>
            <a:r>
              <a:rPr lang="en-US" baseline="0" dirty="0" err="1"/>
              <a:t>plutôt</a:t>
            </a:r>
            <a:r>
              <a:rPr lang="en-US" baseline="0" dirty="0"/>
              <a:t> </a:t>
            </a:r>
            <a:r>
              <a:rPr lang="en-US" baseline="0" dirty="0" err="1"/>
              <a:t>conservatrice</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BE" b="1" dirty="0"/>
              <a:t>Critique </a:t>
            </a:r>
            <a:r>
              <a:rPr lang="fr-BE" dirty="0"/>
              <a:t>(</a:t>
            </a:r>
            <a:r>
              <a:rPr lang="fr-BE" dirty="0" err="1"/>
              <a:t>Wikipedia</a:t>
            </a:r>
            <a:r>
              <a:rPr lang="fr-BE" dirty="0"/>
              <a:t>) : L'</a:t>
            </a:r>
            <a:r>
              <a:rPr lang="fr-BE" b="1" dirty="0" err="1"/>
              <a:t>Anglo</a:t>
            </a:r>
            <a:r>
              <a:rPr lang="fr-BE" b="1" dirty="0"/>
              <a:t>-</a:t>
            </a:r>
            <a:r>
              <a:rPr lang="fr-BE" b="1" dirty="0" err="1"/>
              <a:t>Persian</a:t>
            </a:r>
            <a:r>
              <a:rPr lang="fr-BE" b="1" dirty="0"/>
              <a:t> </a:t>
            </a:r>
            <a:r>
              <a:rPr lang="fr-BE" b="1" dirty="0" err="1"/>
              <a:t>Oil</a:t>
            </a:r>
            <a:r>
              <a:rPr lang="fr-BE" b="1" dirty="0"/>
              <a:t> </a:t>
            </a:r>
            <a:r>
              <a:rPr lang="fr-BE" b="1" dirty="0" err="1"/>
              <a:t>Company</a:t>
            </a:r>
            <a:r>
              <a:rPr lang="fr-BE" dirty="0"/>
              <a:t> (</a:t>
            </a:r>
            <a:r>
              <a:rPr lang="fr-BE" b="1" dirty="0"/>
              <a:t>APOC</a:t>
            </a:r>
            <a:r>
              <a:rPr lang="fr-BE" dirty="0"/>
              <a:t>) a été fondée en </a:t>
            </a:r>
            <a:r>
              <a:rPr lang="fr-BE" dirty="0">
                <a:hlinkClick r:id="rId3" tooltip="1909"/>
              </a:rPr>
              <a:t>1909</a:t>
            </a:r>
            <a:r>
              <a:rPr lang="fr-BE" dirty="0"/>
              <a:t> à la suite de la découverte d'un vaste </a:t>
            </a:r>
            <a:r>
              <a:rPr lang="fr-BE" dirty="0">
                <a:hlinkClick r:id="rId4" tooltip="Gisement pétrolier"/>
              </a:rPr>
              <a:t>gisement pétrolier</a:t>
            </a:r>
            <a:r>
              <a:rPr lang="fr-BE" dirty="0"/>
              <a:t> à </a:t>
            </a:r>
            <a:r>
              <a:rPr lang="fr-BE" dirty="0" err="1">
                <a:hlinkClick r:id="rId5" tooltip="Masjed Soleiman"/>
              </a:rPr>
              <a:t>Masjed</a:t>
            </a:r>
            <a:r>
              <a:rPr lang="fr-BE" dirty="0">
                <a:hlinkClick r:id="rId5" tooltip="Masjed Soleiman"/>
              </a:rPr>
              <a:t> </a:t>
            </a:r>
            <a:r>
              <a:rPr lang="fr-BE" dirty="0" err="1">
                <a:hlinkClick r:id="rId5" tooltip="Masjed Soleiman"/>
              </a:rPr>
              <a:t>Soleiman</a:t>
            </a:r>
            <a:r>
              <a:rPr lang="fr-BE" dirty="0"/>
              <a:t>, en </a:t>
            </a:r>
            <a:r>
              <a:rPr lang="fr-BE" dirty="0">
                <a:hlinkClick r:id="rId6" tooltip="Iran"/>
              </a:rPr>
              <a:t>Iran</a:t>
            </a:r>
            <a:r>
              <a:rPr lang="fr-BE" dirty="0"/>
              <a:t>, le 26 mai 1908</a:t>
            </a:r>
            <a:r>
              <a:rPr lang="fr-BE" baseline="30000" dirty="0">
                <a:hlinkClick r:id="rId7"/>
              </a:rPr>
              <a:t>1</a:t>
            </a:r>
            <a:r>
              <a:rPr lang="fr-BE" dirty="0"/>
              <a:t>. Elle a été la première société à exploiter les </a:t>
            </a:r>
            <a:r>
              <a:rPr lang="fr-BE" dirty="0">
                <a:hlinkClick r:id="rId8" tooltip="Réserve pétrolière"/>
              </a:rPr>
              <a:t>réserves pétrolières</a:t>
            </a:r>
            <a:r>
              <a:rPr lang="fr-BE" dirty="0"/>
              <a:t> du </a:t>
            </a:r>
            <a:r>
              <a:rPr lang="fr-BE" dirty="0">
                <a:hlinkClick r:id="rId9" tooltip="Moyen-Orient"/>
              </a:rPr>
              <a:t>Moyen-Orient</a:t>
            </a:r>
            <a:r>
              <a:rPr lang="fr-BE" dirty="0"/>
              <a:t>. L’APOC conclut un nouveau contrat de concession avec l'Iran en 1933 et fut renommée </a:t>
            </a:r>
            <a:r>
              <a:rPr lang="fr-BE" b="1" dirty="0" err="1"/>
              <a:t>Anglo-Iranian</a:t>
            </a:r>
            <a:r>
              <a:rPr lang="fr-BE" b="1" dirty="0"/>
              <a:t> </a:t>
            </a:r>
            <a:r>
              <a:rPr lang="fr-BE" b="1" dirty="0" err="1"/>
              <a:t>Oil</a:t>
            </a:r>
            <a:r>
              <a:rPr lang="fr-BE" b="1" dirty="0"/>
              <a:t> </a:t>
            </a:r>
            <a:r>
              <a:rPr lang="fr-BE" b="1" dirty="0" err="1"/>
              <a:t>Company</a:t>
            </a:r>
            <a:r>
              <a:rPr lang="fr-BE" dirty="0"/>
              <a:t> (</a:t>
            </a:r>
            <a:r>
              <a:rPr lang="fr-BE" b="1" dirty="0"/>
              <a:t>AIOC</a:t>
            </a:r>
            <a:r>
              <a:rPr lang="fr-BE" dirty="0"/>
              <a:t>) en 1935 – la Perse étant devenue l’Iran la même année. En 1954, après le </a:t>
            </a:r>
            <a:r>
              <a:rPr lang="fr-BE" dirty="0">
                <a:hlinkClick r:id="rId10" tooltip="Industrie pétrolière en Iran"/>
              </a:rPr>
              <a:t>mouvement nationaliste</a:t>
            </a:r>
            <a:r>
              <a:rPr lang="fr-BE" dirty="0"/>
              <a:t> et la conclusion d’un consortium avec la </a:t>
            </a:r>
            <a:r>
              <a:rPr lang="fr-BE" dirty="0">
                <a:hlinkClick r:id="rId11" tooltip="NIOC"/>
              </a:rPr>
              <a:t>NIOC</a:t>
            </a:r>
            <a:r>
              <a:rPr lang="fr-BE" dirty="0"/>
              <a:t>, la société devint la </a:t>
            </a:r>
            <a:r>
              <a:rPr lang="fr-BE" dirty="0">
                <a:hlinkClick r:id="rId12" tooltip="BP (compagnie pétrolière)"/>
              </a:rPr>
              <a:t>British </a:t>
            </a:r>
            <a:r>
              <a:rPr lang="fr-BE" dirty="0" err="1">
                <a:hlinkClick r:id="rId12" tooltip="BP (compagnie pétrolière)"/>
              </a:rPr>
              <a:t>Petroleum</a:t>
            </a:r>
            <a:r>
              <a:rPr lang="fr-BE" dirty="0">
                <a:hlinkClick r:id="rId12" tooltip="BP (compagnie pétrolière)"/>
              </a:rPr>
              <a:t> </a:t>
            </a:r>
            <a:r>
              <a:rPr lang="fr-BE" dirty="0" err="1">
                <a:hlinkClick r:id="rId12" tooltip="BP (compagnie pétrolière)"/>
              </a:rPr>
              <a:t>Company</a:t>
            </a:r>
            <a:r>
              <a:rPr lang="fr-BE" dirty="0"/>
              <a:t> (BP).</a:t>
            </a:r>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10</a:t>
            </a:fld>
            <a:endParaRPr lang="fr-B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a:p>
            <a:r>
              <a:rPr lang="fr-BE" b="1" dirty="0"/>
              <a:t>David </a:t>
            </a:r>
            <a:r>
              <a:rPr lang="fr-BE" b="1" dirty="0" err="1"/>
              <a:t>Low</a:t>
            </a:r>
            <a:r>
              <a:rPr lang="fr-BE" dirty="0"/>
              <a:t>, dans </a:t>
            </a:r>
            <a:r>
              <a:rPr lang="fr-BE" i="1" dirty="0"/>
              <a:t>The </a:t>
            </a:r>
            <a:r>
              <a:rPr lang="fr-BE" i="1" dirty="0" err="1"/>
              <a:t>evening</a:t>
            </a:r>
            <a:r>
              <a:rPr lang="fr-BE" i="1" dirty="0"/>
              <a:t> standard</a:t>
            </a:r>
            <a:r>
              <a:rPr lang="fr-BE" dirty="0"/>
              <a:t>’, date inconnue. « </a:t>
            </a:r>
            <a:r>
              <a:rPr lang="fr-BE" i="1" dirty="0"/>
              <a:t>Bouge-toi plus loin Mussa, on</a:t>
            </a:r>
            <a:r>
              <a:rPr lang="fr-BE" i="1" baseline="0" dirty="0"/>
              <a:t> amène un autre malade ! ». </a:t>
            </a:r>
            <a:endParaRPr lang="fr-BE" i="0" dirty="0"/>
          </a:p>
          <a:p>
            <a:endParaRPr lang="fr-BE" dirty="0"/>
          </a:p>
          <a:p>
            <a:r>
              <a:rPr lang="fr-BE" dirty="0"/>
              <a:t>Quelques</a:t>
            </a:r>
            <a:r>
              <a:rPr lang="fr-BE" baseline="0" dirty="0"/>
              <a:t> semaines après la nationalisation de mars 1951, la production de pétrole iranien est bloquée par le retrait, par décision gouvernementale britannique, des travailleurs engagés par la </a:t>
            </a:r>
            <a:r>
              <a:rPr lang="fr-BE" i="1" baseline="0" dirty="0" err="1"/>
              <a:t>Anglo</a:t>
            </a:r>
            <a:r>
              <a:rPr lang="fr-BE" i="1" baseline="0" dirty="0"/>
              <a:t>-</a:t>
            </a:r>
            <a:r>
              <a:rPr lang="fr-BE" i="1" baseline="0" dirty="0" err="1"/>
              <a:t>Persian</a:t>
            </a:r>
            <a:r>
              <a:rPr lang="fr-BE" i="1" baseline="0" dirty="0"/>
              <a:t> </a:t>
            </a:r>
            <a:r>
              <a:rPr lang="fr-BE" i="1" baseline="0" dirty="0" err="1"/>
              <a:t>Oil</a:t>
            </a:r>
            <a:r>
              <a:rPr lang="fr-BE" i="1" baseline="0" dirty="0"/>
              <a:t> </a:t>
            </a:r>
            <a:r>
              <a:rPr lang="fr-BE" i="1" baseline="0" dirty="0" err="1"/>
              <a:t>Company</a:t>
            </a:r>
            <a:r>
              <a:rPr lang="fr-BE" i="1" baseline="0" dirty="0"/>
              <a:t> </a:t>
            </a:r>
            <a:r>
              <a:rPr lang="fr-BE" i="0" baseline="0" dirty="0"/>
              <a:t>dans le but de faire pression sur l’Iran</a:t>
            </a:r>
            <a:r>
              <a:rPr lang="fr-BE" baseline="0" dirty="0"/>
              <a:t>. Le transfert de technologies n’avait pas été entrepris et l’extraction comme la transformation du pétrole nécessitaient des compétences technologiques que seules les techniciens anglais détenaient alors. Un blocus, notamment militaire, sur le pétrole iranien, des sanctions économiques (22/08) et des pressions sur les acheteurs internationaux finiront de réduire les revenus nationaux iraniens à peau de chagrin. La Belgique, comme les principaux alliés des Britanniques, a officiellement refusé de mettre ses ingénieurs à disposition</a:t>
            </a:r>
          </a:p>
          <a:p>
            <a:endParaRPr lang="fr-B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Auteur : </a:t>
            </a:r>
            <a:r>
              <a:rPr lang="en-US" b="1" baseline="0" dirty="0"/>
              <a:t>David Low </a:t>
            </a:r>
            <a:r>
              <a:rPr lang="en-US" baseline="0" dirty="0"/>
              <a:t>(1891-1963) </a:t>
            </a:r>
            <a:r>
              <a:rPr lang="en-US" baseline="0" dirty="0" err="1"/>
              <a:t>est</a:t>
            </a:r>
            <a:r>
              <a:rPr lang="en-US" baseline="0" dirty="0"/>
              <a:t> un </a:t>
            </a:r>
            <a:r>
              <a:rPr lang="en-US" baseline="0" dirty="0" err="1"/>
              <a:t>caricaturiste</a:t>
            </a:r>
            <a:r>
              <a:rPr lang="en-US" baseline="0" dirty="0"/>
              <a:t> </a:t>
            </a:r>
            <a:r>
              <a:rPr lang="en-US" baseline="0" dirty="0" err="1"/>
              <a:t>très</a:t>
            </a:r>
            <a:r>
              <a:rPr lang="en-US" baseline="0" dirty="0"/>
              <a:t> </a:t>
            </a:r>
            <a:r>
              <a:rPr lang="en-US" baseline="0" dirty="0" err="1"/>
              <a:t>réputé</a:t>
            </a:r>
            <a:r>
              <a:rPr lang="en-US" baseline="0" dirty="0"/>
              <a:t> et influent en Grande-Bretagne, </a:t>
            </a:r>
            <a:r>
              <a:rPr lang="en-US" baseline="0" dirty="0" err="1"/>
              <a:t>notamment</a:t>
            </a:r>
            <a:r>
              <a:rPr lang="en-US" baseline="0" dirty="0"/>
              <a:t> </a:t>
            </a:r>
            <a:r>
              <a:rPr lang="en-US" baseline="0" dirty="0" err="1"/>
              <a:t>parce</a:t>
            </a:r>
            <a:r>
              <a:rPr lang="en-US" baseline="0" dirty="0"/>
              <a:t> </a:t>
            </a:r>
            <a:r>
              <a:rPr lang="en-US" baseline="0" dirty="0" err="1"/>
              <a:t>qu’il</a:t>
            </a:r>
            <a:r>
              <a:rPr lang="en-US" baseline="0" dirty="0"/>
              <a:t> a </a:t>
            </a:r>
            <a:r>
              <a:rPr lang="en-US" baseline="0" dirty="0" err="1"/>
              <a:t>suivi</a:t>
            </a:r>
            <a:r>
              <a:rPr lang="en-US" baseline="0" dirty="0"/>
              <a:t> </a:t>
            </a:r>
            <a:r>
              <a:rPr lang="en-US" baseline="0" dirty="0" err="1"/>
              <a:t>toute</a:t>
            </a:r>
            <a:r>
              <a:rPr lang="en-US" baseline="0" dirty="0"/>
              <a:t> la guerre. Il a </a:t>
            </a:r>
            <a:r>
              <a:rPr lang="en-US" baseline="0" dirty="0" err="1"/>
              <a:t>travaillé</a:t>
            </a:r>
            <a:r>
              <a:rPr lang="en-US" baseline="0" dirty="0"/>
              <a:t> avec </a:t>
            </a:r>
            <a:r>
              <a:rPr lang="en-US" baseline="0" dirty="0" err="1"/>
              <a:t>plusieurs</a:t>
            </a:r>
            <a:r>
              <a:rPr lang="en-US" baseline="0" dirty="0"/>
              <a:t> </a:t>
            </a:r>
            <a:r>
              <a:rPr lang="en-US" baseline="0" dirty="0" err="1"/>
              <a:t>journaux</a:t>
            </a:r>
            <a:r>
              <a:rPr lang="en-US" baseline="0" dirty="0"/>
              <a:t> </a:t>
            </a:r>
            <a:r>
              <a:rPr lang="en-US" baseline="0" dirty="0" err="1"/>
              <a:t>dont</a:t>
            </a:r>
            <a:r>
              <a:rPr lang="en-US" baseline="0" dirty="0"/>
              <a:t> la </a:t>
            </a:r>
            <a:r>
              <a:rPr lang="en-US" baseline="0" dirty="0" err="1"/>
              <a:t>ligne</a:t>
            </a:r>
            <a:r>
              <a:rPr lang="en-US" baseline="0" dirty="0"/>
              <a:t> </a:t>
            </a:r>
            <a:r>
              <a:rPr lang="en-US" baseline="0" dirty="0" err="1"/>
              <a:t>éditoriale</a:t>
            </a:r>
            <a:r>
              <a:rPr lang="en-US" baseline="0" dirty="0"/>
              <a:t> </a:t>
            </a:r>
            <a:r>
              <a:rPr lang="en-US" baseline="0" dirty="0" err="1"/>
              <a:t>est</a:t>
            </a:r>
            <a:r>
              <a:rPr lang="en-US" baseline="0" dirty="0"/>
              <a:t> </a:t>
            </a:r>
            <a:r>
              <a:rPr lang="en-US" baseline="0" dirty="0" err="1"/>
              <a:t>plutôt</a:t>
            </a:r>
            <a:r>
              <a:rPr lang="en-US" baseline="0" dirty="0"/>
              <a:t> </a:t>
            </a:r>
            <a:r>
              <a:rPr lang="en-US" baseline="0" dirty="0" err="1"/>
              <a:t>conservatrice</a:t>
            </a:r>
            <a:r>
              <a:rPr lang="en-US" baseline="0" dirty="0"/>
              <a:t>.</a:t>
            </a:r>
            <a:endParaRPr lang="fr-BE" dirty="0"/>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11</a:t>
            </a:fld>
            <a:endParaRPr lang="fr-B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a:t>David Low, </a:t>
            </a:r>
            <a:r>
              <a:rPr lang="en-US" dirty="0" err="1"/>
              <a:t>dans</a:t>
            </a:r>
            <a:r>
              <a:rPr lang="en-US" baseline="0" dirty="0"/>
              <a:t> </a:t>
            </a:r>
            <a:r>
              <a:rPr lang="en-US" i="1" dirty="0"/>
              <a:t>The Manchester Guardian</a:t>
            </a:r>
            <a:r>
              <a:rPr lang="en-US" dirty="0"/>
              <a:t>, 3 mars 1953. “</a:t>
            </a:r>
            <a:r>
              <a:rPr lang="en-US" i="1" dirty="0"/>
              <a:t>Il se </a:t>
            </a:r>
            <a:r>
              <a:rPr lang="en-US" i="1" dirty="0" err="1"/>
              <a:t>prépare</a:t>
            </a:r>
            <a:r>
              <a:rPr lang="en-US" i="1" dirty="0"/>
              <a:t> </a:t>
            </a:r>
            <a:r>
              <a:rPr lang="en-US" i="1" dirty="0" err="1"/>
              <a:t>quelque</a:t>
            </a:r>
            <a:r>
              <a:rPr lang="en-US" i="1" dirty="0"/>
              <a:t> chose en</a:t>
            </a:r>
            <a:r>
              <a:rPr lang="en-US" i="1" baseline="0" dirty="0"/>
              <a:t> Iran”.</a:t>
            </a:r>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12</a:t>
            </a:fld>
            <a:endParaRPr lang="fr-B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a:t>Éléments critiques. </a:t>
            </a:r>
          </a:p>
          <a:p>
            <a:endParaRPr lang="fr-B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BE" dirty="0"/>
              <a:t>Manifestation pro Shah</a:t>
            </a:r>
            <a:r>
              <a:rPr lang="fr-BE" baseline="0" dirty="0"/>
              <a:t> avec </a:t>
            </a:r>
            <a:r>
              <a:rPr lang="fr-BE" baseline="0" dirty="0" err="1"/>
              <a:t>Shaban</a:t>
            </a:r>
            <a:r>
              <a:rPr lang="fr-BE" baseline="0" dirty="0"/>
              <a:t> </a:t>
            </a:r>
            <a:r>
              <a:rPr lang="fr-BE" baseline="0" dirty="0" err="1"/>
              <a:t>Jafari</a:t>
            </a:r>
            <a:r>
              <a:rPr lang="fr-BE" baseline="0" dirty="0"/>
              <a:t>, commandité par </a:t>
            </a:r>
            <a:r>
              <a:rPr lang="fr-BE" baseline="0" dirty="0" err="1"/>
              <a:t>Kermit</a:t>
            </a:r>
            <a:r>
              <a:rPr lang="fr-BE" baseline="0" dirty="0"/>
              <a:t> Roosevelt, CIA. Le coup d’Etat est officiellement mené par le général </a:t>
            </a:r>
            <a:r>
              <a:rPr lang="fr-BE" baseline="0" dirty="0" err="1"/>
              <a:t>Zahedi</a:t>
            </a:r>
            <a:r>
              <a:rPr lang="fr-BE" baseline="0" dirty="0"/>
              <a:t>.</a:t>
            </a:r>
            <a:r>
              <a:rPr lang="fr-BE" dirty="0"/>
              <a:t> </a:t>
            </a:r>
          </a:p>
          <a:p>
            <a:pPr marL="0" marR="0" indent="0" algn="l" defTabSz="914400" rtl="0" eaLnBrk="1" fontAlgn="auto" latinLnBrk="0" hangingPunct="1">
              <a:lnSpc>
                <a:spcPct val="100000"/>
              </a:lnSpc>
              <a:spcBef>
                <a:spcPts val="0"/>
              </a:spcBef>
              <a:spcAft>
                <a:spcPts val="0"/>
              </a:spcAft>
              <a:buClrTx/>
              <a:buSzTx/>
              <a:buFontTx/>
              <a:buNone/>
              <a:tabLst/>
              <a:defRPr/>
            </a:pPr>
            <a:endParaRPr lang="fr-BE" dirty="0"/>
          </a:p>
          <a:p>
            <a:pPr marL="0" marR="0" indent="0" algn="l" defTabSz="914400" rtl="0" eaLnBrk="1" fontAlgn="auto" latinLnBrk="0" hangingPunct="1">
              <a:lnSpc>
                <a:spcPct val="100000"/>
              </a:lnSpc>
              <a:spcBef>
                <a:spcPts val="0"/>
              </a:spcBef>
              <a:spcAft>
                <a:spcPts val="0"/>
              </a:spcAft>
              <a:buClrTx/>
              <a:buSzTx/>
              <a:buFontTx/>
              <a:buNone/>
              <a:tabLst/>
              <a:defRPr/>
            </a:pPr>
            <a:r>
              <a:rPr lang="fr-BE" dirty="0"/>
              <a:t>À noter que les plaintes du Royaume-Uni au Tribunal de La</a:t>
            </a:r>
            <a:r>
              <a:rPr lang="fr-BE" baseline="0" dirty="0"/>
              <a:t> Haye ou devant le Conseil de sécurité de l’ONU ne débouchent sur rien de concret</a:t>
            </a:r>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13</a:t>
            </a:fld>
            <a:endParaRPr lang="fr-B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200" b="1" kern="1200" dirty="0">
                <a:solidFill>
                  <a:schemeClr val="tx1"/>
                </a:solidFill>
                <a:latin typeface="+mn-lt"/>
                <a:ea typeface="+mn-ea"/>
                <a:cs typeface="+mn-cs"/>
              </a:rPr>
              <a:t>Commentaire.</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1" kern="1200" dirty="0">
                <a:solidFill>
                  <a:schemeClr val="tx1"/>
                </a:solidFill>
                <a:latin typeface="+mn-lt"/>
                <a:ea typeface="+mn-ea"/>
                <a:cs typeface="+mn-cs"/>
              </a:rPr>
              <a:t>Complot lisse et anticipé ou politique étrangère hasardeuse ?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tx1"/>
                </a:solidFill>
                <a:latin typeface="+mn-lt"/>
                <a:ea typeface="+mn-ea"/>
                <a:cs typeface="+mn-cs"/>
              </a:rPr>
              <a:t>Plusieurs rapports montrent des choses importantes qui nuancent : la contradiction des acteurs américains dont plusieurs rapports témoignent de la conviction que le gouvernement nationaliste de Mossadegh est un rempart contre le communisme du </a:t>
            </a:r>
            <a:r>
              <a:rPr lang="fr-BE" sz="1200" kern="1200" dirty="0" err="1">
                <a:solidFill>
                  <a:schemeClr val="tx1"/>
                </a:solidFill>
                <a:latin typeface="+mn-lt"/>
                <a:ea typeface="+mn-ea"/>
                <a:cs typeface="+mn-cs"/>
              </a:rPr>
              <a:t>Tudeh</a:t>
            </a:r>
            <a:r>
              <a:rPr lang="fr-BE" sz="1200" kern="1200" dirty="0">
                <a:solidFill>
                  <a:schemeClr val="tx1"/>
                </a:solidFill>
                <a:latin typeface="+mn-lt"/>
                <a:ea typeface="+mn-ea"/>
                <a:cs typeface="+mn-cs"/>
              </a:rPr>
              <a:t> (Parti Communiste iranien), même au sein de la CIA ; Le Shah Mohamed Pahlavi a rechigné longtemps à jouer le coup d’Etat américain (il signera seulement le 13/08/53), le travail insistant du MI6, les services secrets britanniques, pour convaincre des services américains d’abord réticents d’entrer dans le coup, l’appui d’une partie du clergé chiite qui, associé officiellement au pouvoir établi, craignait les réformes socialistes de Mossadegh. Mais le 11 juillet 1953, le Président Eisenhower signe l’acte du coup d’Etat.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tx1"/>
                </a:solidFill>
                <a:latin typeface="+mn-lt"/>
                <a:ea typeface="+mn-ea"/>
                <a:cs typeface="+mn-cs"/>
              </a:rPr>
              <a:t>Et puis, rien n’est simple. Les événements ne sont pas maitrisables comme dans un jeu vidéo. Le ratage de l’opération est proche quand le Shah fuit, le 16. Ce n’est qu’une tentative improvisée et réussie de sauvetage, à l’initiative peu prévisible d’éléments incontrôlés de l’armée iranienne, qui permettra finalement le succès du plan. (voir la synthèse du </a:t>
            </a:r>
            <a:r>
              <a:rPr lang="fr-BE" sz="1200" i="1" kern="1200" dirty="0">
                <a:solidFill>
                  <a:schemeClr val="tx1"/>
                </a:solidFill>
                <a:latin typeface="+mn-lt"/>
                <a:ea typeface="+mn-ea"/>
                <a:cs typeface="+mn-cs"/>
              </a:rPr>
              <a:t>National Security Archive </a:t>
            </a:r>
            <a:r>
              <a:rPr lang="fr-BE" sz="1200" i="1" u="sng" kern="1200" dirty="0">
                <a:solidFill>
                  <a:schemeClr val="tx1"/>
                </a:solidFill>
                <a:latin typeface="+mn-lt"/>
                <a:ea typeface="+mn-ea"/>
                <a:cs typeface="+mn-cs"/>
                <a:hlinkClick r:id="rId3"/>
              </a:rPr>
              <a:t>http://nsarchive.gwu.edu/NSAEBB/NSAEBB435</a:t>
            </a:r>
            <a:r>
              <a:rPr lang="fr-BE" sz="1200" i="1" kern="1200" dirty="0">
                <a:solidFill>
                  <a:schemeClr val="tx1"/>
                </a:solidFill>
                <a:latin typeface="+mn-lt"/>
                <a:ea typeface="+mn-ea"/>
                <a:cs typeface="+mn-cs"/>
              </a:rPr>
              <a:t> </a:t>
            </a:r>
            <a:r>
              <a:rPr lang="fr-BE" sz="1200" kern="1200" dirty="0">
                <a:solidFill>
                  <a:schemeClr val="tx1"/>
                </a:solidFill>
                <a:latin typeface="+mn-lt"/>
                <a:ea typeface="+mn-ea"/>
                <a:cs typeface="+mn-cs"/>
              </a:rPr>
              <a:t>qui s’appuie sur les traces du passé numérisées.)</a:t>
            </a:r>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14</a:t>
            </a:fld>
            <a:endParaRPr lang="fr-B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a:t>Raffinerie de l’</a:t>
            </a:r>
            <a:r>
              <a:rPr lang="fr-BE" dirty="0" err="1"/>
              <a:t>Anglo</a:t>
            </a:r>
            <a:r>
              <a:rPr lang="fr-BE" dirty="0"/>
              <a:t>-</a:t>
            </a:r>
            <a:r>
              <a:rPr lang="fr-BE" dirty="0" err="1"/>
              <a:t>Persian</a:t>
            </a:r>
            <a:r>
              <a:rPr lang="fr-BE" dirty="0"/>
              <a:t> </a:t>
            </a:r>
            <a:r>
              <a:rPr lang="fr-BE" dirty="0" err="1"/>
              <a:t>Oil</a:t>
            </a:r>
            <a:r>
              <a:rPr lang="fr-BE" dirty="0"/>
              <a:t> </a:t>
            </a:r>
            <a:r>
              <a:rPr lang="fr-BE" dirty="0" err="1"/>
              <a:t>Company</a:t>
            </a:r>
            <a:r>
              <a:rPr lang="fr-BE" dirty="0"/>
              <a:t>, devenue </a:t>
            </a:r>
            <a:r>
              <a:rPr lang="fr-BE" dirty="0" err="1"/>
              <a:t>Anglo-Iranian</a:t>
            </a:r>
            <a:r>
              <a:rPr lang="fr-BE" dirty="0"/>
              <a:t> </a:t>
            </a:r>
            <a:r>
              <a:rPr lang="fr-BE" dirty="0" err="1"/>
              <a:t>Oil</a:t>
            </a:r>
            <a:r>
              <a:rPr lang="fr-BE" dirty="0"/>
              <a:t> </a:t>
            </a:r>
            <a:r>
              <a:rPr lang="fr-BE" dirty="0" err="1"/>
              <a:t>Company</a:t>
            </a:r>
            <a:r>
              <a:rPr lang="fr-BE" dirty="0"/>
              <a:t> en 1935 et National </a:t>
            </a:r>
            <a:r>
              <a:rPr lang="fr-BE" dirty="0" err="1"/>
              <a:t>Iranian</a:t>
            </a:r>
            <a:r>
              <a:rPr lang="fr-BE" dirty="0"/>
              <a:t> </a:t>
            </a:r>
            <a:r>
              <a:rPr lang="fr-BE" dirty="0" err="1"/>
              <a:t>Oil</a:t>
            </a:r>
            <a:r>
              <a:rPr lang="fr-BE" dirty="0"/>
              <a:t> </a:t>
            </a:r>
            <a:r>
              <a:rPr lang="fr-BE" dirty="0" err="1"/>
              <a:t>Company</a:t>
            </a:r>
            <a:r>
              <a:rPr lang="fr-BE" dirty="0"/>
              <a:t> en 1951, Abadan, 1955.</a:t>
            </a:r>
          </a:p>
          <a:p>
            <a:endParaRPr lang="fr-BE" dirty="0"/>
          </a:p>
          <a:p>
            <a:pPr marL="0" marR="0" indent="0" algn="l" defTabSz="914400" rtl="0" eaLnBrk="1" fontAlgn="auto" latinLnBrk="0" hangingPunct="1">
              <a:lnSpc>
                <a:spcPct val="100000"/>
              </a:lnSpc>
              <a:spcBef>
                <a:spcPts val="0"/>
              </a:spcBef>
              <a:spcAft>
                <a:spcPts val="0"/>
              </a:spcAft>
              <a:buClrTx/>
              <a:buSzTx/>
              <a:buFontTx/>
              <a:buNone/>
              <a:tabLst/>
              <a:defRPr/>
            </a:pPr>
            <a:r>
              <a:rPr lang="fr-BE" sz="1200" b="1" kern="1200" dirty="0">
                <a:solidFill>
                  <a:schemeClr val="tx1"/>
                </a:solidFill>
                <a:latin typeface="+mn-lt"/>
                <a:ea typeface="+mn-ea"/>
                <a:cs typeface="+mn-cs"/>
              </a:rPr>
              <a:t>Interprétation</a:t>
            </a:r>
            <a:r>
              <a:rPr lang="fr-BE" sz="1200" b="1" kern="1200" baseline="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fr-BE" sz="1200" b="0" kern="1200" dirty="0">
                <a:solidFill>
                  <a:schemeClr val="tx1"/>
                </a:solidFill>
                <a:latin typeface="+mn-lt"/>
                <a:ea typeface="+mn-ea"/>
                <a:cs typeface="+mn-cs"/>
              </a:rPr>
              <a:t>« En octobre 1954 est conclu un accord pétrolier Iran-Grande-Bretagne. La NIOC reste propriétaire des installations, et de la distribution en Iran: la nationalisation n'a donc pas été remise en cause par le Shah. La commercialisation extérieure est assurée par un consortium international anglo-américain. Les revenus pétroliers sont partagés « </a:t>
            </a:r>
            <a:r>
              <a:rPr lang="fr-BE" sz="1200" b="0" kern="1200" dirty="0" err="1">
                <a:solidFill>
                  <a:schemeClr val="tx1"/>
                </a:solidFill>
                <a:latin typeface="+mn-lt"/>
                <a:ea typeface="+mn-ea"/>
                <a:cs typeface="+mn-cs"/>
              </a:rPr>
              <a:t>fifty</a:t>
            </a:r>
            <a:r>
              <a:rPr lang="fr-BE" sz="1200" b="0" kern="1200" dirty="0">
                <a:solidFill>
                  <a:schemeClr val="tx1"/>
                </a:solidFill>
                <a:latin typeface="+mn-lt"/>
                <a:ea typeface="+mn-ea"/>
                <a:cs typeface="+mn-cs"/>
              </a:rPr>
              <a:t>/</a:t>
            </a:r>
            <a:r>
              <a:rPr lang="fr-BE" sz="1200" b="0" kern="1200" dirty="0" err="1">
                <a:solidFill>
                  <a:schemeClr val="tx1"/>
                </a:solidFill>
                <a:latin typeface="+mn-lt"/>
                <a:ea typeface="+mn-ea"/>
                <a:cs typeface="+mn-cs"/>
              </a:rPr>
              <a:t>fifty</a:t>
            </a:r>
            <a:r>
              <a:rPr lang="fr-BE" sz="1200" b="0" kern="1200" dirty="0">
                <a:solidFill>
                  <a:schemeClr val="tx1"/>
                </a:solidFill>
                <a:latin typeface="+mn-lt"/>
                <a:ea typeface="+mn-ea"/>
                <a:cs typeface="+mn-cs"/>
              </a:rPr>
              <a:t> ». L'affaire Mossadegh est donc une fausse défaite iranienne, car l'objectif initial de M. Mossadegh est acquis: l'écrasant symbole de l'</a:t>
            </a:r>
            <a:r>
              <a:rPr lang="fr-BE" sz="1200" b="0" kern="1200" dirty="0" err="1">
                <a:solidFill>
                  <a:schemeClr val="tx1"/>
                </a:solidFill>
                <a:latin typeface="+mn-lt"/>
                <a:ea typeface="+mn-ea"/>
                <a:cs typeface="+mn-cs"/>
              </a:rPr>
              <a:t>Anglo-Iranian</a:t>
            </a:r>
            <a:r>
              <a:rPr lang="fr-BE" sz="1200" b="0" kern="1200" dirty="0">
                <a:solidFill>
                  <a:schemeClr val="tx1"/>
                </a:solidFill>
                <a:latin typeface="+mn-lt"/>
                <a:ea typeface="+mn-ea"/>
                <a:cs typeface="+mn-cs"/>
              </a:rPr>
              <a:t> a bel et bien vécu (elle devient en 1955 la British </a:t>
            </a:r>
            <a:r>
              <a:rPr lang="fr-BE" sz="1200" b="0" kern="1200" dirty="0" err="1">
                <a:solidFill>
                  <a:schemeClr val="tx1"/>
                </a:solidFill>
                <a:latin typeface="+mn-lt"/>
                <a:ea typeface="+mn-ea"/>
                <a:cs typeface="+mn-cs"/>
              </a:rPr>
              <a:t>Petroleum</a:t>
            </a:r>
            <a:r>
              <a:rPr lang="fr-BE" sz="1200" b="0" kern="1200" dirty="0">
                <a:solidFill>
                  <a:schemeClr val="tx1"/>
                </a:solidFill>
                <a:latin typeface="+mn-lt"/>
                <a:ea typeface="+mn-ea"/>
                <a:cs typeface="+mn-cs"/>
              </a:rPr>
              <a:t>, BP), et avec lui l'impérialisme britannique en Iran. Les Etats-Unis sont désormais la nouvelle puissance impériale au Moyen-Orient, et la CIA est apparue comme l'un des bras armés de l'impérialisme américain. La crise iranienne coïncide, chronologiquement, avec l'arrivée au pouvoir en Egypte du colonel Nasser: la crise du pétrole iranien en 1951 préfigure la crise du canal de Suez en 1956... »</a:t>
            </a:r>
          </a:p>
          <a:p>
            <a:pPr marL="0" marR="0" indent="0" algn="l" defTabSz="914400" rtl="0" eaLnBrk="1" fontAlgn="auto" latinLnBrk="0" hangingPunct="1">
              <a:lnSpc>
                <a:spcPct val="100000"/>
              </a:lnSpc>
              <a:spcBef>
                <a:spcPts val="0"/>
              </a:spcBef>
              <a:spcAft>
                <a:spcPts val="0"/>
              </a:spcAft>
              <a:buClrTx/>
              <a:buSzTx/>
              <a:buFontTx/>
              <a:buNone/>
              <a:tabLst/>
              <a:defRPr/>
            </a:pPr>
            <a:endParaRPr lang="fr-BE" sz="1200" b="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kern="1200" cap="small" dirty="0" err="1">
                <a:solidFill>
                  <a:schemeClr val="tx1"/>
                </a:solidFill>
                <a:latin typeface="+mn-lt"/>
                <a:ea typeface="+mn-ea"/>
                <a:cs typeface="+mn-cs"/>
              </a:rPr>
              <a:t>Burdy</a:t>
            </a:r>
            <a:r>
              <a:rPr lang="fr-BE" sz="1200" kern="1200" cap="small" dirty="0">
                <a:solidFill>
                  <a:schemeClr val="tx1"/>
                </a:solidFill>
                <a:latin typeface="+mn-lt"/>
                <a:ea typeface="+mn-ea"/>
                <a:cs typeface="+mn-cs"/>
              </a:rPr>
              <a:t> (J. –P.), </a:t>
            </a:r>
            <a:r>
              <a:rPr lang="fr-FR" sz="1200" i="1" kern="1200" dirty="0">
                <a:solidFill>
                  <a:schemeClr val="tx1"/>
                </a:solidFill>
                <a:latin typeface="+mn-lt"/>
                <a:ea typeface="+mn-ea"/>
                <a:cs typeface="+mn-cs"/>
              </a:rPr>
              <a:t>Dr. Mossadegh, nationaliste iranien (1887-1967): le premier ministre qui a nationalisé l'</a:t>
            </a:r>
            <a:r>
              <a:rPr lang="fr-FR" sz="1200" i="1" kern="1200" dirty="0" err="1">
                <a:solidFill>
                  <a:schemeClr val="tx1"/>
                </a:solidFill>
                <a:latin typeface="+mn-lt"/>
                <a:ea typeface="+mn-ea"/>
                <a:cs typeface="+mn-cs"/>
              </a:rPr>
              <a:t>Anglo-Iranian</a:t>
            </a:r>
            <a:r>
              <a:rPr lang="fr-FR" sz="1200" i="1" kern="1200" dirty="0">
                <a:solidFill>
                  <a:schemeClr val="tx1"/>
                </a:solidFill>
                <a:latin typeface="+mn-lt"/>
                <a:ea typeface="+mn-ea"/>
                <a:cs typeface="+mn-cs"/>
              </a:rPr>
              <a:t> en 1951</a:t>
            </a:r>
            <a:r>
              <a:rPr lang="fr-FR" sz="1200" kern="1200" dirty="0">
                <a:solidFill>
                  <a:schemeClr val="tx1"/>
                </a:solidFill>
                <a:latin typeface="+mn-lt"/>
                <a:ea typeface="+mn-ea"/>
                <a:cs typeface="+mn-cs"/>
              </a:rPr>
              <a:t>, consulté le 24/08/17 (</a:t>
            </a:r>
            <a:r>
              <a:rPr lang="fr-FR" sz="1200" u="sng" kern="1200" dirty="0">
                <a:solidFill>
                  <a:schemeClr val="tx1"/>
                </a:solidFill>
                <a:latin typeface="+mn-lt"/>
                <a:ea typeface="+mn-ea"/>
                <a:cs typeface="+mn-cs"/>
                <a:hlinkClick r:id="rId3"/>
              </a:rPr>
              <a:t>https://sites.google.com/site/questionsdorient/les-mots-de-l-iran-lexique/mossadegh-dr</a:t>
            </a:r>
            <a:r>
              <a:rPr lang="fr-FR" sz="1200" kern="1200" dirty="0">
                <a:solidFill>
                  <a:schemeClr val="tx1"/>
                </a:solidFill>
                <a:latin typeface="+mn-lt"/>
                <a:ea typeface="+mn-ea"/>
                <a:cs typeface="+mn-cs"/>
              </a:rPr>
              <a:t> )</a:t>
            </a:r>
            <a:endParaRPr lang="fr-BE"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BE" sz="1200" kern="1200" dirty="0">
              <a:solidFill>
                <a:schemeClr val="tx1"/>
              </a:solidFill>
              <a:latin typeface="+mn-lt"/>
              <a:ea typeface="+mn-ea"/>
              <a:cs typeface="+mn-cs"/>
            </a:endParaRPr>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15</a:t>
            </a:fld>
            <a:endParaRPr lang="fr-B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a:t>Critique:</a:t>
            </a:r>
          </a:p>
          <a:p>
            <a:endParaRPr lang="fr-BE" b="1" dirty="0"/>
          </a:p>
          <a:p>
            <a:r>
              <a:rPr lang="fr-BE" dirty="0"/>
              <a:t>Affiches de propagande</a:t>
            </a:r>
            <a:r>
              <a:rPr lang="fr-BE" baseline="0" dirty="0"/>
              <a:t> produites par les deux blocs de la Guerre froide. Ces enjeux idéologiques sont la trame de fond de toutes les relations internationales de 1945 à 1991 &gt; renvoyer à une synthèse sur la guerre froide dans le manuel des élèves (Exemple: Construire l’Histoire, synthèses 89 à 92). L’idée est ici de comprendre la matrice idéologique et la peur entretenue du communisme comme le terreau qui nourrit les schémas de pensée qui déterminent les actions, aux USA en 1953, et chez leurs alliés européens (maccarthysme). En Europe francophone, par exemple, entre 1951 et 1956 l’association </a:t>
            </a:r>
            <a:r>
              <a:rPr lang="fr-BE" i="1" baseline="0" dirty="0"/>
              <a:t>Paix et Liberté</a:t>
            </a:r>
            <a:r>
              <a:rPr lang="fr-BE" i="0" baseline="0" dirty="0"/>
              <a:t> produira une quantité importante de pamphlets contre le communisme en miroir à la propagande colportée par le Parti Communiste français. Idéalement, cette partie pourrait être rapidement comprise si le cours s’inscrit après une étude analytique de la propagande en régime totalitaire, dont celle du communisme soviétique.</a:t>
            </a:r>
            <a:endParaRPr lang="fr-BE" baseline="0" dirty="0"/>
          </a:p>
          <a:p>
            <a:endParaRPr lang="fr-BE" baseline="0" dirty="0"/>
          </a:p>
          <a:p>
            <a:r>
              <a:rPr lang="fr-BE" baseline="0" dirty="0"/>
              <a:t>Mossadegh, qui pouvait user de la force et de la répression dans l’exercice du pouvoir, aurait dit à l’occasion de son procès : </a:t>
            </a:r>
            <a:r>
              <a:rPr lang="fr-BE" dirty="0"/>
              <a:t>« </a:t>
            </a:r>
            <a:r>
              <a:rPr lang="fr-BE" i="1" dirty="0"/>
              <a:t>Je voulais maintenir la neutralité de l'Iran entre les deux blocs afin de ne fournir ni à l'un ni à l'autre de détruire notre pays</a:t>
            </a:r>
            <a:r>
              <a:rPr lang="fr-BE" dirty="0"/>
              <a:t> ». (Wikipédia, référence à chercher ! </a:t>
            </a:r>
            <a:r>
              <a:rPr lang="fr-BE" b="1" dirty="0"/>
              <a:t>Critique</a:t>
            </a:r>
            <a:r>
              <a:rPr lang="fr-BE" dirty="0"/>
              <a:t> : cette phrase pourrait être une mise en exergue qui a vocation à synthétiser</a:t>
            </a:r>
            <a:r>
              <a:rPr lang="fr-BE" baseline="0" dirty="0"/>
              <a:t> son action politique. Mais attention, le cas emblématique de Mossadegh est aussi devenu un argument de la propagande anti-impérialiste.</a:t>
            </a:r>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16</a:t>
            </a:fld>
            <a:endParaRPr lang="fr-B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10000"/>
          </a:bodyPr>
          <a:lstStyle/>
          <a:p>
            <a:r>
              <a:rPr lang="en-US" b="1" dirty="0"/>
              <a:t>Source. </a:t>
            </a:r>
          </a:p>
          <a:p>
            <a:r>
              <a:rPr lang="en-US" b="1" dirty="0"/>
              <a:t>1) </a:t>
            </a:r>
            <a:r>
              <a:rPr lang="en-US" b="1" dirty="0" err="1"/>
              <a:t>Kaveh</a:t>
            </a:r>
            <a:r>
              <a:rPr lang="en-US" b="1" dirty="0"/>
              <a:t> Adel</a:t>
            </a:r>
            <a:r>
              <a:rPr lang="en-US" dirty="0"/>
              <a:t>, Iranian-American Cartoonist, from 'Graphic Novel‘, 2011,</a:t>
            </a:r>
            <a:r>
              <a:rPr lang="en-US" baseline="0" dirty="0"/>
              <a:t> (http://kavehadel.com/blog/kaveh-adel-graphic-novel/comment-page-1/). </a:t>
            </a:r>
            <a:r>
              <a:rPr lang="en-US" baseline="0" dirty="0" err="1"/>
              <a:t>Dessinateur</a:t>
            </a:r>
            <a:r>
              <a:rPr lang="en-US" baseline="0" dirty="0"/>
              <a:t> de </a:t>
            </a:r>
            <a:r>
              <a:rPr lang="en-US" baseline="0" dirty="0" err="1"/>
              <a:t>presse</a:t>
            </a:r>
            <a:r>
              <a:rPr lang="en-US" baseline="0" dirty="0"/>
              <a:t> </a:t>
            </a:r>
            <a:r>
              <a:rPr lang="en-US" baseline="0" dirty="0" err="1"/>
              <a:t>americano-iranien</a:t>
            </a:r>
            <a:r>
              <a:rPr lang="en-US" baseline="0" dirty="0"/>
              <a:t>, </a:t>
            </a:r>
            <a:r>
              <a:rPr lang="en-US" baseline="0" dirty="0" err="1"/>
              <a:t>très</a:t>
            </a:r>
            <a:r>
              <a:rPr lang="en-US" baseline="0" dirty="0"/>
              <a:t> </a:t>
            </a:r>
            <a:r>
              <a:rPr lang="en-US" b="1" baseline="0" dirty="0" err="1"/>
              <a:t>engagé</a:t>
            </a:r>
            <a:r>
              <a:rPr lang="en-US" baseline="0" dirty="0"/>
              <a:t> </a:t>
            </a:r>
            <a:r>
              <a:rPr lang="en-US" baseline="0" dirty="0" err="1"/>
              <a:t>dans</a:t>
            </a:r>
            <a:r>
              <a:rPr lang="en-US" baseline="0" dirty="0"/>
              <a:t> la construction de la </a:t>
            </a:r>
            <a:r>
              <a:rPr lang="en-US" baseline="0" dirty="0" err="1"/>
              <a:t>paix</a:t>
            </a:r>
            <a:r>
              <a:rPr lang="en-US" baseline="0" dirty="0"/>
              <a:t>. </a:t>
            </a:r>
            <a:r>
              <a:rPr lang="en-US" baseline="0" dirty="0" err="1"/>
              <a:t>Légende</a:t>
            </a:r>
            <a:r>
              <a:rPr lang="en-US" baseline="0" dirty="0"/>
              <a:t> du cartoon : </a:t>
            </a:r>
            <a:r>
              <a:rPr lang="en-US" dirty="0"/>
              <a:t>“</a:t>
            </a:r>
            <a:r>
              <a:rPr lang="en-US" i="1" dirty="0" err="1"/>
              <a:t>Mossadeq</a:t>
            </a:r>
            <a:r>
              <a:rPr lang="en-US" i="1" dirty="0"/>
              <a:t> kicks the British out of Abadan. </a:t>
            </a:r>
            <a:r>
              <a:rPr lang="en-US" i="1" dirty="0" err="1"/>
              <a:t>Mossadeq</a:t>
            </a:r>
            <a:r>
              <a:rPr lang="en-US" i="1" dirty="0"/>
              <a:t> is overthrown by the American CIA and the British MI6. The Shah returns to claim his thrown.</a:t>
            </a:r>
            <a:r>
              <a:rPr lang="en-US" dirty="0"/>
              <a:t>”</a:t>
            </a:r>
          </a:p>
          <a:p>
            <a:endParaRPr lang="en-US" baseline="0" dirty="0"/>
          </a:p>
          <a:p>
            <a:r>
              <a:rPr lang="en-US" baseline="0" dirty="0"/>
              <a:t>2) </a:t>
            </a:r>
            <a:r>
              <a:rPr lang="en-US" b="1" baseline="0" dirty="0"/>
              <a:t>Interview du </a:t>
            </a:r>
            <a:r>
              <a:rPr lang="en-US" b="1" baseline="0" dirty="0" err="1"/>
              <a:t>Président</a:t>
            </a:r>
            <a:r>
              <a:rPr lang="en-US" b="1" baseline="0" dirty="0"/>
              <a:t> </a:t>
            </a:r>
            <a:r>
              <a:rPr lang="en-US" b="1" baseline="0" dirty="0" err="1"/>
              <a:t>américain</a:t>
            </a:r>
            <a:r>
              <a:rPr lang="en-US" b="1" baseline="0" dirty="0"/>
              <a:t> Barack Obama </a:t>
            </a:r>
            <a:r>
              <a:rPr lang="en-US" baseline="0" dirty="0"/>
              <a:t>en </a:t>
            </a:r>
            <a:r>
              <a:rPr lang="en-US" baseline="0" dirty="0" err="1"/>
              <a:t>avril</a:t>
            </a:r>
            <a:r>
              <a:rPr lang="en-US" baseline="0" dirty="0"/>
              <a:t> 2015. Thomas L. Friedman </a:t>
            </a:r>
            <a:r>
              <a:rPr lang="en-US" baseline="0" dirty="0" err="1"/>
              <a:t>l’interroge</a:t>
            </a:r>
            <a:r>
              <a:rPr lang="en-US" baseline="0" dirty="0"/>
              <a:t> à la </a:t>
            </a:r>
            <a:r>
              <a:rPr lang="en-US" baseline="0" dirty="0" err="1"/>
              <a:t>Maison</a:t>
            </a:r>
            <a:r>
              <a:rPr lang="en-US" baseline="0" dirty="0"/>
              <a:t> Blanche pour le </a:t>
            </a:r>
            <a:r>
              <a:rPr lang="en-US" baseline="0" dirty="0" err="1"/>
              <a:t>compte</a:t>
            </a:r>
            <a:r>
              <a:rPr lang="en-US" baseline="0" dirty="0"/>
              <a:t> du </a:t>
            </a:r>
            <a:r>
              <a:rPr lang="en-US" baseline="0" dirty="0" err="1"/>
              <a:t>quotidien</a:t>
            </a:r>
            <a:r>
              <a:rPr lang="en-US" baseline="0" dirty="0"/>
              <a:t> New York Times </a:t>
            </a:r>
            <a:r>
              <a:rPr lang="en-US" baseline="0" dirty="0" err="1"/>
              <a:t>sur</a:t>
            </a:r>
            <a:r>
              <a:rPr lang="en-US" baseline="0" dirty="0"/>
              <a:t> </a:t>
            </a:r>
            <a:r>
              <a:rPr lang="en-US" baseline="0" dirty="0" err="1"/>
              <a:t>sa</a:t>
            </a:r>
            <a:r>
              <a:rPr lang="en-US" baseline="0" dirty="0"/>
              <a:t> doctrine à </a:t>
            </a:r>
            <a:r>
              <a:rPr lang="en-US" baseline="0" dirty="0" err="1"/>
              <a:t>l’égard</a:t>
            </a:r>
            <a:r>
              <a:rPr lang="en-US" baseline="0" dirty="0"/>
              <a:t> de </a:t>
            </a:r>
            <a:r>
              <a:rPr lang="en-US" baseline="0" dirty="0" err="1"/>
              <a:t>l’Iran</a:t>
            </a:r>
            <a:r>
              <a:rPr lang="en-US" baseline="0" dirty="0"/>
              <a:t> et de </a:t>
            </a:r>
            <a:r>
              <a:rPr lang="en-US" baseline="0" dirty="0" err="1"/>
              <a:t>ses</a:t>
            </a:r>
            <a:r>
              <a:rPr lang="en-US" baseline="0" dirty="0"/>
              <a:t> </a:t>
            </a:r>
            <a:r>
              <a:rPr lang="en-US" baseline="0" dirty="0" err="1"/>
              <a:t>vélléités</a:t>
            </a:r>
            <a:r>
              <a:rPr lang="en-US" baseline="0" dirty="0"/>
              <a:t> </a:t>
            </a:r>
            <a:r>
              <a:rPr lang="en-US" baseline="0" dirty="0" err="1"/>
              <a:t>nucléaires</a:t>
            </a:r>
            <a:r>
              <a:rPr lang="en-US" baseline="0" dirty="0"/>
              <a:t>. (Source : https://www.nytimes.com/video/opinion/100000003612374/the-obama-doctrine-and-iran.html)</a:t>
            </a:r>
          </a:p>
          <a:p>
            <a:endParaRPr lang="en-US" baseline="0" dirty="0"/>
          </a:p>
          <a:p>
            <a:r>
              <a:rPr lang="en-US" b="1" baseline="0" dirty="0" err="1"/>
              <a:t>Commentaire</a:t>
            </a:r>
            <a:r>
              <a:rPr lang="en-US" b="1" baseline="0" dirty="0"/>
              <a:t>.</a:t>
            </a:r>
            <a:r>
              <a:rPr lang="en-US" baseline="0" dirty="0"/>
              <a:t> </a:t>
            </a:r>
            <a:r>
              <a:rPr lang="en-US" baseline="0" dirty="0" err="1"/>
              <a:t>Mémoires</a:t>
            </a:r>
            <a:r>
              <a:rPr lang="en-US" baseline="0" dirty="0"/>
              <a:t> et </a:t>
            </a:r>
            <a:r>
              <a:rPr lang="en-US" baseline="0" dirty="0" err="1"/>
              <a:t>héritages</a:t>
            </a:r>
            <a:r>
              <a:rPr lang="en-US" baseline="0" dirty="0"/>
              <a:t> : regards </a:t>
            </a:r>
            <a:r>
              <a:rPr lang="en-US" baseline="0" dirty="0" err="1"/>
              <a:t>croisés</a:t>
            </a:r>
            <a:r>
              <a:rPr lang="en-US" baseline="0" dirty="0"/>
              <a:t> </a:t>
            </a:r>
            <a:r>
              <a:rPr lang="en-US" baseline="0" dirty="0" err="1"/>
              <a:t>sur</a:t>
            </a:r>
            <a:r>
              <a:rPr lang="en-US" baseline="0" dirty="0"/>
              <a:t> un travail </a:t>
            </a:r>
            <a:r>
              <a:rPr lang="en-US" baseline="0" dirty="0" err="1"/>
              <a:t>postérieur</a:t>
            </a:r>
            <a:r>
              <a:rPr lang="en-US" baseline="0" dirty="0"/>
              <a:t> et </a:t>
            </a:r>
            <a:r>
              <a:rPr lang="en-US" baseline="0" dirty="0" err="1"/>
              <a:t>engagé</a:t>
            </a:r>
            <a:r>
              <a:rPr lang="en-US" baseline="0" dirty="0"/>
              <a:t> </a:t>
            </a:r>
            <a:r>
              <a:rPr lang="en-US" baseline="0" dirty="0" err="1"/>
              <a:t>d’une</a:t>
            </a:r>
            <a:r>
              <a:rPr lang="en-US" baseline="0" dirty="0"/>
              <a:t> part et, </a:t>
            </a:r>
            <a:r>
              <a:rPr lang="en-US" baseline="0" dirty="0" err="1"/>
              <a:t>d’autre</a:t>
            </a:r>
            <a:r>
              <a:rPr lang="en-US" baseline="0" dirty="0"/>
              <a:t> part, </a:t>
            </a:r>
            <a:r>
              <a:rPr lang="en-US" baseline="0" dirty="0" err="1"/>
              <a:t>une</a:t>
            </a:r>
            <a:r>
              <a:rPr lang="en-US" baseline="0" dirty="0"/>
              <a:t> reconnaissance </a:t>
            </a:r>
            <a:r>
              <a:rPr lang="en-US" baseline="0" dirty="0" err="1"/>
              <a:t>postérieure</a:t>
            </a:r>
            <a:r>
              <a:rPr lang="en-US" baseline="0" dirty="0"/>
              <a:t> et </a:t>
            </a:r>
            <a:r>
              <a:rPr lang="en-US" baseline="0" dirty="0" err="1"/>
              <a:t>officielle</a:t>
            </a:r>
            <a:r>
              <a:rPr lang="en-US" baseline="0" dirty="0"/>
              <a:t> de </a:t>
            </a:r>
            <a:r>
              <a:rPr lang="en-US" baseline="0" dirty="0" err="1"/>
              <a:t>responsabilité</a:t>
            </a:r>
            <a:r>
              <a:rPr lang="en-US" baseline="0" dirty="0"/>
              <a:t>. Il </a:t>
            </a:r>
            <a:r>
              <a:rPr lang="en-US" baseline="0" dirty="0" err="1"/>
              <a:t>est</a:t>
            </a:r>
            <a:r>
              <a:rPr lang="en-US" baseline="0" dirty="0"/>
              <a:t> à </a:t>
            </a:r>
            <a:r>
              <a:rPr lang="en-US" baseline="0" dirty="0" err="1"/>
              <a:t>noter</a:t>
            </a:r>
            <a:r>
              <a:rPr lang="en-US" baseline="0" dirty="0"/>
              <a:t> </a:t>
            </a:r>
            <a:r>
              <a:rPr lang="en-US" baseline="0" dirty="0" err="1"/>
              <a:t>que</a:t>
            </a:r>
            <a:r>
              <a:rPr lang="en-US" baseline="0" dirty="0"/>
              <a:t> la </a:t>
            </a:r>
            <a:r>
              <a:rPr lang="en-US" baseline="0" dirty="0" err="1"/>
              <a:t>secrétaire</a:t>
            </a:r>
            <a:r>
              <a:rPr lang="en-US" baseline="0" dirty="0"/>
              <a:t> </a:t>
            </a:r>
            <a:r>
              <a:rPr lang="en-US" baseline="0" dirty="0" err="1"/>
              <a:t>d’Etat</a:t>
            </a:r>
            <a:r>
              <a:rPr lang="en-US" baseline="0" dirty="0"/>
              <a:t> du </a:t>
            </a:r>
            <a:r>
              <a:rPr lang="en-US" baseline="0" dirty="0" err="1"/>
              <a:t>Président</a:t>
            </a:r>
            <a:r>
              <a:rPr lang="en-US" baseline="0" dirty="0"/>
              <a:t> Clinton </a:t>
            </a:r>
            <a:r>
              <a:rPr lang="en-US" baseline="0" dirty="0" err="1"/>
              <a:t>avait</a:t>
            </a:r>
            <a:r>
              <a:rPr lang="en-US" baseline="0" dirty="0"/>
              <a:t> déjà </a:t>
            </a:r>
            <a:r>
              <a:rPr lang="en-US" baseline="0" dirty="0" err="1"/>
              <a:t>évoqué</a:t>
            </a:r>
            <a:r>
              <a:rPr lang="en-US" baseline="0" dirty="0"/>
              <a:t> les </a:t>
            </a:r>
            <a:r>
              <a:rPr lang="en-US" baseline="0" dirty="0" err="1"/>
              <a:t>faits</a:t>
            </a:r>
            <a:r>
              <a:rPr lang="en-US" baseline="0" dirty="0"/>
              <a:t> en 2000 et </a:t>
            </a:r>
            <a:r>
              <a:rPr lang="en-US" baseline="0" dirty="0" err="1"/>
              <a:t>que</a:t>
            </a:r>
            <a:r>
              <a:rPr lang="en-US" baseline="0" dirty="0"/>
              <a:t> la déclassification des archives CIA </a:t>
            </a:r>
            <a:r>
              <a:rPr lang="en-US" baseline="0" dirty="0" err="1"/>
              <a:t>concernées</a:t>
            </a:r>
            <a:r>
              <a:rPr lang="en-US" baseline="0" dirty="0"/>
              <a:t> en 2013 </a:t>
            </a:r>
            <a:r>
              <a:rPr lang="en-US" baseline="0" dirty="0" err="1"/>
              <a:t>avaient</a:t>
            </a:r>
            <a:r>
              <a:rPr lang="en-US" baseline="0" dirty="0"/>
              <a:t> </a:t>
            </a:r>
            <a:r>
              <a:rPr lang="en-US" baseline="0" dirty="0" err="1"/>
              <a:t>fini</a:t>
            </a:r>
            <a:r>
              <a:rPr lang="en-US" baseline="0" dirty="0"/>
              <a:t> </a:t>
            </a:r>
            <a:r>
              <a:rPr lang="en-US" baseline="0" dirty="0" err="1"/>
              <a:t>d’entretenir</a:t>
            </a:r>
            <a:r>
              <a:rPr lang="en-US" baseline="0" dirty="0"/>
              <a:t> le </a:t>
            </a:r>
            <a:r>
              <a:rPr lang="en-US" baseline="0" dirty="0" err="1"/>
              <a:t>doute</a:t>
            </a:r>
            <a:r>
              <a:rPr lang="en-US" baseline="0" dirty="0"/>
              <a:t> </a:t>
            </a:r>
            <a:r>
              <a:rPr lang="en-US" baseline="0" dirty="0" err="1"/>
              <a:t>sur</a:t>
            </a:r>
            <a:r>
              <a:rPr lang="en-US" baseline="0" dirty="0"/>
              <a:t> la </a:t>
            </a:r>
            <a:r>
              <a:rPr lang="en-US" baseline="0" dirty="0" err="1"/>
              <a:t>réalité</a:t>
            </a:r>
            <a:r>
              <a:rPr lang="en-US" baseline="0" dirty="0"/>
              <a:t> </a:t>
            </a:r>
            <a:r>
              <a:rPr lang="en-US" baseline="0" dirty="0" err="1"/>
              <a:t>historique</a:t>
            </a:r>
            <a:r>
              <a:rPr lang="en-US" baseline="0" dirty="0"/>
              <a:t> d’un fait. </a:t>
            </a:r>
            <a:r>
              <a:rPr lang="en-US" baseline="0" dirty="0" err="1"/>
              <a:t>Qu’est-ce</a:t>
            </a:r>
            <a:r>
              <a:rPr lang="en-US" baseline="0" dirty="0"/>
              <a:t> </a:t>
            </a:r>
            <a:r>
              <a:rPr lang="en-US" baseline="0" dirty="0" err="1"/>
              <a:t>que</a:t>
            </a:r>
            <a:r>
              <a:rPr lang="en-US" baseline="0" dirty="0"/>
              <a:t> </a:t>
            </a:r>
            <a:r>
              <a:rPr lang="en-US" baseline="0" dirty="0" err="1"/>
              <a:t>cela</a:t>
            </a:r>
            <a:r>
              <a:rPr lang="en-US" baseline="0" dirty="0"/>
              <a:t> </a:t>
            </a:r>
            <a:r>
              <a:rPr lang="en-US" baseline="0" dirty="0" err="1"/>
              <a:t>apporte</a:t>
            </a:r>
            <a:r>
              <a:rPr lang="en-US" baseline="0" dirty="0"/>
              <a:t> au </a:t>
            </a:r>
            <a:r>
              <a:rPr lang="en-US" baseline="0" dirty="0" err="1"/>
              <a:t>débat</a:t>
            </a:r>
            <a:r>
              <a:rPr lang="en-US" baseline="0" dirty="0"/>
              <a:t> public </a:t>
            </a:r>
            <a:r>
              <a:rPr lang="en-US" baseline="0" dirty="0" err="1"/>
              <a:t>sur</a:t>
            </a:r>
            <a:r>
              <a:rPr lang="en-US" baseline="0" dirty="0"/>
              <a:t> les relations </a:t>
            </a:r>
            <a:r>
              <a:rPr lang="en-US" baseline="0" dirty="0" err="1"/>
              <a:t>internationales</a:t>
            </a:r>
            <a:r>
              <a:rPr lang="en-US" baseline="0" dirty="0"/>
              <a:t> et </a:t>
            </a:r>
            <a:r>
              <a:rPr lang="en-US" baseline="0" dirty="0" err="1"/>
              <a:t>leur</a:t>
            </a:r>
            <a:r>
              <a:rPr lang="en-US" baseline="0" dirty="0"/>
              <a:t> </a:t>
            </a:r>
            <a:r>
              <a:rPr lang="en-US" baseline="0" dirty="0" err="1"/>
              <a:t>avenir</a:t>
            </a:r>
            <a:r>
              <a:rPr lang="en-US" baseline="0" dirty="0"/>
              <a:t> ? </a:t>
            </a:r>
            <a:r>
              <a:rPr lang="en-US" baseline="0" dirty="0" err="1"/>
              <a:t>Pensez-vous</a:t>
            </a:r>
            <a:r>
              <a:rPr lang="en-US" baseline="0" dirty="0"/>
              <a:t> </a:t>
            </a:r>
            <a:r>
              <a:rPr lang="en-US" baseline="0" dirty="0" err="1"/>
              <a:t>que</a:t>
            </a:r>
            <a:r>
              <a:rPr lang="en-US" baseline="0" dirty="0"/>
              <a:t> </a:t>
            </a:r>
            <a:r>
              <a:rPr lang="en-US" baseline="0" dirty="0" err="1"/>
              <a:t>cette</a:t>
            </a:r>
            <a:r>
              <a:rPr lang="en-US" baseline="0" dirty="0"/>
              <a:t> reconnaissance </a:t>
            </a:r>
            <a:r>
              <a:rPr lang="en-US" baseline="0" dirty="0" err="1"/>
              <a:t>puisse</a:t>
            </a:r>
            <a:r>
              <a:rPr lang="en-US" baseline="0" dirty="0"/>
              <a:t> </a:t>
            </a:r>
            <a:r>
              <a:rPr lang="en-US" baseline="0" dirty="0" err="1"/>
              <a:t>être</a:t>
            </a:r>
            <a:r>
              <a:rPr lang="en-US" baseline="0" dirty="0"/>
              <a:t> </a:t>
            </a:r>
            <a:r>
              <a:rPr lang="en-US" baseline="0" dirty="0" err="1"/>
              <a:t>une</a:t>
            </a:r>
            <a:r>
              <a:rPr lang="en-US" baseline="0" dirty="0"/>
              <a:t> invitation à </a:t>
            </a:r>
            <a:r>
              <a:rPr lang="en-US" baseline="0" dirty="0" err="1"/>
              <a:t>exercer</a:t>
            </a:r>
            <a:r>
              <a:rPr lang="en-US" baseline="0" dirty="0"/>
              <a:t> un travail critique </a:t>
            </a:r>
            <a:r>
              <a:rPr lang="en-US" baseline="0" dirty="0" err="1"/>
              <a:t>comme</a:t>
            </a:r>
            <a:r>
              <a:rPr lang="en-US" baseline="0" dirty="0"/>
              <a:t> </a:t>
            </a:r>
            <a:r>
              <a:rPr lang="en-US" baseline="0" dirty="0" err="1"/>
              <a:t>citoyen</a:t>
            </a:r>
            <a:r>
              <a:rPr lang="en-US" baseline="0" dirty="0"/>
              <a:t> ?</a:t>
            </a:r>
          </a:p>
          <a:p>
            <a:endParaRPr lang="en-US" baseline="0" dirty="0"/>
          </a:p>
          <a:p>
            <a:r>
              <a:rPr lang="en-US" baseline="0" dirty="0"/>
              <a:t>Il </a:t>
            </a:r>
            <a:r>
              <a:rPr lang="en-US" baseline="0" dirty="0" err="1"/>
              <a:t>conviendra</a:t>
            </a:r>
            <a:r>
              <a:rPr lang="en-US" baseline="0" dirty="0"/>
              <a:t> </a:t>
            </a:r>
            <a:r>
              <a:rPr lang="en-US" baseline="0" dirty="0" err="1"/>
              <a:t>aussi</a:t>
            </a:r>
            <a:r>
              <a:rPr lang="en-US" baseline="0" dirty="0"/>
              <a:t> de dire </a:t>
            </a:r>
            <a:r>
              <a:rPr lang="en-US" baseline="0" dirty="0" err="1"/>
              <a:t>que</a:t>
            </a:r>
            <a:r>
              <a:rPr lang="en-US" baseline="0" dirty="0"/>
              <a:t> la figure de </a:t>
            </a:r>
            <a:r>
              <a:rPr lang="en-US" baseline="0" dirty="0" err="1"/>
              <a:t>Mossadegh</a:t>
            </a:r>
            <a:r>
              <a:rPr lang="en-US" baseline="0" dirty="0"/>
              <a:t> sera </a:t>
            </a:r>
            <a:r>
              <a:rPr lang="en-US" baseline="0" dirty="0" err="1"/>
              <a:t>récupérée</a:t>
            </a:r>
            <a:r>
              <a:rPr lang="en-US" baseline="0" dirty="0"/>
              <a:t> par </a:t>
            </a:r>
            <a:r>
              <a:rPr lang="en-US" baseline="0" dirty="0" err="1"/>
              <a:t>différents</a:t>
            </a:r>
            <a:r>
              <a:rPr lang="en-US" baseline="0" dirty="0"/>
              <a:t> </a:t>
            </a:r>
            <a:r>
              <a:rPr lang="en-US" baseline="0" dirty="0" err="1"/>
              <a:t>acteurs</a:t>
            </a:r>
            <a:r>
              <a:rPr lang="en-US" baseline="0" dirty="0"/>
              <a:t> qui </a:t>
            </a:r>
            <a:r>
              <a:rPr lang="en-US" baseline="0" dirty="0" err="1"/>
              <a:t>fustigent</a:t>
            </a:r>
            <a:r>
              <a:rPr lang="en-US" baseline="0" dirty="0"/>
              <a:t> </a:t>
            </a:r>
            <a:r>
              <a:rPr lang="en-US" baseline="0" dirty="0" err="1"/>
              <a:t>l’interventionnisme</a:t>
            </a:r>
            <a:r>
              <a:rPr lang="en-US" baseline="0" dirty="0"/>
              <a:t> de nature </a:t>
            </a:r>
            <a:r>
              <a:rPr lang="en-US" baseline="0" dirty="0" err="1"/>
              <a:t>impérialiste</a:t>
            </a:r>
            <a:r>
              <a:rPr lang="en-US" baseline="0" dirty="0"/>
              <a:t>, à commencer par la </a:t>
            </a:r>
            <a:r>
              <a:rPr lang="en-US" baseline="0" dirty="0" err="1"/>
              <a:t>République</a:t>
            </a:r>
            <a:r>
              <a:rPr lang="en-US" baseline="0" dirty="0"/>
              <a:t> </a:t>
            </a:r>
            <a:r>
              <a:rPr lang="en-US" baseline="0" dirty="0" err="1"/>
              <a:t>islamique</a:t>
            </a:r>
            <a:r>
              <a:rPr lang="en-US" baseline="0" dirty="0"/>
              <a:t> </a:t>
            </a:r>
            <a:r>
              <a:rPr lang="en-US" baseline="0" dirty="0" err="1"/>
              <a:t>d’Iran</a:t>
            </a:r>
            <a:r>
              <a:rPr lang="en-US" baseline="0" dirty="0"/>
              <a:t> </a:t>
            </a:r>
            <a:r>
              <a:rPr lang="en-US" baseline="0" dirty="0" err="1"/>
              <a:t>elle-même</a:t>
            </a:r>
            <a:r>
              <a:rPr lang="en-US" baseline="0" dirty="0"/>
              <a:t>. Le </a:t>
            </a:r>
            <a:r>
              <a:rPr lang="en-US" baseline="0" dirty="0" err="1"/>
              <a:t>personnage</a:t>
            </a:r>
            <a:r>
              <a:rPr lang="en-US" baseline="0" dirty="0"/>
              <a:t> </a:t>
            </a:r>
            <a:r>
              <a:rPr lang="en-US" baseline="0" dirty="0" err="1"/>
              <a:t>historique</a:t>
            </a:r>
            <a:r>
              <a:rPr lang="en-US" baseline="0" dirty="0"/>
              <a:t> a </a:t>
            </a:r>
            <a:r>
              <a:rPr lang="en-US" baseline="0" dirty="0" err="1"/>
              <a:t>donc</a:t>
            </a:r>
            <a:r>
              <a:rPr lang="en-US" baseline="0" dirty="0"/>
              <a:t> </a:t>
            </a:r>
            <a:r>
              <a:rPr lang="en-US" baseline="0" dirty="0" err="1"/>
              <a:t>été</a:t>
            </a:r>
            <a:r>
              <a:rPr lang="en-US" baseline="0" dirty="0"/>
              <a:t> </a:t>
            </a:r>
            <a:r>
              <a:rPr lang="en-US" baseline="0" dirty="0" err="1"/>
              <a:t>l’objet</a:t>
            </a:r>
            <a:r>
              <a:rPr lang="en-US" baseline="0" dirty="0"/>
              <a:t> </a:t>
            </a:r>
            <a:r>
              <a:rPr lang="en-US" baseline="0" dirty="0" err="1"/>
              <a:t>tantôt</a:t>
            </a:r>
            <a:r>
              <a:rPr lang="en-US" baseline="0" dirty="0"/>
              <a:t> </a:t>
            </a:r>
            <a:r>
              <a:rPr lang="en-US" baseline="0" dirty="0" err="1"/>
              <a:t>d’une</a:t>
            </a:r>
            <a:r>
              <a:rPr lang="en-US" baseline="0" dirty="0"/>
              <a:t> </a:t>
            </a:r>
            <a:r>
              <a:rPr lang="en-US" baseline="0" dirty="0" err="1"/>
              <a:t>hagiographie</a:t>
            </a:r>
            <a:r>
              <a:rPr lang="en-US" baseline="0" dirty="0"/>
              <a:t>, </a:t>
            </a:r>
            <a:r>
              <a:rPr lang="en-US" baseline="0" dirty="0" err="1"/>
              <a:t>tantôt</a:t>
            </a:r>
            <a:r>
              <a:rPr lang="en-US" baseline="0" dirty="0"/>
              <a:t> </a:t>
            </a:r>
            <a:r>
              <a:rPr lang="en-US" baseline="0" dirty="0" err="1"/>
              <a:t>d’une</a:t>
            </a:r>
            <a:r>
              <a:rPr lang="en-US" baseline="0" dirty="0"/>
              <a:t> diatribe </a:t>
            </a:r>
            <a:r>
              <a:rPr lang="en-US" baseline="0" dirty="0" err="1"/>
              <a:t>selon</a:t>
            </a:r>
            <a:r>
              <a:rPr lang="en-US" baseline="0" dirty="0"/>
              <a:t> </a:t>
            </a:r>
            <a:r>
              <a:rPr lang="en-US" baseline="0" dirty="0" err="1"/>
              <a:t>l’intention</a:t>
            </a:r>
            <a:r>
              <a:rPr lang="en-US" baseline="0" dirty="0"/>
              <a:t> et le point de </a:t>
            </a:r>
            <a:r>
              <a:rPr lang="en-US" baseline="0" dirty="0" err="1"/>
              <a:t>vue</a:t>
            </a:r>
            <a:r>
              <a:rPr lang="en-US" baseline="0" dirty="0"/>
              <a:t> du travail de </a:t>
            </a:r>
            <a:r>
              <a:rPr lang="en-US" baseline="0" dirty="0" err="1"/>
              <a:t>propagande</a:t>
            </a:r>
            <a:r>
              <a:rPr lang="en-US" baseline="0" dirty="0"/>
              <a:t> qui le met en scène.</a:t>
            </a:r>
          </a:p>
          <a:p>
            <a:endParaRPr lang="en-US" baseline="0" dirty="0"/>
          </a:p>
          <a:p>
            <a:endParaRPr lang="en-US" baseline="0" dirty="0"/>
          </a:p>
          <a:p>
            <a:endParaRPr lang="en-US" baseline="0" dirty="0"/>
          </a:p>
          <a:p>
            <a:endParaRPr lang="en-US" dirty="0"/>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17</a:t>
            </a:fld>
            <a:endParaRPr lang="fr-B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77500" lnSpcReduction="20000"/>
          </a:bodyPr>
          <a:lstStyle/>
          <a:p>
            <a:r>
              <a:rPr lang="fr-BE" sz="1200" b="1" kern="1200" dirty="0">
                <a:solidFill>
                  <a:schemeClr val="tx1"/>
                </a:solidFill>
                <a:latin typeface="+mn-lt"/>
                <a:ea typeface="+mn-ea"/>
                <a:cs typeface="+mn-cs"/>
              </a:rPr>
              <a:t>Commentaire. </a:t>
            </a:r>
          </a:p>
          <a:p>
            <a:endParaRPr lang="fr-BE" sz="1200" b="1" kern="1200" dirty="0">
              <a:solidFill>
                <a:schemeClr val="tx1"/>
              </a:solidFill>
              <a:latin typeface="+mn-lt"/>
              <a:ea typeface="+mn-ea"/>
              <a:cs typeface="+mn-cs"/>
            </a:endParaRPr>
          </a:p>
          <a:p>
            <a:r>
              <a:rPr lang="fr-BE" sz="1200" b="1" kern="1200" dirty="0">
                <a:solidFill>
                  <a:schemeClr val="tx1"/>
                </a:solidFill>
                <a:latin typeface="+mn-lt"/>
                <a:ea typeface="+mn-ea"/>
                <a:cs typeface="+mn-cs"/>
              </a:rPr>
              <a:t>Le Shah, une simple marionnette US ?</a:t>
            </a:r>
            <a:endParaRPr lang="fr-BE" sz="1200" kern="1200" dirty="0">
              <a:solidFill>
                <a:schemeClr val="tx1"/>
              </a:solidFill>
              <a:latin typeface="+mn-lt"/>
              <a:ea typeface="+mn-ea"/>
              <a:cs typeface="+mn-cs"/>
            </a:endParaRPr>
          </a:p>
          <a:p>
            <a:r>
              <a:rPr lang="fr-BE" sz="1200" kern="1200" dirty="0">
                <a:solidFill>
                  <a:schemeClr val="tx1"/>
                </a:solidFill>
                <a:latin typeface="+mn-lt"/>
                <a:ea typeface="+mn-ea"/>
                <a:cs typeface="+mn-cs"/>
              </a:rPr>
              <a:t>Encore une fois, la réalité historique apparait plus complexe. Le système autoritaire et répressif ne tolère pas l’opposition, réprimée très violemment à chaque fois : il n’y a aucune liberté politique. Mais des programmes audacieux ont été menés dans les années ’60 et ‘70 dans le contexte de la Révolution blanche, encouragée par l’administration Kennedy. Nombre des réformes entreprises alors semblent inspirées de l’esprit nationaliste et progressiste dont Mossadegh était le parangon déchu. Une majorité très conservatrice du clergé et des propriétaires terriens s’est constituée en opposition forte à ce programme du Shah qui pouvait permettre une certaine émancipation des populations et travailler à répartir la richesse. Ces réformes ont-elles été menées avec la sincérité et l’énergie nécessaires ? Probablement pas pour les Iraniens progressistes. La fuite en avant violente et autoritaire du régime est manifeste. Trop tard pour les fébriles projets d’ouverture démocratique autour de 1977. Ce qui renforce progressivement l’opposition traditionnaliste incarnée par </a:t>
            </a:r>
            <a:r>
              <a:rPr lang="fr-BE" sz="1200" kern="1200" dirty="0" err="1">
                <a:solidFill>
                  <a:schemeClr val="tx1"/>
                </a:solidFill>
                <a:latin typeface="+mn-lt"/>
                <a:ea typeface="+mn-ea"/>
                <a:cs typeface="+mn-cs"/>
              </a:rPr>
              <a:t>Khomeyni</a:t>
            </a:r>
            <a:r>
              <a:rPr lang="fr-BE" sz="1200" kern="1200" dirty="0">
                <a:solidFill>
                  <a:schemeClr val="tx1"/>
                </a:solidFill>
                <a:latin typeface="+mn-lt"/>
                <a:ea typeface="+mn-ea"/>
                <a:cs typeface="+mn-cs"/>
              </a:rPr>
              <a:t>. Celui qui utilisera rapidement l’antiaméricanisme pour fonder son pouvoir fondamentaliste entre pourtant en négociations avec l’administration Carter pour construire l’avenir de leurs relations internationales fondées sur des intérêts stratégiques respectifs et parfois contradictoires : pas de régime communiste, une armée coopérante et préservée, le maintien du commerce de pétrole, le respect des investissements étrangers. Dans ces conditions, les Etats-Unis se disent alors « flexibles » à l’égard d’un nouveau pouvoir en Iran. Les instructions à l’armée iranienne sont données : elle n’interviendra pas contre le retour de l’Ayatollah. Le Shah, en vacances, est lâché par l’administration américaine. Le leader religieux voit sa stratégie de dissimulation couronnée de succès : il déclenche un violent mouvement d’épuration politique et prend les rênes de la Révolution populaire.</a:t>
            </a:r>
          </a:p>
          <a:p>
            <a:endParaRPr lang="fr-BE" sz="1200" kern="1200" dirty="0">
              <a:solidFill>
                <a:schemeClr val="tx1"/>
              </a:solidFill>
              <a:latin typeface="+mn-lt"/>
              <a:ea typeface="+mn-ea"/>
              <a:cs typeface="+mn-cs"/>
            </a:endParaRPr>
          </a:p>
          <a:p>
            <a:r>
              <a:rPr lang="fr-BE" sz="1200" b="1" kern="1200" dirty="0">
                <a:solidFill>
                  <a:schemeClr val="tx1"/>
                </a:solidFill>
                <a:latin typeface="+mn-lt"/>
                <a:ea typeface="+mn-ea"/>
                <a:cs typeface="+mn-cs"/>
              </a:rPr>
              <a:t>Critique : </a:t>
            </a:r>
            <a:r>
              <a:rPr lang="fr-BE" sz="1200" kern="1200" dirty="0">
                <a:solidFill>
                  <a:schemeClr val="tx1"/>
                </a:solidFill>
                <a:latin typeface="+mn-lt"/>
                <a:ea typeface="+mn-ea"/>
                <a:cs typeface="+mn-cs"/>
              </a:rPr>
              <a:t>Avec la déclassification des archives, l’historien peut documenter l’intense activité diplomatique qui eut lieu avant et après la Révolution de 1979, entre différents officiels américains et l’entourage de M. Khomeiny. </a:t>
            </a:r>
            <a:r>
              <a:rPr lang="en-US" sz="1200" kern="1200" dirty="0">
                <a:solidFill>
                  <a:schemeClr val="tx1"/>
                </a:solidFill>
                <a:latin typeface="+mn-lt"/>
                <a:ea typeface="+mn-ea"/>
                <a:cs typeface="+mn-cs"/>
              </a:rPr>
              <a:t>(</a:t>
            </a:r>
            <a:r>
              <a:rPr lang="en-US" sz="1200" kern="1200" cap="small" dirty="0" err="1">
                <a:solidFill>
                  <a:schemeClr val="tx1"/>
                </a:solidFill>
                <a:latin typeface="+mn-lt"/>
                <a:ea typeface="+mn-ea"/>
                <a:cs typeface="+mn-cs"/>
              </a:rPr>
              <a:t>Fattahi</a:t>
            </a:r>
            <a:r>
              <a:rPr lang="en-US" sz="1200" kern="1200" cap="small" dirty="0">
                <a:solidFill>
                  <a:schemeClr val="tx1"/>
                </a:solidFill>
                <a:latin typeface="+mn-lt"/>
                <a:ea typeface="+mn-ea"/>
                <a:cs typeface="+mn-cs"/>
              </a:rPr>
              <a:t> </a:t>
            </a:r>
            <a:r>
              <a:rPr lang="en-US" sz="1200" kern="1200" dirty="0">
                <a:solidFill>
                  <a:schemeClr val="tx1"/>
                </a:solidFill>
                <a:latin typeface="+mn-lt"/>
                <a:ea typeface="+mn-ea"/>
                <a:cs typeface="+mn-cs"/>
              </a:rPr>
              <a:t>(K.), </a:t>
            </a:r>
            <a:r>
              <a:rPr lang="en-US" sz="1200" i="1" kern="1200" dirty="0">
                <a:solidFill>
                  <a:schemeClr val="tx1"/>
                </a:solidFill>
                <a:latin typeface="+mn-lt"/>
                <a:ea typeface="+mn-ea"/>
                <a:cs typeface="+mn-cs"/>
              </a:rPr>
              <a:t>Two Weeks in January: America's secret engagement with Khomeini</a:t>
            </a:r>
            <a:r>
              <a:rPr lang="en-US" sz="1200" kern="1200" dirty="0">
                <a:solidFill>
                  <a:schemeClr val="tx1"/>
                </a:solidFill>
                <a:latin typeface="+mn-lt"/>
                <a:ea typeface="+mn-ea"/>
                <a:cs typeface="+mn-cs"/>
              </a:rPr>
              <a:t>, BBC Persian Service, </a:t>
            </a:r>
            <a:r>
              <a:rPr lang="en-US" sz="1200" kern="1200" dirty="0" err="1">
                <a:solidFill>
                  <a:schemeClr val="tx1"/>
                </a:solidFill>
                <a:latin typeface="+mn-lt"/>
                <a:ea typeface="+mn-ea"/>
                <a:cs typeface="+mn-cs"/>
              </a:rPr>
              <a:t>Juin</a:t>
            </a:r>
            <a:r>
              <a:rPr lang="en-US" sz="1200" kern="1200" dirty="0">
                <a:solidFill>
                  <a:schemeClr val="tx1"/>
                </a:solidFill>
                <a:latin typeface="+mn-lt"/>
                <a:ea typeface="+mn-ea"/>
                <a:cs typeface="+mn-cs"/>
              </a:rPr>
              <a:t> 2016, (</a:t>
            </a:r>
            <a:r>
              <a:rPr lang="en-US" sz="1200" u="sng" kern="1200" dirty="0">
                <a:solidFill>
                  <a:schemeClr val="tx1"/>
                </a:solidFill>
                <a:latin typeface="+mn-lt"/>
                <a:ea typeface="+mn-ea"/>
                <a:cs typeface="+mn-cs"/>
                <a:hlinkClick r:id="rId3"/>
              </a:rPr>
              <a:t>http://www.bbc.com/news/world-us-canada-36431160</a:t>
            </a:r>
            <a:r>
              <a:rPr lang="fr-BE" sz="1200" kern="1200" dirty="0">
                <a:solidFill>
                  <a:schemeClr val="tx1"/>
                </a:solidFill>
                <a:latin typeface="+mn-lt"/>
                <a:ea typeface="+mn-ea"/>
                <a:cs typeface="+mn-cs"/>
              </a:rPr>
              <a:t> </a:t>
            </a:r>
            <a:r>
              <a:rPr lang="en-US" sz="1200" kern="1200" dirty="0">
                <a:solidFill>
                  <a:schemeClr val="tx1"/>
                </a:solidFill>
                <a:latin typeface="+mn-lt"/>
                <a:ea typeface="+mn-ea"/>
                <a:cs typeface="+mn-cs"/>
              </a:rPr>
              <a:t>). </a:t>
            </a:r>
            <a:r>
              <a:rPr lang="fr-BE" sz="1200" kern="1200" dirty="0">
                <a:solidFill>
                  <a:schemeClr val="tx1"/>
                </a:solidFill>
                <a:latin typeface="+mn-lt"/>
                <a:ea typeface="+mn-ea"/>
                <a:cs typeface="+mn-cs"/>
              </a:rPr>
              <a:t>La classification des archives permettait de préserver utilement l’image du Diable, maillon central de l’Axe du Mal, façonnée par la propagande de guerre. Cette essentialisation ne tient plus dès lors qu’il est possible de négocier avec le sujet de la diabolisation. L’objectif principal demeurait l’endiguement du communisme. Combattre l’URSS exigeait de s’entendre avec les projets islamistes. À noter que le très influent Brezinski, grand soutien du Shah, a plaidé l’intervention de l’armée pour maintenir le régime.</a:t>
            </a:r>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18</a:t>
            </a:fld>
            <a:endParaRPr lang="fr-B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a:t>L’objectif est de montrer le taux de dépendance énergétique de la Belgique et de nombreux</a:t>
            </a:r>
            <a:r>
              <a:rPr lang="fr-BE" baseline="0" dirty="0"/>
              <a:t> Etats européens, dont la France. Les économies européennes sont donc très sensibles aux fluctuations des matières premières de l’énergie. Noter les deux chocs &gt; interdépendance : la géopolitique génère des conséquences concrètes et sensibles.</a:t>
            </a:r>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19</a:t>
            </a:fld>
            <a:endParaRPr lang="fr-B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r>
              <a:rPr lang="fr-BE" b="1" dirty="0"/>
              <a:t>Critique </a:t>
            </a:r>
            <a:r>
              <a:rPr lang="fr-BE" dirty="0"/>
              <a:t>:</a:t>
            </a:r>
          </a:p>
          <a:p>
            <a:r>
              <a:rPr lang="fr-BE" dirty="0"/>
              <a:t>*Extrait d'un journal iranien de 1968, domaine public : « </a:t>
            </a:r>
            <a:r>
              <a:rPr lang="fr-BE" i="1" dirty="0"/>
              <a:t>Un quart des scientifiques en relation avec l'énergie nucléaire sont des femmes</a:t>
            </a:r>
            <a:r>
              <a:rPr lang="fr-BE" dirty="0"/>
              <a:t> ». La photo montre quelques docteurs en physique iraniennes posant en face du réacteur de recherche à Téhéran. La coopération</a:t>
            </a:r>
            <a:r>
              <a:rPr lang="fr-BE" baseline="0" dirty="0"/>
              <a:t> nucléaire (constructions d’équipement, transferts de technologie, commerce de l’uranium), avec les USA, l’Allemagne, la France sera poursuivie sous le régime islamiste avec la Russie qui deviendra un allié stratégique de l’Iran. Tandis que des créances du projet (le Shah avait avancé plus d’un milliard de dollars) envenimaient les relations avec la France : les années ‘80 seront teintées d’actes de terrorisme et d’enlèvements liés à cette affaire, sur fond de guerre et par l’entremise de groupes liés à l’Iran et de nationalités et d’idéologies diverses. En 1988, le Premier ministre Chirac rétablit avec l’Iran des relations diplomatiques et signe un plan d’apurement de la dette française, le lendemain de la libération des otages français de Beyrouth. La coopération atomique peut reprendre.</a:t>
            </a:r>
          </a:p>
          <a:p>
            <a:endParaRPr lang="fr-BE" baseline="0" dirty="0"/>
          </a:p>
          <a:p>
            <a:r>
              <a:rPr lang="fr-BE" baseline="0" dirty="0"/>
              <a:t>* </a:t>
            </a:r>
            <a:r>
              <a:rPr lang="fr-BE" b="1" baseline="0" dirty="0"/>
              <a:t>Plantu</a:t>
            </a:r>
            <a:r>
              <a:rPr lang="fr-BE" baseline="0" dirty="0"/>
              <a:t>, dessinateur de presse, essentiellement au journal </a:t>
            </a:r>
            <a:r>
              <a:rPr lang="fr-BE" i="1" baseline="0" dirty="0"/>
              <a:t>Le Monde</a:t>
            </a:r>
            <a:r>
              <a:rPr lang="fr-BE" baseline="0" dirty="0"/>
              <a:t>. Fondateur notamment de </a:t>
            </a:r>
            <a:r>
              <a:rPr lang="fr-BE" i="1" baseline="0" dirty="0" err="1"/>
              <a:t>Cartooning</a:t>
            </a:r>
            <a:r>
              <a:rPr lang="fr-BE" i="1" baseline="0" dirty="0"/>
              <a:t>  for Peace</a:t>
            </a:r>
            <a:r>
              <a:rPr lang="fr-BE" i="0" baseline="0" dirty="0"/>
              <a:t>, engagée dans le désarmement nucléaire.</a:t>
            </a:r>
            <a:endParaRPr lang="fr-BE" baseline="0" dirty="0"/>
          </a:p>
          <a:p>
            <a:endParaRPr lang="fr-BE" baseline="0" dirty="0"/>
          </a:p>
          <a:p>
            <a:r>
              <a:rPr lang="fr-BE" dirty="0"/>
              <a:t>Révolution islamique de 1979.</a:t>
            </a:r>
          </a:p>
          <a:p>
            <a:endParaRPr lang="fr-BE" dirty="0"/>
          </a:p>
          <a:p>
            <a:r>
              <a:rPr lang="fr-BE" dirty="0"/>
              <a:t>+ terrorisme</a:t>
            </a:r>
          </a:p>
          <a:p>
            <a:endParaRPr lang="fr-BE" dirty="0"/>
          </a:p>
          <a:p>
            <a:r>
              <a:rPr lang="fr-BE" dirty="0"/>
              <a:t>Commentaire. La position de la France est intéressante. Avec l’Iran de</a:t>
            </a:r>
            <a:r>
              <a:rPr lang="fr-BE" baseline="0" dirty="0"/>
              <a:t> Mohammed </a:t>
            </a:r>
            <a:r>
              <a:rPr lang="fr-BE" baseline="0" dirty="0" err="1"/>
              <a:t>Reza</a:t>
            </a:r>
            <a:r>
              <a:rPr lang="fr-BE" baseline="0" dirty="0"/>
              <a:t> Shah Pahlavi, elle entretenait des intérêts économiques assez restreints mais une tradition importante d’échanges culturels. La </a:t>
            </a:r>
            <a:r>
              <a:rPr lang="fr-BE" baseline="0" dirty="0">
                <a:solidFill>
                  <a:srgbClr val="FFFF00"/>
                </a:solidFill>
              </a:rPr>
              <a:t>compagnie (</a:t>
            </a:r>
            <a:r>
              <a:rPr lang="fr-BE" baseline="0" dirty="0"/>
              <a:t>qui deviendra Elf et puis Total) détenait des parts faibles d’exploitation pétrolière, une collaboration de </a:t>
            </a:r>
            <a:r>
              <a:rPr lang="fr-BE" baseline="0" dirty="0" err="1"/>
              <a:t>Framatom</a:t>
            </a:r>
            <a:r>
              <a:rPr lang="fr-BE" baseline="0" dirty="0"/>
              <a:t> (deviendra Areva) pour une centrale nucléaire (qui sera bombardée par Israël), des échanges financiers. La France accueillera, à l’invitation de son Président Giscard d’Estaing qui n’appréciait pas le Shah, l’Ayatollah Khomeiny en exil sur son territoire et demeurera attentive à la Révolution et l’établissement du régime islamique. Les relations se détériorent autour de 1981.</a:t>
            </a:r>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20</a:t>
            </a:fld>
            <a:endParaRPr lang="fr-B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70000" lnSpcReduction="20000"/>
          </a:bodyPr>
          <a:lstStyle/>
          <a:p>
            <a:r>
              <a:rPr lang="fr-BE" b="1" dirty="0"/>
              <a:t>Critique</a:t>
            </a:r>
            <a:r>
              <a:rPr lang="fr-BE" dirty="0"/>
              <a:t> de</a:t>
            </a:r>
            <a:r>
              <a:rPr lang="fr-BE" baseline="0" dirty="0"/>
              <a:t> travaux postérieurs avec un point de vue critique : </a:t>
            </a:r>
          </a:p>
          <a:p>
            <a:r>
              <a:rPr lang="fr-BE" baseline="0" dirty="0"/>
              <a:t>*D</a:t>
            </a:r>
            <a:r>
              <a:rPr lang="fr-BE" dirty="0"/>
              <a:t>essin</a:t>
            </a:r>
            <a:r>
              <a:rPr lang="fr-BE" baseline="0" dirty="0"/>
              <a:t> de presse</a:t>
            </a:r>
            <a:r>
              <a:rPr lang="fr-BE" dirty="0"/>
              <a:t> de </a:t>
            </a:r>
            <a:r>
              <a:rPr lang="fr-BE" dirty="0" err="1"/>
              <a:t>Chapatte</a:t>
            </a:r>
            <a:r>
              <a:rPr lang="fr-BE" dirty="0"/>
              <a:t>,</a:t>
            </a:r>
            <a:r>
              <a:rPr lang="fr-BE" baseline="0" dirty="0"/>
              <a:t> suisse.</a:t>
            </a:r>
            <a:endParaRPr lang="fr-BE" dirty="0"/>
          </a:p>
          <a:p>
            <a:pPr>
              <a:buFont typeface="Arial" pitchFamily="34" charset="0"/>
              <a:buNone/>
            </a:pPr>
            <a:r>
              <a:rPr lang="fr-BE" baseline="0" dirty="0"/>
              <a:t>*Planche de </a:t>
            </a:r>
            <a:r>
              <a:rPr lang="fr-BE" i="1" baseline="0" dirty="0" err="1"/>
              <a:t>Persepolis</a:t>
            </a:r>
            <a:r>
              <a:rPr lang="fr-BE" i="0" baseline="0" dirty="0"/>
              <a:t>, de </a:t>
            </a:r>
            <a:r>
              <a:rPr lang="fr-BE" i="0" baseline="0" dirty="0" err="1"/>
              <a:t>Marjane</a:t>
            </a:r>
            <a:r>
              <a:rPr lang="fr-BE" i="0" baseline="0" dirty="0"/>
              <a:t> </a:t>
            </a:r>
            <a:r>
              <a:rPr lang="fr-BE" i="0" baseline="0" dirty="0" err="1"/>
              <a:t>Satrapi</a:t>
            </a:r>
            <a:r>
              <a:rPr lang="fr-BE" i="0" baseline="0" dirty="0"/>
              <a:t>, auteure iranienne née en 1969, issue d’une famille politisée et progressiste, proche des milieux communistes. Exilée vers l’Europe, elle raconte son histoire et présente un peuple humain qui ne correspond pas à la vulgate officielle. La BD sort en et le film qui l’adapte en 2007. Pour cette raison, </a:t>
            </a:r>
            <a:r>
              <a:rPr lang="fr-BE" i="1" baseline="0" dirty="0"/>
              <a:t>Persépolis </a:t>
            </a:r>
            <a:r>
              <a:rPr lang="fr-BE" i="0" baseline="0" dirty="0"/>
              <a:t>est censuré dans plusieurs pays, en Iran comme aux USA.</a:t>
            </a:r>
          </a:p>
          <a:p>
            <a:pPr>
              <a:buFont typeface="Arial" pitchFamily="34" charset="0"/>
              <a:buChar char="•"/>
            </a:pPr>
            <a:endParaRPr lang="fr-BE" dirty="0"/>
          </a:p>
          <a:p>
            <a:r>
              <a:rPr lang="fr-BE" b="1" dirty="0"/>
              <a:t>Commentaire.</a:t>
            </a:r>
            <a:r>
              <a:rPr lang="fr-BE" dirty="0"/>
              <a:t> Expliquer le régime iranien</a:t>
            </a:r>
            <a:r>
              <a:rPr lang="fr-BE" baseline="0" dirty="0"/>
              <a:t> et ses caractéristiques principales. Il est indispensable de réfléchir à la notion de régime, en la distinguant des notions d’Etat et de peuple. Il est nécessaire de présenter les méthodes de pouvoir utilisées par l’Etat islamique d’Iran pour imposer un régime qui correspond à la définition d’un Etat totalitaire selon Raymond Aron.</a:t>
            </a:r>
          </a:p>
          <a:p>
            <a:endParaRPr lang="fr-BE" baseline="0" dirty="0"/>
          </a:p>
          <a:p>
            <a:r>
              <a:rPr lang="fr-BE" sz="1200" b="1" kern="1200" dirty="0">
                <a:solidFill>
                  <a:schemeClr val="tx1"/>
                </a:solidFill>
                <a:latin typeface="+mn-lt"/>
                <a:ea typeface="+mn-ea"/>
                <a:cs typeface="+mn-cs"/>
              </a:rPr>
              <a:t>Critique</a:t>
            </a:r>
          </a:p>
          <a:p>
            <a:endParaRPr lang="fr-BE" sz="1200" b="1" kern="1200" dirty="0">
              <a:solidFill>
                <a:schemeClr val="tx1"/>
              </a:solidFill>
              <a:latin typeface="+mn-lt"/>
              <a:ea typeface="+mn-ea"/>
              <a:cs typeface="+mn-cs"/>
            </a:endParaRPr>
          </a:p>
          <a:p>
            <a:r>
              <a:rPr lang="fr-BE" sz="1200" b="1" kern="1200" dirty="0">
                <a:solidFill>
                  <a:schemeClr val="tx1"/>
                </a:solidFill>
                <a:latin typeface="+mn-lt"/>
                <a:ea typeface="+mn-ea"/>
                <a:cs typeface="+mn-cs"/>
              </a:rPr>
              <a:t>Le Shah, une simple marionnette US ?</a:t>
            </a:r>
            <a:endParaRPr lang="fr-BE" sz="1200" kern="1200" dirty="0">
              <a:solidFill>
                <a:schemeClr val="tx1"/>
              </a:solidFill>
              <a:latin typeface="+mn-lt"/>
              <a:ea typeface="+mn-ea"/>
              <a:cs typeface="+mn-cs"/>
            </a:endParaRPr>
          </a:p>
          <a:p>
            <a:r>
              <a:rPr lang="fr-BE" sz="1200" kern="1200" dirty="0">
                <a:solidFill>
                  <a:schemeClr val="tx1"/>
                </a:solidFill>
                <a:latin typeface="+mn-lt"/>
                <a:ea typeface="+mn-ea"/>
                <a:cs typeface="+mn-cs"/>
              </a:rPr>
              <a:t>Encore une fois, la réalité historique apparait plus complexe. Le système autoritaire et répressif ne tolère pas l’opposition, réprimée très violemment à chaque fois : il n’y a aucune liberté politique. Mais des programmes audacieux ont été menés dans les années ’60 et ‘70 dans le contexte de la Révolution blanche, encouragée par l’administration Kennedy. Nombre des réformes entreprises alors semblent inspirées de l’esprit nationaliste et progressiste dont Mossadegh était le parangon déchu. Une majorité très conservatrice du clergé et des propriétaires terriens s’est constituée en opposition forte à ce programme du Shah qui pouvait permettre une certaine émancipation des populations et travailler à répartir la richesse. Ces réformes ont-elles été menées avec la sincérité et l’énergie nécessaires ? Probablement pas pour les Iraniens progressistes. La fuite en avant violente et autoritaire du régime est manifeste. Trop tard pour les fébriles projets d’ouverture démocratique autour de 1977. Ce qui renforce progressivement l’opposition traditionnaliste incarnée par </a:t>
            </a:r>
            <a:r>
              <a:rPr lang="fr-BE" sz="1200" kern="1200" dirty="0" err="1">
                <a:solidFill>
                  <a:schemeClr val="tx1"/>
                </a:solidFill>
                <a:latin typeface="+mn-lt"/>
                <a:ea typeface="+mn-ea"/>
                <a:cs typeface="+mn-cs"/>
              </a:rPr>
              <a:t>Khomeyni</a:t>
            </a:r>
            <a:r>
              <a:rPr lang="fr-BE" sz="1200" kern="1200" dirty="0">
                <a:solidFill>
                  <a:schemeClr val="tx1"/>
                </a:solidFill>
                <a:latin typeface="+mn-lt"/>
                <a:ea typeface="+mn-ea"/>
                <a:cs typeface="+mn-cs"/>
              </a:rPr>
              <a:t>. Celui qui utilisera rapidement l’antiaméricanisme pour fonder son pouvoir fondamentaliste entre pourtant en négociations avec l’administration Carter pour construire l’avenir de leurs relations internationales fondées sur des intérêts stratégiques respectifs et parfois contradictoires : pas de régime communiste, une armée coopérante et préservée, le maintien du commerce de pétrole, le respect des investissements étrangers. Dans ces conditions, les Etats-Unis se disent alors « flexibles » à l’égard d’un nouveau pouvoir en Iran. Les instructions à l’armée iranienne sont données : elle n’interviendra pas contre le retour de l’Ayatollah. Le Shah, en vacances, est lâché par l’administration américaine. Le leader religieux voit sa stratégie de dissimulation couronnée de succès : il déclenche un violent mouvement d’épuration politique et prend les rênes de la Révolution populaire.</a:t>
            </a:r>
          </a:p>
          <a:p>
            <a:endParaRPr lang="fr-BE" sz="1200" kern="1200" dirty="0">
              <a:solidFill>
                <a:schemeClr val="tx1"/>
              </a:solidFill>
              <a:latin typeface="+mn-lt"/>
              <a:ea typeface="+mn-ea"/>
              <a:cs typeface="+mn-cs"/>
            </a:endParaRPr>
          </a:p>
          <a:p>
            <a:r>
              <a:rPr lang="fr-BE" sz="1200" b="1" kern="1200" dirty="0">
                <a:solidFill>
                  <a:schemeClr val="tx1"/>
                </a:solidFill>
                <a:latin typeface="+mn-lt"/>
                <a:ea typeface="+mn-ea"/>
                <a:cs typeface="+mn-cs"/>
              </a:rPr>
              <a:t>Critique :</a:t>
            </a:r>
            <a:r>
              <a:rPr lang="fr-BE" sz="1200" kern="1200" dirty="0">
                <a:solidFill>
                  <a:schemeClr val="tx1"/>
                </a:solidFill>
                <a:latin typeface="+mn-lt"/>
                <a:ea typeface="+mn-ea"/>
                <a:cs typeface="+mn-cs"/>
              </a:rPr>
              <a:t> Avec la déclassification des archives, l’historien peut documenter l’intense activité diplomatique qui eut lieu avant et après la Révolution de 1979, entre différents officiels américains et l’entourage de M. </a:t>
            </a:r>
            <a:r>
              <a:rPr lang="fr-BE" sz="1200" kern="1200" dirty="0" err="1">
                <a:solidFill>
                  <a:schemeClr val="tx1"/>
                </a:solidFill>
                <a:latin typeface="+mn-lt"/>
                <a:ea typeface="+mn-ea"/>
                <a:cs typeface="+mn-cs"/>
              </a:rPr>
              <a:t>Khomeyni</a:t>
            </a:r>
            <a:r>
              <a:rPr lang="fr-BE" sz="1200" kern="1200" dirty="0">
                <a:solidFill>
                  <a:schemeClr val="tx1"/>
                </a:solidFill>
                <a:latin typeface="+mn-lt"/>
                <a:ea typeface="+mn-ea"/>
                <a:cs typeface="+mn-cs"/>
              </a:rPr>
              <a:t>. </a:t>
            </a:r>
            <a:r>
              <a:rPr lang="en-US" sz="1200" kern="1200" dirty="0">
                <a:solidFill>
                  <a:schemeClr val="tx1"/>
                </a:solidFill>
                <a:latin typeface="+mn-lt"/>
                <a:ea typeface="+mn-ea"/>
                <a:cs typeface="+mn-cs"/>
              </a:rPr>
              <a:t>(</a:t>
            </a:r>
            <a:r>
              <a:rPr lang="en-US" sz="1200" kern="1200" cap="small" dirty="0" err="1">
                <a:solidFill>
                  <a:schemeClr val="tx1"/>
                </a:solidFill>
                <a:latin typeface="+mn-lt"/>
                <a:ea typeface="+mn-ea"/>
                <a:cs typeface="+mn-cs"/>
              </a:rPr>
              <a:t>Fattahi</a:t>
            </a:r>
            <a:r>
              <a:rPr lang="en-US" sz="1200" kern="1200" cap="small" dirty="0">
                <a:solidFill>
                  <a:schemeClr val="tx1"/>
                </a:solidFill>
                <a:latin typeface="+mn-lt"/>
                <a:ea typeface="+mn-ea"/>
                <a:cs typeface="+mn-cs"/>
              </a:rPr>
              <a:t> </a:t>
            </a:r>
            <a:r>
              <a:rPr lang="en-US" sz="1200" kern="1200" dirty="0">
                <a:solidFill>
                  <a:schemeClr val="tx1"/>
                </a:solidFill>
                <a:latin typeface="+mn-lt"/>
                <a:ea typeface="+mn-ea"/>
                <a:cs typeface="+mn-cs"/>
              </a:rPr>
              <a:t>(K.), </a:t>
            </a:r>
            <a:r>
              <a:rPr lang="en-US" sz="1200" i="1" kern="1200" dirty="0">
                <a:solidFill>
                  <a:schemeClr val="tx1"/>
                </a:solidFill>
                <a:latin typeface="+mn-lt"/>
                <a:ea typeface="+mn-ea"/>
                <a:cs typeface="+mn-cs"/>
              </a:rPr>
              <a:t>Two Weeks in January: America's secret engagement with Khomeini</a:t>
            </a:r>
            <a:r>
              <a:rPr lang="en-US" sz="1200" kern="1200" dirty="0">
                <a:solidFill>
                  <a:schemeClr val="tx1"/>
                </a:solidFill>
                <a:latin typeface="+mn-lt"/>
                <a:ea typeface="+mn-ea"/>
                <a:cs typeface="+mn-cs"/>
              </a:rPr>
              <a:t>, BBC Persian Service, </a:t>
            </a:r>
            <a:r>
              <a:rPr lang="en-US" sz="1200" kern="1200" dirty="0" err="1">
                <a:solidFill>
                  <a:schemeClr val="tx1"/>
                </a:solidFill>
                <a:latin typeface="+mn-lt"/>
                <a:ea typeface="+mn-ea"/>
                <a:cs typeface="+mn-cs"/>
              </a:rPr>
              <a:t>Juin</a:t>
            </a:r>
            <a:r>
              <a:rPr lang="en-US" sz="1200" kern="1200" dirty="0">
                <a:solidFill>
                  <a:schemeClr val="tx1"/>
                </a:solidFill>
                <a:latin typeface="+mn-lt"/>
                <a:ea typeface="+mn-ea"/>
                <a:cs typeface="+mn-cs"/>
              </a:rPr>
              <a:t> 2016, (</a:t>
            </a:r>
            <a:r>
              <a:rPr lang="en-US" sz="1200" u="sng" kern="1200" dirty="0">
                <a:solidFill>
                  <a:schemeClr val="tx1"/>
                </a:solidFill>
                <a:latin typeface="+mn-lt"/>
                <a:ea typeface="+mn-ea"/>
                <a:cs typeface="+mn-cs"/>
                <a:hlinkClick r:id="rId3"/>
              </a:rPr>
              <a:t>http://www.bbc.com/news/world-us-canada-36431160</a:t>
            </a:r>
            <a:r>
              <a:rPr lang="fr-BE" sz="1200" kern="1200" dirty="0">
                <a:solidFill>
                  <a:schemeClr val="tx1"/>
                </a:solidFill>
                <a:latin typeface="+mn-lt"/>
                <a:ea typeface="+mn-ea"/>
                <a:cs typeface="+mn-cs"/>
              </a:rPr>
              <a:t> </a:t>
            </a:r>
            <a:r>
              <a:rPr lang="en-US" sz="1200" kern="1200" dirty="0">
                <a:solidFill>
                  <a:schemeClr val="tx1"/>
                </a:solidFill>
                <a:latin typeface="+mn-lt"/>
                <a:ea typeface="+mn-ea"/>
                <a:cs typeface="+mn-cs"/>
              </a:rPr>
              <a:t>). </a:t>
            </a:r>
            <a:r>
              <a:rPr lang="fr-BE" sz="1200" kern="1200" dirty="0">
                <a:solidFill>
                  <a:schemeClr val="tx1"/>
                </a:solidFill>
                <a:latin typeface="+mn-lt"/>
                <a:ea typeface="+mn-ea"/>
                <a:cs typeface="+mn-cs"/>
              </a:rPr>
              <a:t>La classification des archives permettait de préserver utilement l’image du Diable, maillon central de l’Axe du Mal, façonnée par la propagande de guerre. Cette essentialisation ne tient plus dès lors qu’il est possible de négocier avec le sujet de la diabolisation. L’objectif principal demeurait l’endiguement du communisme. Combattre l’URSS exigeait de s’entendre avec les projets islamistes. À noter que le très influent </a:t>
            </a:r>
            <a:r>
              <a:rPr lang="fr-BE" sz="1200" kern="1200" dirty="0" err="1">
                <a:solidFill>
                  <a:schemeClr val="tx1"/>
                </a:solidFill>
                <a:latin typeface="+mn-lt"/>
                <a:ea typeface="+mn-ea"/>
                <a:cs typeface="+mn-cs"/>
              </a:rPr>
              <a:t>Brzezinski</a:t>
            </a:r>
            <a:r>
              <a:rPr lang="fr-BE" sz="1200" kern="1200" dirty="0">
                <a:solidFill>
                  <a:schemeClr val="tx1"/>
                </a:solidFill>
                <a:latin typeface="+mn-lt"/>
                <a:ea typeface="+mn-ea"/>
                <a:cs typeface="+mn-cs"/>
              </a:rPr>
              <a:t>, grand soutien du Shah, a plaidé l’intervention de l’armée pour maintenir le régime. </a:t>
            </a:r>
          </a:p>
          <a:p>
            <a:endParaRPr lang="fr-BE" baseline="0"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21</a:t>
            </a:fld>
            <a:endParaRPr lang="fr-B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a:t>La théocratie vue par </a:t>
            </a:r>
            <a:r>
              <a:rPr lang="fr-BE" dirty="0" err="1"/>
              <a:t>Chapatte</a:t>
            </a:r>
            <a:r>
              <a:rPr lang="fr-BE" dirty="0"/>
              <a:t>, caricaturiste suisse,</a:t>
            </a:r>
            <a:r>
              <a:rPr lang="fr-BE" baseline="0" dirty="0"/>
              <a:t> né en 1967. Il publie entre autres dans </a:t>
            </a:r>
            <a:r>
              <a:rPr lang="fr-BE" i="1" baseline="0" dirty="0"/>
              <a:t>Le Temps</a:t>
            </a:r>
            <a:r>
              <a:rPr lang="fr-BE" i="0" baseline="0" dirty="0"/>
              <a:t> ou l’</a:t>
            </a:r>
            <a:r>
              <a:rPr lang="fr-BE" i="1" baseline="0" dirty="0"/>
              <a:t>International New York Times. </a:t>
            </a:r>
            <a:r>
              <a:rPr lang="fr-BE" i="0" baseline="0" dirty="0"/>
              <a:t>Il aime mettre en lumière les conflits oubliés et les acteurs de l’histoire. Il a </a:t>
            </a:r>
            <a:r>
              <a:rPr lang="fr-BE" baseline="0" dirty="0"/>
              <a:t>reçu plusieurs prix internationaux. </a:t>
            </a:r>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22</a:t>
            </a:fld>
            <a:endParaRPr lang="fr-B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6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b="1" baseline="0" dirty="0"/>
              <a:t>Critique. </a:t>
            </a:r>
            <a:r>
              <a:rPr lang="fr-BE" b="1" dirty="0"/>
              <a:t>Affiches de propagande des</a:t>
            </a:r>
            <a:r>
              <a:rPr lang="fr-BE" b="1" baseline="0" dirty="0"/>
              <a:t> fronts islamiques intérieurs en Afghanistan.</a:t>
            </a:r>
            <a:r>
              <a:rPr lang="fr-BE" b="0" baseline="0" dirty="0"/>
              <a:t> Repérez les thèmes auxquels font illusion les affiches politiques. Quelles sont les fonctions de ces affiches? Comment sont-elles produites? Constatez la simplicité du message: quelle est l’intention générale? Comment expliquez-vous la présence des écritures arabes? </a:t>
            </a:r>
          </a:p>
          <a:p>
            <a:pPr marL="0" marR="0" indent="0" algn="l" defTabSz="914400" rtl="0" eaLnBrk="1" fontAlgn="auto" latinLnBrk="0" hangingPunct="1">
              <a:lnSpc>
                <a:spcPct val="100000"/>
              </a:lnSpc>
              <a:spcBef>
                <a:spcPts val="0"/>
              </a:spcBef>
              <a:spcAft>
                <a:spcPts val="0"/>
              </a:spcAft>
              <a:buClrTx/>
              <a:buSzTx/>
              <a:buFontTx/>
              <a:buNone/>
              <a:tabLst/>
              <a:defRPr/>
            </a:pPr>
            <a:endParaRPr lang="fr-BE"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BE" b="1" baseline="0" dirty="0"/>
              <a:t>Commentaire. </a:t>
            </a:r>
            <a:r>
              <a:rPr lang="fr-BE" b="0" baseline="0" dirty="0"/>
              <a:t>L’objectif pédagogique est ici de constater le système contradictoire des alliances. Nous pouvons montrer le travail de propagande qui tantôt construit la diabolisation de l’Islam politique en Iran, tantôt construit l’idéal de résistance de l’Islam politique en Afghanistan. Il sera néanmoins utile de signifier aux élèves la pluralité des idéologies dites islamistes. La conclusion peut mobiliser le concept de </a:t>
            </a:r>
            <a:r>
              <a:rPr lang="fr-BE" b="0" i="1" baseline="0" dirty="0"/>
              <a:t>realpolitik</a:t>
            </a:r>
            <a:r>
              <a:rPr lang="fr-BE" b="0" i="0" baseline="0" dirty="0"/>
              <a:t> ou </a:t>
            </a:r>
            <a:r>
              <a:rPr lang="fr-BE" b="0" i="1" baseline="0" dirty="0"/>
              <a:t>politique réaliste</a:t>
            </a:r>
            <a:r>
              <a:rPr lang="fr-BE" b="0" i="0" baseline="0" dirty="0"/>
              <a:t>.</a:t>
            </a:r>
            <a:endParaRPr lang="fr-BE" b="1"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fr-BE"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BE" b="1" baseline="0" dirty="0"/>
              <a:t>Hypothèse de traduction de la forme récurrente sur les affiches </a:t>
            </a:r>
            <a:r>
              <a:rPr lang="fr-BE" b="0" baseline="0" dirty="0"/>
              <a:t>:</a:t>
            </a:r>
            <a:r>
              <a:rPr lang="fr-BE" sz="1200" b="1" i="0" kern="1200" dirty="0">
                <a:solidFill>
                  <a:schemeClr val="tx1"/>
                </a:solidFill>
                <a:latin typeface="+mn-lt"/>
                <a:ea typeface="+mn-ea"/>
                <a:cs typeface="+mn-cs"/>
              </a:rPr>
              <a:t> « </a:t>
            </a:r>
            <a:r>
              <a:rPr lang="fr-BE" sz="1200" b="1" i="1" kern="1200" dirty="0">
                <a:solidFill>
                  <a:schemeClr val="tx1"/>
                </a:solidFill>
                <a:latin typeface="+mn-lt"/>
                <a:ea typeface="+mn-ea"/>
                <a:cs typeface="+mn-cs"/>
              </a:rPr>
              <a:t>al </a:t>
            </a:r>
            <a:r>
              <a:rPr lang="fr-BE" sz="1200" b="1" i="1" kern="1200" dirty="0" err="1">
                <a:solidFill>
                  <a:schemeClr val="tx1"/>
                </a:solidFill>
                <a:latin typeface="+mn-lt"/>
                <a:ea typeface="+mn-ea"/>
                <a:cs typeface="+mn-cs"/>
              </a:rPr>
              <a:t>Jabbar</a:t>
            </a:r>
            <a:r>
              <a:rPr lang="fr-BE" sz="1200" b="1" i="1" kern="1200" dirty="0">
                <a:solidFill>
                  <a:schemeClr val="tx1"/>
                </a:solidFill>
                <a:latin typeface="+mn-lt"/>
                <a:ea typeface="+mn-ea"/>
                <a:cs typeface="+mn-cs"/>
              </a:rPr>
              <a:t> </a:t>
            </a:r>
            <a:r>
              <a:rPr lang="fr-BE" sz="1200" b="1" i="0" kern="1200" dirty="0">
                <a:solidFill>
                  <a:schemeClr val="tx1"/>
                </a:solidFill>
                <a:latin typeface="+mn-lt"/>
                <a:ea typeface="+mn-ea"/>
                <a:cs typeface="+mn-cs"/>
              </a:rPr>
              <a:t>»</a:t>
            </a:r>
            <a:r>
              <a:rPr lang="fr-BE" sz="1200" b="0" i="0" kern="1200" dirty="0">
                <a:solidFill>
                  <a:schemeClr val="tx1"/>
                </a:solidFill>
                <a:latin typeface="+mn-lt"/>
                <a:ea typeface="+mn-ea"/>
                <a:cs typeface="+mn-cs"/>
              </a:rPr>
              <a:t>. Commentaire de </a:t>
            </a:r>
            <a:r>
              <a:rPr lang="fr-BE" sz="1200" b="0" i="0" kern="1200" dirty="0" err="1">
                <a:solidFill>
                  <a:schemeClr val="tx1"/>
                </a:solidFill>
                <a:latin typeface="+mn-lt"/>
                <a:ea typeface="+mn-ea"/>
                <a:cs typeface="+mn-cs"/>
              </a:rPr>
              <a:t>Baladislam</a:t>
            </a:r>
            <a:r>
              <a:rPr lang="fr-BE" sz="1200" b="0" i="0" kern="1200" dirty="0">
                <a:solidFill>
                  <a:schemeClr val="tx1"/>
                </a:solidFill>
                <a:latin typeface="+mn-lt"/>
                <a:ea typeface="+mn-ea"/>
                <a:cs typeface="+mn-cs"/>
              </a:rPr>
              <a:t>: « </a:t>
            </a:r>
            <a:r>
              <a:rPr lang="fr-BE" sz="1200" i="1" kern="1200" dirty="0">
                <a:solidFill>
                  <a:schemeClr val="tx1"/>
                </a:solidFill>
                <a:latin typeface="+mn-lt"/>
                <a:ea typeface="+mn-ea"/>
                <a:cs typeface="+mn-cs"/>
              </a:rPr>
              <a:t>Al </a:t>
            </a:r>
            <a:r>
              <a:rPr lang="fr-BE" sz="1200" i="1" kern="1200" dirty="0" err="1">
                <a:solidFill>
                  <a:schemeClr val="tx1"/>
                </a:solidFill>
                <a:latin typeface="+mn-lt"/>
                <a:ea typeface="+mn-ea"/>
                <a:cs typeface="+mn-cs"/>
              </a:rPr>
              <a:t>Jabbar</a:t>
            </a:r>
            <a:r>
              <a:rPr lang="fr-BE" sz="1200" i="1" kern="1200" dirty="0">
                <a:solidFill>
                  <a:schemeClr val="tx1"/>
                </a:solidFill>
                <a:latin typeface="+mn-lt"/>
                <a:ea typeface="+mn-ea"/>
                <a:cs typeface="+mn-cs"/>
              </a:rPr>
              <a:t> </a:t>
            </a:r>
            <a:r>
              <a:rPr lang="fr-BE" sz="1200" i="0" kern="1200" dirty="0">
                <a:solidFill>
                  <a:schemeClr val="tx1"/>
                </a:solidFill>
                <a:latin typeface="+mn-lt"/>
                <a:ea typeface="+mn-ea"/>
                <a:cs typeface="+mn-cs"/>
              </a:rPr>
              <a:t>de par ces racines arabes connote le fait de rétablir quelque chose selon un État initial, le droit et le bien, celui qui ramène à la normale, la réforme, connote le bénéfice, celui qui confère un avantage, mais aussi le fait d'être suprême, élevé, supérieur à toute création, impérieux, majestueux et irrésistible. »</a:t>
            </a:r>
            <a:r>
              <a:rPr lang="fr-BE" sz="1200" i="0" kern="1200" baseline="0" dirty="0">
                <a:solidFill>
                  <a:schemeClr val="tx1"/>
                </a:solidFill>
                <a:latin typeface="+mn-lt"/>
                <a:ea typeface="+mn-ea"/>
                <a:cs typeface="+mn-cs"/>
              </a:rPr>
              <a:t> </a:t>
            </a:r>
            <a:r>
              <a:rPr lang="fr-BE" sz="1200" i="0" kern="1200" dirty="0">
                <a:solidFill>
                  <a:schemeClr val="tx1"/>
                </a:solidFill>
                <a:latin typeface="+mn-lt"/>
                <a:ea typeface="+mn-ea"/>
                <a:cs typeface="+mn-cs"/>
              </a:rPr>
              <a:t>Sur la dernière affiche, « </a:t>
            </a:r>
            <a:r>
              <a:rPr lang="fr-BE" sz="1200" i="1" kern="1200" dirty="0" err="1">
                <a:solidFill>
                  <a:schemeClr val="tx1"/>
                </a:solidFill>
                <a:latin typeface="+mn-lt"/>
                <a:ea typeface="+mn-ea"/>
                <a:cs typeface="+mn-cs"/>
              </a:rPr>
              <a:t>Allahou</a:t>
            </a:r>
            <a:r>
              <a:rPr lang="fr-BE" sz="1200" i="1" kern="1200" dirty="0">
                <a:solidFill>
                  <a:schemeClr val="tx1"/>
                </a:solidFill>
                <a:latin typeface="+mn-lt"/>
                <a:ea typeface="+mn-ea"/>
                <a:cs typeface="+mn-cs"/>
              </a:rPr>
              <a:t> </a:t>
            </a:r>
            <a:r>
              <a:rPr lang="fr-BE" sz="1200" i="1" kern="1200" dirty="0" err="1">
                <a:solidFill>
                  <a:schemeClr val="tx1"/>
                </a:solidFill>
                <a:latin typeface="+mn-lt"/>
                <a:ea typeface="+mn-ea"/>
                <a:cs typeface="+mn-cs"/>
              </a:rPr>
              <a:t>akbar</a:t>
            </a:r>
            <a:r>
              <a:rPr lang="fr-BE" sz="1200" i="0" kern="1200" dirty="0">
                <a:solidFill>
                  <a:schemeClr val="tx1"/>
                </a:solidFill>
                <a:latin typeface="+mn-lt"/>
                <a:ea typeface="+mn-ea"/>
                <a:cs typeface="+mn-cs"/>
              </a:rPr>
              <a:t> »,</a:t>
            </a:r>
            <a:r>
              <a:rPr lang="fr-BE" sz="1200" i="0" kern="1200" baseline="0" dirty="0">
                <a:solidFill>
                  <a:schemeClr val="tx1"/>
                </a:solidFill>
                <a:latin typeface="+mn-lt"/>
                <a:ea typeface="+mn-ea"/>
                <a:cs typeface="+mn-cs"/>
              </a:rPr>
              <a:t> « Dieu est grand ! ».</a:t>
            </a:r>
            <a:endParaRPr lang="fr-BE" b="0"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fr-BE"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BE" b="0" baseline="0" dirty="0"/>
              <a:t>(Pour une présentation succincte des nombreuses associations qui ont eu recours à la lutte armée : </a:t>
            </a:r>
            <a:r>
              <a:rPr lang="fr-BE" sz="1400" b="0" baseline="0" dirty="0"/>
              <a:t>Schmid, </a:t>
            </a:r>
            <a:r>
              <a:rPr lang="fr-BE" sz="1400" b="0" baseline="0" dirty="0" err="1"/>
              <a:t>Jongman</a:t>
            </a:r>
            <a:r>
              <a:rPr lang="fr-BE" sz="1400" b="0" baseline="0" dirty="0"/>
              <a:t>, </a:t>
            </a:r>
            <a:r>
              <a:rPr lang="en-US" b="0" i="1" dirty="0"/>
              <a:t>Political Terrorism: A New Guide to Actors, Authors, Concepts, Data Bases, London</a:t>
            </a:r>
            <a:r>
              <a:rPr lang="en-US" b="0" i="1" baseline="0" dirty="0"/>
              <a:t> New York, 1988, (</a:t>
            </a:r>
            <a:r>
              <a:rPr lang="en-US" b="0" i="1" baseline="0" dirty="0" err="1"/>
              <a:t>réed</a:t>
            </a:r>
            <a:r>
              <a:rPr lang="en-US" b="0" i="1" baseline="0" dirty="0"/>
              <a:t>. 2017), </a:t>
            </a:r>
            <a:r>
              <a:rPr lang="fr-BE" b="0" baseline="0" dirty="0"/>
              <a:t>pp. 498-501. )</a:t>
            </a:r>
          </a:p>
          <a:p>
            <a:pPr marL="0" marR="0" indent="0" algn="l" defTabSz="914400" rtl="0" eaLnBrk="1" fontAlgn="auto" latinLnBrk="0" hangingPunct="1">
              <a:lnSpc>
                <a:spcPct val="100000"/>
              </a:lnSpc>
              <a:spcBef>
                <a:spcPts val="0"/>
              </a:spcBef>
              <a:spcAft>
                <a:spcPts val="0"/>
              </a:spcAft>
              <a:buClrTx/>
              <a:buSzTx/>
              <a:buFontTx/>
              <a:buNone/>
              <a:tabLst/>
              <a:defRPr/>
            </a:pPr>
            <a:endParaRPr lang="fr-BE"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BE" b="1" baseline="0" dirty="0"/>
              <a:t>Commentaires. La naissance du djihad armé ?</a:t>
            </a:r>
            <a:r>
              <a:rPr lang="fr-BE" b="0" baseline="0" dirty="0"/>
              <a:t> De très nombreuses factions témoignent de la grande diversité des visions et des approches de résistance à l’impérialisme soviétique. Les nombreuses rivalités ethniques, claniques, politiques, culturelles ou religieuses sont masquées par une stratégie : la focalisation des masses sur l’ennemi commun en mobilisant le carburant du concept de </a:t>
            </a:r>
            <a:r>
              <a:rPr lang="fr-BE" b="0" i="1" baseline="0" dirty="0"/>
              <a:t>djihad armé</a:t>
            </a:r>
            <a:r>
              <a:rPr lang="fr-BE" b="0" baseline="0" dirty="0"/>
              <a:t>. Pour nuire à l’URSS, les Etats-Unis, dont la CIA coordonne la stratégie dès 1979, le Pakistan et l’Arabie saoudite vont développer une aide militaire et financière importante jusque 1992. Ce programme conduit aussi à la mobilisation panislamique de milliers de combattants internationaux qui rejoignirent les rangs de ceux qui s’appellent les moudjahidines, affiliés à sept partis aux convictions différentes. Quand l’URSS, vaincue, quitte l’Afghanistan en 1989 en y laissant 15000 soldats morts, les luttes de factions ouvrent la période de guerre civile qui verront les Talibans triompher et s’emparer du pouvoir en 1996, appuyés par l’armée et les services secrets pakistanais (ISI). Ils tolèrent alors la présence internationaliste de Al-Qaeda, qui y murira son idéologie et préparera l’action terroriste de 2001. Sur l’ensemble de cette période s’est structuré le concept de </a:t>
            </a:r>
            <a:r>
              <a:rPr lang="fr-BE" b="0" i="1" baseline="0" dirty="0"/>
              <a:t>djihad armé international </a:t>
            </a:r>
            <a:r>
              <a:rPr lang="fr-BE" b="0" baseline="0" dirty="0"/>
              <a:t>sous la férule de différents chefs locaux et internationaux : </a:t>
            </a:r>
            <a:r>
              <a:rPr lang="fr-BE" b="0" baseline="0" dirty="0" err="1"/>
              <a:t>Haqqani</a:t>
            </a:r>
            <a:r>
              <a:rPr lang="fr-BE" b="0" baseline="0" dirty="0"/>
              <a:t>, Hekmatyar, </a:t>
            </a:r>
            <a:r>
              <a:rPr lang="fr-BE" b="0" baseline="0" dirty="0" err="1"/>
              <a:t>Azzam</a:t>
            </a:r>
            <a:r>
              <a:rPr lang="fr-BE" b="0" baseline="0" dirty="0"/>
              <a:t>, Ben Laden, Al-</a:t>
            </a:r>
            <a:r>
              <a:rPr lang="fr-BE" b="0" baseline="0" dirty="0" err="1"/>
              <a:t>Zawahiri</a:t>
            </a:r>
            <a:r>
              <a:rPr lang="fr-BE" b="0" baseline="0" dirty="0"/>
              <a:t>, Omar et Abou </a:t>
            </a:r>
            <a:r>
              <a:rPr lang="fr-BE" b="0" baseline="0" dirty="0" err="1"/>
              <a:t>Moussab</a:t>
            </a:r>
            <a:r>
              <a:rPr lang="fr-BE" b="0" baseline="0" dirty="0"/>
              <a:t> Al-Suri qui théorisa une stratégie d’insurrection globale, encouragea à viser l’Europe, et justifia l’usage illimité de la violence et du terrorisme pour y créer la rupture et la guerre civile. Depuis l’Afghanistan, cette expérience sera exportée vers d’autres nombreux théâtres.</a:t>
            </a:r>
            <a:endParaRPr lang="fr-BE" b="1" dirty="0"/>
          </a:p>
          <a:p>
            <a:endParaRPr lang="fr-BE" b="1" dirty="0"/>
          </a:p>
          <a:p>
            <a:r>
              <a:rPr lang="fr-BE" b="1" dirty="0"/>
              <a:t>Besoin de synthétiser ? Vidéo </a:t>
            </a:r>
            <a:r>
              <a:rPr lang="fr-BE" b="1" i="1" dirty="0"/>
              <a:t>Afghanistan 1979, la guerre qui a changé le monde</a:t>
            </a:r>
            <a:r>
              <a:rPr lang="fr-BE" b="1" dirty="0"/>
              <a:t>. </a:t>
            </a:r>
            <a:r>
              <a:rPr lang="fr-BE" b="0" dirty="0"/>
              <a:t>Durée 55 minutes. Diffusée par ARTE, le 11/11/2014. La démarche de la réalisatrice</a:t>
            </a:r>
            <a:r>
              <a:rPr lang="fr-BE" b="0" baseline="0" dirty="0"/>
              <a:t> </a:t>
            </a:r>
            <a:r>
              <a:rPr lang="fr-BE" b="0" baseline="0" dirty="0" err="1"/>
              <a:t>Gulya</a:t>
            </a:r>
            <a:r>
              <a:rPr lang="fr-BE" b="0" baseline="0" dirty="0"/>
              <a:t> </a:t>
            </a:r>
            <a:r>
              <a:rPr lang="fr-BE" b="0" baseline="0" dirty="0" err="1"/>
              <a:t>Mirzoeva</a:t>
            </a:r>
            <a:r>
              <a:rPr lang="fr-BE" b="0" baseline="0" dirty="0"/>
              <a:t> est synthétisée dans cet article de Télérama ( URL: http://www.telerama.fr/television/l-afghanistan-reste-un-symbole-pour-les-russes-gulya-mirzoeva-realisatrice,118935.php). Elle vit en République socialiste soviétique du Tadjikistan durant la guerre d’Afghanistan et a vécu le </a:t>
            </a:r>
            <a:r>
              <a:rPr lang="fr-BE" b="0" baseline="0" dirty="0" err="1"/>
              <a:t>déboussolement</a:t>
            </a:r>
            <a:r>
              <a:rPr lang="fr-BE" b="0" baseline="0" dirty="0"/>
              <a:t> de la fin de l’URSS. Comme réalisatrice, elle a cherché à comprendre cette évolution qui la concerne et les conséquences palpables dans le monde contemporain. «</a:t>
            </a:r>
            <a:r>
              <a:rPr lang="fr-BE" dirty="0"/>
              <a:t> </a:t>
            </a:r>
            <a:r>
              <a:rPr lang="fr-BE" i="1" dirty="0"/>
              <a:t>J’ai voulu montrer le rôle joué par chacun des protagonistes – Afghanistan, Union soviétique, Pakistan et Etats-Unis – et la manière dont cette guerre a alimenté le djihad mondial. » </a:t>
            </a:r>
            <a:r>
              <a:rPr lang="fr-BE" i="0" dirty="0"/>
              <a:t>On remarquera</a:t>
            </a:r>
            <a:r>
              <a:rPr lang="fr-BE" i="0" baseline="0" dirty="0"/>
              <a:t> l’utilisation de nombreux documents d’archives (accessibles à partir de 1992, reclassées confidentielles sous l’injonction du Président russe M. Poutine) ainsi que la qualité des témoins. (Vidéo disponible en ligne sur https://www.youtube.com/watch?v=3AtXarHlsoI )</a:t>
            </a:r>
            <a:endParaRPr lang="fr-BE" b="1" i="0"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23</a:t>
            </a:fld>
            <a:endParaRPr lang="fr-B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dirty="0"/>
              <a:t>L’objectif est de montrer le taux de dépendance énergétique de la Belgique et de nombreux</a:t>
            </a:r>
            <a:r>
              <a:rPr lang="fr-BE" baseline="0" dirty="0"/>
              <a:t> Etats européens, dont la France. Les économies européennes sont donc très sensibles aux fluctuations des matières premières de l’énergie. Noter les deux chocs &gt; interdépendance : la géopolitique génère des conséquences concrètes et sensibles. 1979: la République islamique d’Iran nationalise l’industrie pétrolière.</a:t>
            </a:r>
            <a:endParaRPr lang="fr-BE" dirty="0"/>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25</a:t>
            </a:fld>
            <a:endParaRPr lang="fr-B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a:t>Critique de la source </a:t>
            </a:r>
            <a:r>
              <a:rPr lang="fr-BE" dirty="0"/>
              <a:t>: l’INA.</a:t>
            </a:r>
          </a:p>
          <a:p>
            <a:endParaRPr lang="fr-BE" dirty="0"/>
          </a:p>
          <a:p>
            <a:r>
              <a:rPr lang="fr-BE" dirty="0"/>
              <a:t>Le commentateur explique les motivations de la nationalisation de l’IPC l’aide d’une série de concepts : repérez-les, notez-les et recherchez</a:t>
            </a:r>
            <a:r>
              <a:rPr lang="fr-BE" baseline="0" dirty="0"/>
              <a:t> leurs définitions.</a:t>
            </a:r>
            <a:r>
              <a:rPr lang="fr-BE" dirty="0"/>
              <a:t> (</a:t>
            </a:r>
            <a:r>
              <a:rPr lang="fr-BE" i="1" dirty="0"/>
              <a:t>décolonisation</a:t>
            </a:r>
            <a:r>
              <a:rPr lang="fr-BE" dirty="0"/>
              <a:t>, </a:t>
            </a:r>
            <a:r>
              <a:rPr lang="fr-BE" i="1" dirty="0"/>
              <a:t>impérialisme, socialisme, panarabisme</a:t>
            </a:r>
            <a:r>
              <a:rPr lang="fr-BE" i="0" dirty="0"/>
              <a:t>, </a:t>
            </a:r>
            <a:r>
              <a:rPr lang="fr-BE" i="1" dirty="0"/>
              <a:t>révolution.)</a:t>
            </a:r>
          </a:p>
          <a:p>
            <a:r>
              <a:rPr lang="fr-BE" i="0" dirty="0"/>
              <a:t>Identifiez les acteurs et caractérisez-les</a:t>
            </a:r>
            <a:r>
              <a:rPr lang="fr-BE" i="0" baseline="0" dirty="0"/>
              <a:t> en synthétisant leurs points de vue sur l’événement irakien (parti </a:t>
            </a:r>
            <a:r>
              <a:rPr lang="fr-BE" i="0" baseline="0" dirty="0" err="1"/>
              <a:t>Baas</a:t>
            </a:r>
            <a:r>
              <a:rPr lang="fr-BE" i="0" baseline="0" dirty="0"/>
              <a:t> et Saddam Hussein, la France au travers de la voix du journaliste, l’URSS).</a:t>
            </a:r>
          </a:p>
          <a:p>
            <a:r>
              <a:rPr lang="fr-BE" i="0" dirty="0"/>
              <a:t>Remarquez</a:t>
            </a:r>
            <a:r>
              <a:rPr lang="fr-BE" i="0" baseline="0" dirty="0"/>
              <a:t> l’utilisation argumentative par le régime du sort des Palestiniens.</a:t>
            </a:r>
          </a:p>
          <a:p>
            <a:r>
              <a:rPr lang="fr-BE" i="0" dirty="0"/>
              <a:t>Quelle</a:t>
            </a:r>
            <a:r>
              <a:rPr lang="fr-BE" i="0" baseline="0" dirty="0"/>
              <a:t> était la motivation du sujet de télévision ? </a:t>
            </a:r>
            <a:endParaRPr lang="fr-BE" i="0"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26</a:t>
            </a:fld>
            <a:endParaRPr lang="fr-B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a:t>Vidéo de 1979 :</a:t>
            </a:r>
          </a:p>
          <a:p>
            <a:endParaRPr lang="fr-BE" dirty="0"/>
          </a:p>
          <a:p>
            <a:r>
              <a:rPr lang="fr-BE" dirty="0"/>
              <a:t>Evaluez </a:t>
            </a:r>
          </a:p>
          <a:p>
            <a:endParaRPr lang="fr-BE" dirty="0"/>
          </a:p>
          <a:p>
            <a:r>
              <a:rPr lang="fr-BE" dirty="0"/>
              <a:t>Vidéo de 1989,</a:t>
            </a:r>
            <a:r>
              <a:rPr lang="fr-BE" baseline="0" dirty="0"/>
              <a:t> après la rupture des relations France-Irak.</a:t>
            </a:r>
          </a:p>
          <a:p>
            <a:endParaRPr lang="fr-BE" baseline="0" dirty="0"/>
          </a:p>
          <a:p>
            <a:r>
              <a:rPr lang="fr-BE" baseline="0" dirty="0"/>
              <a:t>Evaluez le ton du journaliste qui tente de faire la synthèse des relations</a:t>
            </a:r>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27</a:t>
            </a:fld>
            <a:endParaRPr lang="fr-B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i="0" dirty="0"/>
              <a:t>Critique. </a:t>
            </a:r>
            <a:r>
              <a:rPr lang="fr-BE" i="1" dirty="0" err="1"/>
              <a:t>Shaking</a:t>
            </a:r>
            <a:r>
              <a:rPr lang="fr-BE" i="1" dirty="0"/>
              <a:t> Hands: Iraqi </a:t>
            </a:r>
            <a:r>
              <a:rPr lang="fr-BE" i="1" dirty="0" err="1"/>
              <a:t>President</a:t>
            </a:r>
            <a:r>
              <a:rPr lang="fr-BE" i="1" dirty="0"/>
              <a:t> Saddam Hussein </a:t>
            </a:r>
            <a:r>
              <a:rPr lang="fr-BE" i="1" dirty="0" err="1"/>
              <a:t>greets</a:t>
            </a:r>
            <a:r>
              <a:rPr lang="fr-BE" i="1" dirty="0"/>
              <a:t> Donald </a:t>
            </a:r>
            <a:r>
              <a:rPr lang="fr-BE" i="1" dirty="0" err="1"/>
              <a:t>Rumsfeld</a:t>
            </a:r>
            <a:r>
              <a:rPr lang="fr-BE" i="1" dirty="0"/>
              <a:t>, then </a:t>
            </a:r>
            <a:r>
              <a:rPr lang="fr-BE" i="1" dirty="0" err="1"/>
              <a:t>special</a:t>
            </a:r>
            <a:r>
              <a:rPr lang="fr-BE" i="1" dirty="0"/>
              <a:t> </a:t>
            </a:r>
            <a:r>
              <a:rPr lang="fr-BE" i="1" dirty="0" err="1"/>
              <a:t>envoy</a:t>
            </a:r>
            <a:r>
              <a:rPr lang="fr-BE" i="1" dirty="0"/>
              <a:t> of </a:t>
            </a:r>
            <a:r>
              <a:rPr lang="fr-BE" i="1" dirty="0" err="1"/>
              <a:t>President</a:t>
            </a:r>
            <a:r>
              <a:rPr lang="fr-BE" i="1" dirty="0"/>
              <a:t> Ronald Reagan, </a:t>
            </a:r>
            <a:r>
              <a:rPr lang="fr-BE" i="0" dirty="0"/>
              <a:t>in </a:t>
            </a:r>
            <a:r>
              <a:rPr lang="fr-BE" i="0" dirty="0" err="1"/>
              <a:t>Baghdad</a:t>
            </a:r>
            <a:r>
              <a:rPr lang="fr-BE" i="0" dirty="0"/>
              <a:t> on </a:t>
            </a:r>
            <a:r>
              <a:rPr lang="fr-BE" i="0" dirty="0" err="1"/>
              <a:t>December</a:t>
            </a:r>
            <a:r>
              <a:rPr lang="fr-BE" i="0" dirty="0"/>
              <a:t> 20, 1983. (</a:t>
            </a:r>
            <a:r>
              <a:rPr lang="fr-BE" dirty="0"/>
              <a:t>http://nsarchive.gwu.edu/NSAEBB/NSAEBB82) </a:t>
            </a:r>
            <a:r>
              <a:rPr lang="fr-BE" baseline="0" dirty="0"/>
              <a:t> </a:t>
            </a:r>
          </a:p>
          <a:p>
            <a:endParaRPr lang="fr-BE" dirty="0"/>
          </a:p>
          <a:p>
            <a:r>
              <a:rPr lang="fr-BE" dirty="0"/>
              <a:t>En </a:t>
            </a:r>
            <a:r>
              <a:rPr lang="fr-BE" dirty="0">
                <a:hlinkClick r:id="rId3" tooltip="1983"/>
              </a:rPr>
              <a:t>1983</a:t>
            </a:r>
            <a:r>
              <a:rPr lang="fr-BE" dirty="0"/>
              <a:t>, Donald</a:t>
            </a:r>
            <a:r>
              <a:rPr lang="fr-BE" baseline="0" dirty="0"/>
              <a:t> </a:t>
            </a:r>
            <a:r>
              <a:rPr lang="fr-BE" baseline="0" dirty="0" err="1"/>
              <a:t>Rumsfeld</a:t>
            </a:r>
            <a:r>
              <a:rPr lang="fr-BE" dirty="0"/>
              <a:t> est l'envoyé spécial du président </a:t>
            </a:r>
            <a:r>
              <a:rPr lang="fr-BE" dirty="0">
                <a:hlinkClick r:id="rId4" tooltip="Ronald Reagan"/>
              </a:rPr>
              <a:t>Ronald Reagan</a:t>
            </a:r>
            <a:r>
              <a:rPr lang="fr-BE" dirty="0"/>
              <a:t> au </a:t>
            </a:r>
            <a:r>
              <a:rPr lang="fr-BE" dirty="0">
                <a:hlinkClick r:id="rId5" tooltip="Moyen-Orient"/>
              </a:rPr>
              <a:t>Moyen-Orient</a:t>
            </a:r>
            <a:r>
              <a:rPr lang="fr-BE" dirty="0"/>
              <a:t>. Il se rend à </a:t>
            </a:r>
            <a:r>
              <a:rPr lang="fr-BE" dirty="0">
                <a:hlinkClick r:id="rId6" tooltip="Bagdad"/>
              </a:rPr>
              <a:t>Bagdad</a:t>
            </a:r>
            <a:r>
              <a:rPr lang="fr-BE" dirty="0"/>
              <a:t> et sa rencontre avec </a:t>
            </a:r>
            <a:r>
              <a:rPr lang="fr-BE" dirty="0">
                <a:hlinkClick r:id="rId7" tooltip="Saddam Hussein"/>
              </a:rPr>
              <a:t>Saddam Hussein</a:t>
            </a:r>
            <a:r>
              <a:rPr lang="fr-BE" dirty="0"/>
              <a:t> débouche en </a:t>
            </a:r>
            <a:r>
              <a:rPr lang="fr-BE" dirty="0">
                <a:hlinkClick r:id="rId8" tooltip="1984"/>
              </a:rPr>
              <a:t>1984</a:t>
            </a:r>
            <a:r>
              <a:rPr lang="fr-BE" dirty="0"/>
              <a:t> sur le rétablissement des relations diplomatiques, rompues par l'</a:t>
            </a:r>
            <a:r>
              <a:rPr lang="fr-BE" dirty="0">
                <a:hlinkClick r:id="rId9" tooltip="Irak"/>
              </a:rPr>
              <a:t>Irak</a:t>
            </a:r>
            <a:r>
              <a:rPr lang="fr-BE" dirty="0"/>
              <a:t> lors de la </a:t>
            </a:r>
            <a:r>
              <a:rPr lang="fr-BE" dirty="0">
                <a:hlinkClick r:id="rId10" tooltip="Guerre des Six Jours"/>
              </a:rPr>
              <a:t>guerre israélo-arabe de 1967</a:t>
            </a:r>
            <a:r>
              <a:rPr lang="fr-BE" dirty="0"/>
              <a:t> (source:</a:t>
            </a:r>
            <a:r>
              <a:rPr lang="fr-BE" baseline="0" dirty="0"/>
              <a:t> </a:t>
            </a:r>
            <a:r>
              <a:rPr lang="fr-BE" baseline="0" dirty="0" err="1"/>
              <a:t>Wikipédia</a:t>
            </a:r>
            <a:r>
              <a:rPr lang="fr-BE" baseline="0" dirty="0"/>
              <a:t>, recoupée).</a:t>
            </a:r>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28</a:t>
            </a:fld>
            <a:endParaRPr lang="fr-B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70000" lnSpcReduction="20000"/>
          </a:bodyPr>
          <a:lstStyle/>
          <a:p>
            <a:r>
              <a:rPr lang="fr-BE" b="1" dirty="0"/>
              <a:t>Commentaire. </a:t>
            </a:r>
          </a:p>
          <a:p>
            <a:r>
              <a:rPr lang="fr-BE" b="1" dirty="0"/>
              <a:t>Un soutien appuyé et intéressé.</a:t>
            </a:r>
          </a:p>
          <a:p>
            <a:r>
              <a:rPr lang="fr-BE" dirty="0"/>
              <a:t>CIA est au courant en 1983 que l’Irak utilise des agents neurotoxiques.</a:t>
            </a:r>
          </a:p>
          <a:p>
            <a:r>
              <a:rPr lang="fr-BE" dirty="0"/>
              <a:t>Le colonel Rick </a:t>
            </a:r>
            <a:r>
              <a:rPr lang="fr-BE" dirty="0" err="1"/>
              <a:t>Francona</a:t>
            </a:r>
            <a:r>
              <a:rPr lang="fr-BE" dirty="0"/>
              <a:t> de l’US Air Force, aujourd’hui à la retraite et qui était l’attaché militaire étasunien à Bagdad lors de ces attaques de 1988, nous en donne une vision bien différente</a:t>
            </a:r>
            <a:r>
              <a:rPr lang="fr-BE" baseline="0" dirty="0"/>
              <a:t> : </a:t>
            </a:r>
            <a:r>
              <a:rPr lang="fr-BE" i="1" dirty="0"/>
              <a:t>«Les Irakiens ne nous ont effectivement jamais informés qu’ils avaient l’intention d’utiliser des gaz neurotoxiques. Cela n’était pas nécessaire: nous étions déjà au courant»,</a:t>
            </a:r>
            <a:r>
              <a:rPr lang="fr-BE" dirty="0"/>
              <a:t> nous a-t-il déclaré.</a:t>
            </a:r>
          </a:p>
          <a:p>
            <a:r>
              <a:rPr lang="fr-BE" dirty="0"/>
              <a:t>L’administration Reagan décida qu’il était préférable de laisser les attaques se poursuivre si elles permettaient d’inverser le cours de la guerre. Et quand ces attaques furent connues, la CIA s’assura que l’indignation et les condamnations de la communauté internationale soient étouffées.</a:t>
            </a:r>
          </a:p>
          <a:p>
            <a:r>
              <a:rPr lang="fr-BE" dirty="0"/>
              <a:t>Dans les documents révélés, la CIA affirme ainsi que l’Iran pourrait bien ne pas découvrir de preuves tangibles de l’utilisation de ces armes —alors que l’agence les possédait. L’agence remarque également que l’Union soviétique avait fait usage d’armes chimiques en Afghanistan sans beaucoup de répercussions sur le plan international. (Sur Slate : http://www.slate.fr/story/76858/etats-unis-attaques-chimiques-irak-saddam-hussein.)</a:t>
            </a:r>
          </a:p>
          <a:p>
            <a:endParaRPr lang="fr-BE" dirty="0"/>
          </a:p>
          <a:p>
            <a:r>
              <a:rPr lang="fr-BE" dirty="0"/>
              <a:t>Or,</a:t>
            </a:r>
            <a:r>
              <a:rPr lang="fr-BE" baseline="0" dirty="0"/>
              <a:t> l</a:t>
            </a:r>
            <a:r>
              <a:rPr lang="fr-BE" dirty="0"/>
              <a:t>e recours aux armes chimiques dans la guerre est interdit par </a:t>
            </a:r>
            <a:r>
              <a:rPr lang="fr-BE" dirty="0">
                <a:hlinkClick r:id="rId3"/>
              </a:rPr>
              <a:t>le protocole de Genève de 1925</a:t>
            </a:r>
            <a:r>
              <a:rPr lang="fr-BE" dirty="0"/>
              <a:t>, qui déclare que les parties </a:t>
            </a:r>
            <a:r>
              <a:rPr lang="fr-BE" i="1" dirty="0"/>
              <a:t>«exerceront tous les efforts possibles pour amener d’autres États à accepter»</a:t>
            </a:r>
            <a:r>
              <a:rPr lang="fr-BE" dirty="0"/>
              <a:t> l’accord. L’Irak n’a jamais ratifié ce protocole; les États-Unis l’ont fait en 1975.</a:t>
            </a:r>
          </a:p>
          <a:p>
            <a:r>
              <a:rPr lang="fr-BE" dirty="0"/>
              <a:t>…) Mais si la CIA avait connaissance de l’utilisation des armes chimiques par le dictateur irakien, ses responsables ne voulurent pas fournir de renseignements à l’Irak pendant la plus grande partie de la guerre. Le département de la Défense proposa un programme de partage des renseignements avec les Irakiens en 1986, qui, à en croire </a:t>
            </a:r>
            <a:r>
              <a:rPr lang="fr-BE" dirty="0" err="1"/>
              <a:t>Francona</a:t>
            </a:r>
            <a:r>
              <a:rPr lang="fr-BE" dirty="0"/>
              <a:t>, fut bloqué car la CIA et le département d’État considéraient que Saddam Hussein était </a:t>
            </a:r>
            <a:r>
              <a:rPr lang="fr-BE" i="1" dirty="0"/>
              <a:t>«abject»</a:t>
            </a:r>
            <a:r>
              <a:rPr lang="fr-BE" dirty="0"/>
              <a:t> et ses représentants des </a:t>
            </a:r>
            <a:r>
              <a:rPr lang="fr-BE" i="1" dirty="0"/>
              <a:t>«brutes».</a:t>
            </a:r>
          </a:p>
          <a:p>
            <a:endParaRPr lang="fr-BE" i="1" dirty="0"/>
          </a:p>
          <a:p>
            <a:r>
              <a:rPr lang="fr-BE" i="1" dirty="0"/>
              <a:t>(‘…) </a:t>
            </a:r>
            <a:r>
              <a:rPr lang="fr-BE" dirty="0"/>
              <a:t>Fin 1987, les analystes de la DIA du service du colonel </a:t>
            </a:r>
            <a:r>
              <a:rPr lang="fr-BE" dirty="0" err="1"/>
              <a:t>Francona</a:t>
            </a:r>
            <a:r>
              <a:rPr lang="fr-BE" dirty="0"/>
              <a:t> à Washington rédigèrent un rapport codé top secret partiellement intitulé </a:t>
            </a:r>
            <a:r>
              <a:rPr lang="fr-BE" i="1" dirty="0"/>
              <a:t>«Aux portes de Bassora»,</a:t>
            </a:r>
            <a:r>
              <a:rPr lang="fr-BE" dirty="0"/>
              <a:t> prévenant que l’offensive iranienne du printemps 1988 serait de plus grande ampleur que toutes les précédentes et qu’elle avait de très bonnes chances de franchir les lignes irakiennes et de capturer Bassora. Le rapport prévenait que si Bassora tombait, l’armée irakienne s’effondrerait et que l’Iran gagnerait la guerre.</a:t>
            </a:r>
          </a:p>
          <a:p>
            <a:r>
              <a:rPr lang="fr-BE" dirty="0"/>
              <a:t>Le président Reagan lut ce rapport et, rapporte </a:t>
            </a:r>
            <a:r>
              <a:rPr lang="fr-BE" dirty="0" err="1"/>
              <a:t>Francona</a:t>
            </a:r>
            <a:r>
              <a:rPr lang="fr-BE" dirty="0"/>
              <a:t>, écrivit dans la marge une note adressée au secrétaire à la Défense Frank C. </a:t>
            </a:r>
            <a:r>
              <a:rPr lang="fr-BE" dirty="0" err="1"/>
              <a:t>Carlucci</a:t>
            </a:r>
            <a:r>
              <a:rPr lang="fr-BE" dirty="0"/>
              <a:t>: </a:t>
            </a:r>
            <a:r>
              <a:rPr lang="fr-BE" i="1" dirty="0"/>
              <a:t>«Une victoire iranienne est inenvisageable.»</a:t>
            </a:r>
            <a:endParaRPr lang="fr-BE" dirty="0"/>
          </a:p>
          <a:p>
            <a:r>
              <a:rPr lang="fr-BE" dirty="0"/>
              <a:t>Par conséquent, une décision fut prise au plus haut niveau du gouvernement américain, requérant certainement l’approbation du Conseil de sécurité nationale et de la CIA. La DIA fut autorisée à fournir aux services de renseignements irakiens toutes les informations détaillées disponibles sur les déploiements et les mouvements de toutes les unités de combat iraniennes, ce qui comprenait des images satellites et peut-être quelques renseignements électroniques préalablement caviardés.</a:t>
            </a:r>
          </a:p>
          <a:p>
            <a:r>
              <a:rPr lang="fr-BE" b="1" dirty="0"/>
              <a:t>Washington ravi du résultat</a:t>
            </a:r>
          </a:p>
          <a:p>
            <a:r>
              <a:rPr lang="fr-BE" dirty="0"/>
              <a:t>Une attention toute particulière fut accordée à la zone située à l’est de la ville de Bassora, d’où la DIA était convaincue que viendrait la prochaine grande offensive iranienne. L’agence fournit également des informations sur l’emplacement d’infrastructures logistiques iraniennes cruciales et sur la force et les capacités de la force aérienne iranienne et de son système de défense antiaérienne. </a:t>
            </a:r>
            <a:r>
              <a:rPr lang="fr-BE" dirty="0" err="1"/>
              <a:t>Francona</a:t>
            </a:r>
            <a:r>
              <a:rPr lang="fr-BE" dirty="0"/>
              <a:t> décrivit la plupart de ces informations comme des </a:t>
            </a:r>
            <a:r>
              <a:rPr lang="fr-BE" i="1" dirty="0"/>
              <a:t>«cibles servies sur un plateau»</a:t>
            </a:r>
            <a:r>
              <a:rPr lang="fr-BE" dirty="0"/>
              <a:t> utilisables par les forces aériennes irakiennes, qui n’avaient plus qu’à les détruire.</a:t>
            </a:r>
          </a:p>
          <a:p>
            <a:endParaRPr lang="fr-BE" dirty="0"/>
          </a:p>
          <a:p>
            <a:endParaRPr lang="fr-BE" dirty="0"/>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29</a:t>
            </a:fld>
            <a:endParaRPr lang="fr-B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a:t>Idem « gaz moutarde »</a:t>
            </a:r>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30</a:t>
            </a:fld>
            <a:endParaRPr lang="fr-B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a:t>Idem « gaz moutarde »</a:t>
            </a:r>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31</a:t>
            </a:fld>
            <a:endParaRPr lang="fr-B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r>
              <a:rPr lang="fr-BE" b="1" dirty="0"/>
              <a:t>Eclairage </a:t>
            </a:r>
            <a:r>
              <a:rPr lang="fr-BE" b="1" dirty="0" err="1"/>
              <a:t>wikipédia</a:t>
            </a:r>
            <a:r>
              <a:rPr lang="fr-BE" b="1" dirty="0"/>
              <a:t> &gt; Affaire des Contras:</a:t>
            </a:r>
          </a:p>
          <a:p>
            <a:endParaRPr lang="fr-BE" dirty="0"/>
          </a:p>
          <a:p>
            <a:r>
              <a:rPr lang="fr-BE" dirty="0"/>
              <a:t>« L'affaire est toujours voilée de secrets et il est difficile de découvrir les faits. Plusieurs membres de l'administration </a:t>
            </a:r>
            <a:r>
              <a:rPr lang="fr-BE" dirty="0">
                <a:hlinkClick r:id="rId3" tooltip="Ronald Reagan"/>
              </a:rPr>
              <a:t>Reagan</a:t>
            </a:r>
            <a:r>
              <a:rPr lang="fr-BE" dirty="0"/>
              <a:t> ont </a:t>
            </a:r>
            <a:r>
              <a:rPr lang="fr-BE" dirty="0">
                <a:hlinkClick r:id="rId4" tooltip="Trafic d'armes"/>
              </a:rPr>
              <a:t>vendu illégalement des armes</a:t>
            </a:r>
            <a:r>
              <a:rPr lang="fr-BE" dirty="0"/>
              <a:t> à l'</a:t>
            </a:r>
            <a:r>
              <a:rPr lang="fr-BE" dirty="0">
                <a:hlinkClick r:id="rId5" tooltip="Iran"/>
              </a:rPr>
              <a:t>Iran</a:t>
            </a:r>
            <a:r>
              <a:rPr lang="fr-BE" dirty="0"/>
              <a:t>, qui était un ennemi déclaré des États-Unis, utilisant les profits pour financer secrètement, et ce malgré l'interdiction du </a:t>
            </a:r>
            <a:r>
              <a:rPr lang="fr-BE" dirty="0">
                <a:hlinkClick r:id="rId6" tooltip="Congrès des États-Unis"/>
              </a:rPr>
              <a:t>Congrès des États-Unis</a:t>
            </a:r>
            <a:r>
              <a:rPr lang="fr-BE" baseline="30000" dirty="0">
                <a:hlinkClick r:id="rId7"/>
              </a:rPr>
              <a:t>1</a:t>
            </a:r>
            <a:r>
              <a:rPr lang="fr-BE" baseline="30000" dirty="0"/>
              <a:t>,</a:t>
            </a:r>
            <a:r>
              <a:rPr lang="fr-BE" baseline="30000" dirty="0">
                <a:hlinkClick r:id="rId7"/>
              </a:rPr>
              <a:t>2</a:t>
            </a:r>
            <a:r>
              <a:rPr lang="fr-BE" dirty="0"/>
              <a:t>, les </a:t>
            </a:r>
            <a:r>
              <a:rPr lang="fr-BE" dirty="0">
                <a:hlinkClick r:id="rId8" tooltip="Contras"/>
              </a:rPr>
              <a:t>Contras</a:t>
            </a:r>
            <a:r>
              <a:rPr lang="fr-BE" dirty="0"/>
              <a:t>, un mouvement </a:t>
            </a:r>
            <a:r>
              <a:rPr lang="fr-BE" dirty="0">
                <a:hlinkClick r:id="rId9" tooltip="Contre-révolution"/>
              </a:rPr>
              <a:t>contre-révolutionnaire</a:t>
            </a:r>
            <a:r>
              <a:rPr lang="fr-BE" dirty="0"/>
              <a:t> </a:t>
            </a:r>
            <a:r>
              <a:rPr lang="fr-BE" dirty="0">
                <a:hlinkClick r:id="rId10" tooltip="Nicaragua"/>
              </a:rPr>
              <a:t>nicaraguayen</a:t>
            </a:r>
            <a:r>
              <a:rPr lang="fr-BE" dirty="0"/>
              <a:t> de </a:t>
            </a:r>
            <a:r>
              <a:rPr lang="fr-BE" dirty="0">
                <a:hlinkClick r:id="rId11" tooltip="Lutte armée"/>
              </a:rPr>
              <a:t>lutte armée</a:t>
            </a:r>
            <a:r>
              <a:rPr lang="fr-BE" dirty="0"/>
              <a:t> regroupant les opposants au gouvernement </a:t>
            </a:r>
            <a:r>
              <a:rPr lang="fr-BE" dirty="0">
                <a:hlinkClick r:id="rId12" tooltip="Front sandiniste de libération nationale"/>
              </a:rPr>
              <a:t>sandiniste</a:t>
            </a:r>
            <a:r>
              <a:rPr lang="fr-BE" dirty="0"/>
              <a:t> de </a:t>
            </a:r>
            <a:r>
              <a:rPr lang="fr-BE" dirty="0">
                <a:hlinkClick r:id="rId13" tooltip="Daniel Ortega"/>
              </a:rPr>
              <a:t>Daniel Ortega</a:t>
            </a:r>
            <a:r>
              <a:rPr lang="fr-BE" dirty="0"/>
              <a:t>. Dans le cadre de la </a:t>
            </a:r>
            <a:r>
              <a:rPr lang="fr-BE" dirty="0">
                <a:hlinkClick r:id="rId14" tooltip="Guerre froide"/>
              </a:rPr>
              <a:t>Guerre froide</a:t>
            </a:r>
            <a:r>
              <a:rPr lang="fr-BE" dirty="0"/>
              <a:t>, il s'agit pour l'administration Reagan de renverser un régime considéré comme </a:t>
            </a:r>
            <a:r>
              <a:rPr lang="fr-BE" dirty="0">
                <a:hlinkClick r:id="rId15" tooltip="Communisme"/>
              </a:rPr>
              <a:t>communiste</a:t>
            </a:r>
            <a:r>
              <a:rPr lang="fr-BE" baseline="30000" dirty="0">
                <a:hlinkClick r:id="rId7"/>
              </a:rPr>
              <a:t>3</a:t>
            </a:r>
            <a:r>
              <a:rPr lang="fr-BE" dirty="0"/>
              <a:t> et situé dans ce que les États-Unis considèrent comme leur zone d'influence. »</a:t>
            </a:r>
          </a:p>
          <a:p>
            <a:endParaRPr lang="fr-BE" dirty="0"/>
          </a:p>
          <a:p>
            <a:r>
              <a:rPr lang="fr-BE" dirty="0"/>
              <a:t>« Après la révélation de la vente d'armes en novembre </a:t>
            </a:r>
            <a:r>
              <a:rPr lang="fr-BE" dirty="0">
                <a:hlinkClick r:id="rId16" tooltip="1986"/>
              </a:rPr>
              <a:t>1986</a:t>
            </a:r>
            <a:r>
              <a:rPr lang="fr-BE" dirty="0"/>
              <a:t>, le </a:t>
            </a:r>
            <a:r>
              <a:rPr lang="fr-BE" dirty="0">
                <a:hlinkClick r:id="rId17" tooltip="Président des États-Unis"/>
              </a:rPr>
              <a:t>président</a:t>
            </a:r>
            <a:r>
              <a:rPr lang="fr-BE" dirty="0"/>
              <a:t> </a:t>
            </a:r>
            <a:r>
              <a:rPr lang="fr-BE" dirty="0">
                <a:hlinkClick r:id="rId3" tooltip="Ronald Reagan"/>
              </a:rPr>
              <a:t>Reagan</a:t>
            </a:r>
            <a:r>
              <a:rPr lang="fr-BE" dirty="0"/>
              <a:t> est apparu à la télévision américaine le 13 novembre</a:t>
            </a:r>
            <a:r>
              <a:rPr lang="fr-BE" baseline="30000" dirty="0">
                <a:hlinkClick r:id="rId7"/>
              </a:rPr>
              <a:t>4</a:t>
            </a:r>
            <a:r>
              <a:rPr lang="fr-BE" dirty="0"/>
              <a:t> et a nié les faits</a:t>
            </a:r>
            <a:r>
              <a:rPr lang="fr-BE" baseline="30000" dirty="0">
                <a:hlinkClick r:id="rId7"/>
              </a:rPr>
              <a:t>5</a:t>
            </a:r>
            <a:r>
              <a:rPr lang="fr-BE" dirty="0"/>
              <a:t>. Toutefois, quelques mois plus tard , le 4 mars 1987, il est retourné sur les ondes pour affirmer que les armes étaient effectivement transférées à l’Iran</a:t>
            </a:r>
            <a:r>
              <a:rPr lang="fr-BE" baseline="30000" dirty="0">
                <a:hlinkClick r:id="rId7"/>
              </a:rPr>
              <a:t>6</a:t>
            </a:r>
            <a:r>
              <a:rPr lang="fr-BE" dirty="0"/>
              <a:t>. Reagan a en revanche démenti que cette vente faisait partie d’un échange d'otages (</a:t>
            </a:r>
            <a:r>
              <a:rPr lang="fr-BE" dirty="0">
                <a:hlinkClick r:id="rId18" tooltip="Liste des otages du Hezbollah au Liban"/>
              </a:rPr>
              <a:t>plusieurs Américains sont à l'époque otages au Liban</a:t>
            </a:r>
            <a:r>
              <a:rPr lang="fr-BE" dirty="0"/>
              <a:t>)</a:t>
            </a:r>
            <a:r>
              <a:rPr lang="fr-BE" baseline="30000" dirty="0">
                <a:hlinkClick r:id="rId7"/>
              </a:rPr>
              <a:t>7</a:t>
            </a:r>
            <a:r>
              <a:rPr lang="fr-BE" dirty="0"/>
              <a:t>. »</a:t>
            </a:r>
          </a:p>
          <a:p>
            <a:endParaRPr lang="fr-BE" dirty="0"/>
          </a:p>
          <a:p>
            <a:r>
              <a:rPr lang="fr-BE" dirty="0"/>
              <a:t>« En 1986, avec un groupe d'officiels Iraniens modérés, </a:t>
            </a:r>
            <a:r>
              <a:rPr lang="fr-BE" dirty="0" err="1"/>
              <a:t>Rohani</a:t>
            </a:r>
            <a:r>
              <a:rPr lang="fr-BE" dirty="0"/>
              <a:t> (ndlr: en</a:t>
            </a:r>
            <a:r>
              <a:rPr lang="fr-BE" baseline="0" dirty="0"/>
              <a:t> 2017, </a:t>
            </a:r>
            <a:r>
              <a:rPr lang="fr-BE" dirty="0"/>
              <a:t>président de l’Iran depuis 2013) fait pression pour que les </a:t>
            </a:r>
            <a:r>
              <a:rPr lang="fr-BE" dirty="0">
                <a:hlinkClick r:id="rId19" tooltip="États-Unis"/>
              </a:rPr>
              <a:t>Américains</a:t>
            </a:r>
            <a:r>
              <a:rPr lang="fr-BE" dirty="0"/>
              <a:t> vendent du matériel militaire à l'Iran en échange de négociations avec le </a:t>
            </a:r>
            <a:r>
              <a:rPr lang="fr-BE" i="1" dirty="0">
                <a:hlinkClick r:id="rId20" tooltip="Hezbollah"/>
              </a:rPr>
              <a:t>Hezbollah</a:t>
            </a:r>
            <a:r>
              <a:rPr lang="fr-BE" dirty="0"/>
              <a:t>, afin de faire libérer les otages américains au </a:t>
            </a:r>
            <a:r>
              <a:rPr lang="fr-BE" dirty="0">
                <a:hlinkClick r:id="rId21" tooltip="Liban"/>
              </a:rPr>
              <a:t>Liban</a:t>
            </a:r>
            <a:r>
              <a:rPr lang="fr-BE" dirty="0"/>
              <a:t>. Cela déboucha sur l'</a:t>
            </a:r>
            <a:r>
              <a:rPr lang="fr-BE" dirty="0">
                <a:hlinkClick r:id="rId7" tooltip="Affaire Iran-Contra"/>
              </a:rPr>
              <a:t>affaire Iran-contra</a:t>
            </a:r>
            <a:r>
              <a:rPr lang="fr-BE" dirty="0"/>
              <a:t>, scandale de l'</a:t>
            </a:r>
            <a:r>
              <a:rPr lang="fr-BE" dirty="0">
                <a:hlinkClick r:id="rId22" tooltip="Présidence de Ronald Reagan"/>
              </a:rPr>
              <a:t>ère Reagan</a:t>
            </a:r>
            <a:r>
              <a:rPr lang="fr-BE" dirty="0"/>
              <a:t> où la vente d'armes à l'Iran par l'administration américaine fut révélée</a:t>
            </a:r>
            <a:r>
              <a:rPr lang="fr-BE" baseline="30000" dirty="0">
                <a:hlinkClick r:id="rId23"/>
              </a:rPr>
              <a:t>4</a:t>
            </a:r>
            <a:r>
              <a:rPr lang="fr-BE" dirty="0"/>
              <a:t>. »</a:t>
            </a:r>
          </a:p>
          <a:p>
            <a:endParaRPr lang="fr-BE" b="1" dirty="0"/>
          </a:p>
          <a:p>
            <a:r>
              <a:rPr lang="fr-BE" b="1" dirty="0"/>
              <a:t>Commentaire.</a:t>
            </a:r>
            <a:r>
              <a:rPr lang="fr-BE" dirty="0"/>
              <a:t> À la fois, </a:t>
            </a:r>
            <a:r>
              <a:rPr lang="fr-BE" i="1" dirty="0"/>
              <a:t>realpolitik </a:t>
            </a:r>
            <a:r>
              <a:rPr lang="fr-BE" dirty="0"/>
              <a:t>dans un contexte mondial de guerre</a:t>
            </a:r>
            <a:r>
              <a:rPr lang="fr-BE" baseline="0" dirty="0"/>
              <a:t> froide</a:t>
            </a:r>
            <a:r>
              <a:rPr lang="fr-BE" dirty="0"/>
              <a:t>, activité idéologique obnubilée par la peur du communisme, mais</a:t>
            </a:r>
            <a:r>
              <a:rPr lang="fr-BE" baseline="0" dirty="0"/>
              <a:t> aussi révélation de la fragilité d’une puissance qui doit négocier avec les institutions démocratiques intérieures. Le concept de guerre des étoiles, universelle, a servi à doper les dépenses publiques militaires sous la double administration de M. Ronald Reagan. L’interventionnisme est une réalité historique.</a:t>
            </a:r>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33</a:t>
            </a:fld>
            <a:endParaRPr lang="fr-B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70000" lnSpcReduction="20000"/>
          </a:bodyPr>
          <a:lstStyle/>
          <a:p>
            <a:r>
              <a:rPr lang="fr-BE" b="1" dirty="0">
                <a:solidFill>
                  <a:schemeClr val="bg1"/>
                </a:solidFill>
              </a:rPr>
              <a:t>Critique.</a:t>
            </a:r>
          </a:p>
          <a:p>
            <a:endParaRPr lang="fr-BE" b="1" dirty="0">
              <a:solidFill>
                <a:schemeClr val="bg1"/>
              </a:solidFill>
            </a:endParaRPr>
          </a:p>
          <a:p>
            <a:r>
              <a:rPr lang="fr-BE" b="1" dirty="0">
                <a:solidFill>
                  <a:schemeClr val="bg1"/>
                </a:solidFill>
              </a:rPr>
              <a:t>Mme Madeleine Albright</a:t>
            </a:r>
            <a:r>
              <a:rPr lang="fr-BE" dirty="0">
                <a:solidFill>
                  <a:schemeClr val="bg1"/>
                </a:solidFill>
              </a:rPr>
              <a:t>, secrétaire d’Etat sous l’administration du Président Clinton (1997-2001), et, à l’époque de cette déclaration, ambassadrice auprès de l’Organisation des Nations unies (ONU) (1993-1997).</a:t>
            </a:r>
          </a:p>
          <a:p>
            <a:endParaRPr lang="fr-BE" dirty="0">
              <a:solidFill>
                <a:schemeClr val="bg1"/>
              </a:solidFill>
            </a:endParaRPr>
          </a:p>
          <a:p>
            <a:r>
              <a:rPr lang="fr-BE" dirty="0">
                <a:solidFill>
                  <a:schemeClr val="bg1"/>
                </a:solidFill>
              </a:rPr>
              <a:t>En 1998, la secrétaire d’Etat réitéra cette position dans le contexte du travail de M. Annan, secrétaire général de l’ONU, dont la mission était de chercher les voies légales et pacifiques de résolution du conflit.</a:t>
            </a:r>
          </a:p>
          <a:p>
            <a:endParaRPr lang="fr-BE" dirty="0">
              <a:solidFill>
                <a:schemeClr val="bg1"/>
              </a:solidFill>
            </a:endParaRPr>
          </a:p>
          <a:p>
            <a:r>
              <a:rPr lang="fr-BE" dirty="0">
                <a:solidFill>
                  <a:schemeClr val="bg1"/>
                </a:solidFill>
              </a:rPr>
              <a:t>L’intérêt ici,</a:t>
            </a:r>
            <a:r>
              <a:rPr lang="fr-BE" baseline="0" dirty="0">
                <a:solidFill>
                  <a:schemeClr val="bg1"/>
                </a:solidFill>
              </a:rPr>
              <a:t> et au-delà de l’émotion, est d’analyser le caractère officiel et délibéré de la Realpolitik des Etats.</a:t>
            </a:r>
          </a:p>
          <a:p>
            <a:r>
              <a:rPr lang="fr-BE" baseline="0" dirty="0">
                <a:solidFill>
                  <a:schemeClr val="bg1"/>
                </a:solidFill>
              </a:rPr>
              <a:t>Les limites du multilatéralisme ou une situation d’hégémonie qui autorise l’unilatéralisme ?</a:t>
            </a:r>
            <a:endParaRPr lang="fr-BE" dirty="0">
              <a:solidFill>
                <a:schemeClr val="bg1"/>
              </a:solidFill>
            </a:endParaRPr>
          </a:p>
          <a:p>
            <a:endParaRPr lang="fr-BE" dirty="0"/>
          </a:p>
          <a:p>
            <a:r>
              <a:rPr lang="fr-BE" dirty="0"/>
              <a:t>Source : Emission "</a:t>
            </a:r>
            <a:r>
              <a:rPr lang="fr-BE" i="1" dirty="0"/>
              <a:t>60 Minutes</a:t>
            </a:r>
            <a:r>
              <a:rPr lang="fr-BE" dirty="0"/>
              <a:t>«, interview avec Lesley Stahl, </a:t>
            </a:r>
            <a:r>
              <a:rPr lang="fr-BE" dirty="0" err="1"/>
              <a:t>sur</a:t>
            </a:r>
            <a:r>
              <a:rPr lang="fr-BE" i="1" dirty="0" err="1"/>
              <a:t>CBS</a:t>
            </a:r>
            <a:r>
              <a:rPr lang="fr-BE" i="1" dirty="0"/>
              <a:t> News</a:t>
            </a:r>
            <a:r>
              <a:rPr lang="fr-BE" i="0" dirty="0"/>
              <a:t>,</a:t>
            </a:r>
            <a:r>
              <a:rPr lang="fr-BE" i="0" baseline="0" dirty="0"/>
              <a:t> </a:t>
            </a:r>
            <a:r>
              <a:rPr lang="fr-BE" dirty="0"/>
              <a:t>le 12 Mai 1996. Plus tard, Madame Albright regrettera ses paroles sans fléchir sur la nécessité des sanctions à l’égard de l’Irak.</a:t>
            </a:r>
          </a:p>
          <a:p>
            <a:endParaRPr lang="fr-BE" dirty="0"/>
          </a:p>
          <a:p>
            <a:r>
              <a:rPr lang="fr-BE" dirty="0"/>
              <a:t>Suggestion : voir la séquence</a:t>
            </a:r>
            <a:r>
              <a:rPr lang="fr-BE" baseline="0" dirty="0"/>
              <a:t> Guerre d’Irak de la CNAPD. L’administration suivante apparaît encore davantage encline à l’interventionnisme.</a:t>
            </a:r>
          </a:p>
          <a:p>
            <a:endParaRPr lang="fr-BE" baseline="0" dirty="0"/>
          </a:p>
          <a:p>
            <a:r>
              <a:rPr lang="fr-BE" b="1" baseline="0" dirty="0"/>
              <a:t>Prolonger </a:t>
            </a:r>
            <a:r>
              <a:rPr lang="fr-BE" baseline="0" dirty="0"/>
              <a:t>: à</a:t>
            </a:r>
            <a:r>
              <a:rPr lang="fr-BE" dirty="0"/>
              <a:t> l’extérieur, les périls mis en avant sont le </a:t>
            </a:r>
            <a:r>
              <a:rPr lang="fr-BE" i="1" dirty="0"/>
              <a:t>« terrorisme international »,</a:t>
            </a:r>
            <a:r>
              <a:rPr lang="fr-BE" dirty="0"/>
              <a:t> les </a:t>
            </a:r>
            <a:r>
              <a:rPr lang="fr-BE" i="1" dirty="0"/>
              <a:t>« narcotrafiquants hispaniques »</a:t>
            </a:r>
            <a:r>
              <a:rPr lang="fr-BE" dirty="0"/>
              <a:t> et, le plus grave de tous, les « Etats voyous ». Une étude secrète, datant de 1995 et rendue publique récemment grâce à la loi sur la liberté de l’information, esquissait les grandes lignes de l’approche stratégique à l’aube du nouveau millénaire. Commandée par le </a:t>
            </a:r>
            <a:r>
              <a:rPr lang="fr-BE" dirty="0" err="1"/>
              <a:t>Strategic</a:t>
            </a:r>
            <a:r>
              <a:rPr lang="fr-BE" dirty="0"/>
              <a:t> Command, qui a la responsabilité de l’arsenal nucléaire stratégique, et intitulée </a:t>
            </a:r>
            <a:r>
              <a:rPr lang="fr-BE" i="1" dirty="0"/>
              <a:t>Essentials of Post-Cold </a:t>
            </a:r>
            <a:r>
              <a:rPr lang="fr-BE" i="1" dirty="0" err="1"/>
              <a:t>War</a:t>
            </a:r>
            <a:r>
              <a:rPr lang="fr-BE" i="1" dirty="0"/>
              <a:t> </a:t>
            </a:r>
            <a:r>
              <a:rPr lang="fr-BE" i="1" dirty="0" err="1"/>
              <a:t>Deterrence</a:t>
            </a:r>
            <a:r>
              <a:rPr lang="fr-BE" dirty="0"/>
              <a:t> (« Principes de base de la dissuasion dans l’après-guerre froide »), elle montre, selon l’agence </a:t>
            </a:r>
            <a:r>
              <a:rPr lang="fr-BE" dirty="0" err="1"/>
              <a:t>Associated</a:t>
            </a:r>
            <a:r>
              <a:rPr lang="fr-BE" dirty="0"/>
              <a:t> </a:t>
            </a:r>
            <a:r>
              <a:rPr lang="fr-BE" dirty="0" err="1"/>
              <a:t>Press</a:t>
            </a:r>
            <a:r>
              <a:rPr lang="fr-BE" dirty="0"/>
              <a:t>, </a:t>
            </a:r>
            <a:r>
              <a:rPr lang="fr-BE" i="1" dirty="0"/>
              <a:t>« comment les Etats-Unis ont modifié leur stratégie de dissuasion en remplaçant l’Union soviétique par les Etats dits “voyous” ou “hors-la-loi” : Irak, Iran, Libye, Syrie, Soudan, Cuba et Corée du Nord ».</a:t>
            </a:r>
            <a:r>
              <a:rPr lang="fr-BE" dirty="0"/>
              <a:t> Elle recommande que les Etats-Unis exploitent leur potentiel nucléaire pour projeter d’eux-mêmes une image </a:t>
            </a:r>
            <a:r>
              <a:rPr lang="fr-BE" i="1" dirty="0"/>
              <a:t>« irrationnelle »</a:t>
            </a:r>
            <a:r>
              <a:rPr lang="fr-BE" dirty="0"/>
              <a:t> et </a:t>
            </a:r>
            <a:r>
              <a:rPr lang="fr-BE" i="1" dirty="0"/>
              <a:t>« vindicative » </a:t>
            </a:r>
            <a:r>
              <a:rPr lang="fr-BE" dirty="0"/>
              <a:t>au cas où leurs intérêts vitaux seraient menacés : </a:t>
            </a:r>
            <a:r>
              <a:rPr lang="fr-BE" i="1" dirty="0"/>
              <a:t>« Il est nuisible de nous présenter comme des gens raisonnables, rationnels et pleins de sang-froid »,</a:t>
            </a:r>
            <a:r>
              <a:rPr lang="fr-BE" dirty="0"/>
              <a:t> et, pis encore, comme respectueux d’enfantillages aussi dérisoires que le droit et les traités internationaux. </a:t>
            </a:r>
            <a:r>
              <a:rPr lang="fr-BE" i="1" dirty="0"/>
              <a:t>« Que certains </a:t>
            </a:r>
            <a:r>
              <a:rPr lang="fr-BE" i="1" dirty="0" err="1"/>
              <a:t>élé</a:t>
            </a:r>
            <a:r>
              <a:rPr lang="fr-BE" i="1" dirty="0"/>
              <a:t> </a:t>
            </a:r>
            <a:r>
              <a:rPr lang="fr-BE" i="1" dirty="0" err="1"/>
              <a:t>ments</a:t>
            </a:r>
            <a:r>
              <a:rPr lang="fr-BE" i="1" dirty="0"/>
              <a:t> »</a:t>
            </a:r>
            <a:r>
              <a:rPr lang="fr-BE" dirty="0"/>
              <a:t> du gouvernement fédéral </a:t>
            </a:r>
            <a:r>
              <a:rPr lang="fr-BE" i="1" dirty="0"/>
              <a:t>« puissent apparaître comme potentiellement fous, impossibles à contrôler peut contribuer à créer ou à renforcer les craintes et les appréhensions dans l’esprit de nos adversaires. » </a:t>
            </a:r>
          </a:p>
          <a:p>
            <a:endParaRPr lang="fr-BE" sz="1400" b="1" i="1" dirty="0"/>
          </a:p>
          <a:p>
            <a:r>
              <a:rPr lang="fr-BE" sz="1400" b="1" i="1" dirty="0"/>
              <a:t>(</a:t>
            </a:r>
            <a:r>
              <a:rPr lang="fr-BE" sz="1400" b="1" i="0" dirty="0"/>
              <a:t>Chomsky </a:t>
            </a:r>
            <a:r>
              <a:rPr lang="fr-BE" sz="1400" b="1" i="0" dirty="0" err="1"/>
              <a:t>Noam</a:t>
            </a:r>
            <a:r>
              <a:rPr lang="fr-BE" sz="1400" i="1" dirty="0"/>
              <a:t>,</a:t>
            </a:r>
            <a:r>
              <a:rPr lang="fr-BE" sz="1400" i="1" baseline="0" dirty="0"/>
              <a:t> L’Amérique, Etat </a:t>
            </a:r>
            <a:r>
              <a:rPr lang="fr-BE" sz="1400" i="0" baseline="0" dirty="0"/>
              <a:t>voyou, août 2000, pp. 4 et 5 </a:t>
            </a:r>
            <a:r>
              <a:rPr lang="fr-BE" i="0" dirty="0"/>
              <a:t>(http</a:t>
            </a:r>
            <a:r>
              <a:rPr lang="fr-BE" i="1" dirty="0"/>
              <a:t>://www.monde-diplomatique.fr/2000/08/CHOMSKY/1930)</a:t>
            </a:r>
          </a:p>
          <a:p>
            <a:endParaRPr lang="fr-BE" i="1" dirty="0"/>
          </a:p>
          <a:p>
            <a:r>
              <a:rPr lang="fr-BE" i="0" dirty="0"/>
              <a:t>Prolonger : Pour actualiser,</a:t>
            </a:r>
            <a:r>
              <a:rPr lang="fr-BE" i="0" baseline="0" dirty="0"/>
              <a:t> i</a:t>
            </a:r>
            <a:r>
              <a:rPr lang="fr-BE" i="0" dirty="0"/>
              <a:t>l est possible d’étudier la stratégie nationale de sécurité d’un pays qui publie le texte d’intention de son président, les USA. Voir documents annexes, celui de 2015, sous la responsabilité de M. Obama. Le même exercice est possible pour le Président suivant.</a:t>
            </a:r>
            <a:r>
              <a:rPr lang="fr-BE" i="0" baseline="0" dirty="0"/>
              <a:t> En quoi, une politique de sécurité nationale se base-t-elle </a:t>
            </a:r>
            <a:r>
              <a:rPr lang="fr-BE" i="0" baseline="0" dirty="0" err="1"/>
              <a:t>davnatage</a:t>
            </a:r>
            <a:r>
              <a:rPr lang="fr-BE" i="0" baseline="0" dirty="0"/>
              <a:t> sur le réalisme des relations internationales que sur des valeurs affichées dans d’</a:t>
            </a:r>
            <a:r>
              <a:rPr lang="fr-BE" i="0" baseline="0" dirty="0" err="1"/>
              <a:t>auters</a:t>
            </a:r>
            <a:r>
              <a:rPr lang="fr-BE" i="0" baseline="0" dirty="0"/>
              <a:t> textes ?+</a:t>
            </a:r>
          </a:p>
          <a:p>
            <a:endParaRPr lang="fr-BE" i="0"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34</a:t>
            </a:fld>
            <a:endParaRPr lang="fr-B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a:t>https://www.lesechos.fr/03/08/2006/LesEchos/19722-043-ECH_14--l-aramco--empire-du-petrole.htm</a:t>
            </a:r>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35</a:t>
            </a:fld>
            <a:endParaRPr lang="fr-B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55000" lnSpcReduction="20000"/>
          </a:bodyPr>
          <a:lstStyle/>
          <a:p>
            <a:r>
              <a:rPr lang="fr-BE" b="1" dirty="0"/>
              <a:t>Be a rogue state or not to </a:t>
            </a:r>
            <a:r>
              <a:rPr lang="fr-BE" b="1" dirty="0" err="1"/>
              <a:t>be</a:t>
            </a:r>
            <a:r>
              <a:rPr lang="fr-BE" b="1" dirty="0"/>
              <a:t> a rogue state ?</a:t>
            </a:r>
          </a:p>
          <a:p>
            <a:endParaRPr lang="fr-BE" b="1" dirty="0"/>
          </a:p>
          <a:p>
            <a:r>
              <a:rPr lang="fr-BE" b="1" dirty="0"/>
              <a:t>Accord du Quincy </a:t>
            </a:r>
            <a:r>
              <a:rPr lang="fr-BE" dirty="0"/>
              <a:t>: on lui prête beaucoup de choses en fonction de son côté symbolique. On y a surtout parlé de la difficulté d’installer des Juifs victimes du nazisme en Palestine (revirement américain en 1946!)</a:t>
            </a:r>
            <a:r>
              <a:rPr lang="fr-BE" baseline="0" dirty="0"/>
              <a:t>, d’accords sur l’eau et l’agriculture, , assurance du désengagement de la puissance coloniale française, de stratégie pour redéployer les armées américaines vers le Pacifique,… Bref, un renforcement d’une alliance stratégique et militaire, au détriment de l’influence britannique, qui confirme sans doute tacitement les accords pétroliers qui datent déjà de 1933 (AS bénéficiera de la loi </a:t>
            </a:r>
            <a:r>
              <a:rPr lang="fr-BE" baseline="0" dirty="0" err="1"/>
              <a:t>prêt-bail</a:t>
            </a:r>
            <a:r>
              <a:rPr lang="fr-BE" baseline="0" dirty="0"/>
              <a:t>, programme d’armement des USA en échange de matières premières notamment ??? À vérifier.). L’importance de l’Arabie Saoudite comme acteur central des ressources énergétiques apparaitra d’ailleurs tardivement. Bref, on ne peut ramener à la discussion d’un jour des relations complexes construites sur plusieurs décennies (base américaine en 1991). Il n’en demeure pas moins que cette alliance parait solide et réaffirmée spectaculairement en 2017, malgré la relative fragilisation internationale des deux partenaires.</a:t>
            </a:r>
          </a:p>
          <a:p>
            <a:endParaRPr lang="fr-B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BE" sz="1200" kern="1200" cap="small" dirty="0">
                <a:solidFill>
                  <a:schemeClr val="tx1"/>
                </a:solidFill>
                <a:latin typeface="+mn-lt"/>
                <a:ea typeface="+mn-ea"/>
                <a:cs typeface="+mn-cs"/>
              </a:rPr>
              <a:t>Laurens (H.)</a:t>
            </a:r>
            <a:r>
              <a:rPr lang="fr-BE" sz="1200" kern="1200" dirty="0">
                <a:solidFill>
                  <a:schemeClr val="tx1"/>
                </a:solidFill>
                <a:latin typeface="+mn-lt"/>
                <a:ea typeface="+mn-ea"/>
                <a:cs typeface="+mn-cs"/>
              </a:rPr>
              <a:t>, </a:t>
            </a:r>
            <a:r>
              <a:rPr lang="fr-BE" sz="1200" i="1" kern="1200" dirty="0">
                <a:solidFill>
                  <a:schemeClr val="tx1"/>
                </a:solidFill>
                <a:latin typeface="+mn-lt"/>
                <a:ea typeface="+mn-ea"/>
                <a:cs typeface="+mn-cs"/>
              </a:rPr>
              <a:t>De quoi parlaient le président américain et le roi saoudien en février 1945 ? La légende du pacte du « Quincy »</a:t>
            </a:r>
            <a:r>
              <a:rPr lang="fr-BE" sz="1200" kern="1200" dirty="0">
                <a:solidFill>
                  <a:schemeClr val="tx1"/>
                </a:solidFill>
                <a:latin typeface="+mn-lt"/>
                <a:ea typeface="+mn-ea"/>
                <a:cs typeface="+mn-cs"/>
              </a:rPr>
              <a:t>, in Orient XXI, 23/02/2016. (</a:t>
            </a:r>
            <a:r>
              <a:rPr lang="fr-BE" sz="1200" u="sng" kern="1200" dirty="0">
                <a:solidFill>
                  <a:schemeClr val="tx1"/>
                </a:solidFill>
                <a:latin typeface="+mn-lt"/>
                <a:ea typeface="+mn-ea"/>
                <a:cs typeface="+mn-cs"/>
                <a:hlinkClick r:id="rId3"/>
              </a:rPr>
              <a:t>http://orientxxi.info/magazine/la-legende-du-pacte-du-quincy,1213</a:t>
            </a:r>
            <a:r>
              <a:rPr lang="fr-BE" sz="1200" kern="1200" dirty="0">
                <a:solidFill>
                  <a:schemeClr val="tx1"/>
                </a:solidFill>
                <a:latin typeface="+mn-lt"/>
                <a:ea typeface="+mn-ea"/>
                <a:cs typeface="+mn-cs"/>
              </a:rPr>
              <a:t> ). </a:t>
            </a:r>
          </a:p>
          <a:p>
            <a:pPr marL="0" marR="0" indent="0" algn="l" defTabSz="914400" rtl="0" eaLnBrk="1" fontAlgn="auto" latinLnBrk="0" hangingPunct="1">
              <a:lnSpc>
                <a:spcPct val="100000"/>
              </a:lnSpc>
              <a:spcBef>
                <a:spcPts val="0"/>
              </a:spcBef>
              <a:spcAft>
                <a:spcPts val="0"/>
              </a:spcAft>
              <a:buClrTx/>
              <a:buSzTx/>
              <a:buFontTx/>
              <a:buNone/>
              <a:tabLst/>
              <a:defRPr/>
            </a:pPr>
            <a:endParaRPr lang="fr-BE" sz="1200" kern="1200" dirty="0">
              <a:solidFill>
                <a:schemeClr val="tx1"/>
              </a:solidFill>
              <a:latin typeface="+mn-lt"/>
              <a:ea typeface="+mn-ea"/>
              <a:cs typeface="+mn-cs"/>
            </a:endParaRPr>
          </a:p>
          <a:p>
            <a:r>
              <a:rPr lang="fr-BE" sz="1200" b="1" kern="1200" dirty="0">
                <a:solidFill>
                  <a:schemeClr val="tx1"/>
                </a:solidFill>
                <a:latin typeface="+mn-lt"/>
                <a:ea typeface="+mn-ea"/>
                <a:cs typeface="+mn-cs"/>
              </a:rPr>
              <a:t>Commentaire.</a:t>
            </a:r>
            <a:r>
              <a:rPr lang="fr-BE" sz="1200" kern="1200" dirty="0">
                <a:solidFill>
                  <a:schemeClr val="tx1"/>
                </a:solidFill>
                <a:latin typeface="+mn-lt"/>
                <a:ea typeface="+mn-ea"/>
                <a:cs typeface="+mn-cs"/>
              </a:rPr>
              <a:t> Le professeur au Collège de France corrige pertinemment les représentations glanées autour du symbole de la rencontre du Quincy. Tout n’a pas été de soi, des accords préexistaient et le pétrole n’est pas l’objet central de la discussion. Toutefois, le symbole représente encore en 2017 une alliance indéfectible et réaffirmée entre les USA et la dynastie saoudienne. Ainsi, en dépit des tensions sous</a:t>
            </a:r>
            <a:r>
              <a:rPr lang="fr-BE" sz="1200" kern="1200" baseline="0" dirty="0">
                <a:solidFill>
                  <a:schemeClr val="tx1"/>
                </a:solidFill>
                <a:latin typeface="+mn-lt"/>
                <a:ea typeface="+mn-ea"/>
                <a:cs typeface="+mn-cs"/>
              </a:rPr>
              <a:t> </a:t>
            </a:r>
            <a:r>
              <a:rPr lang="fr-BE" sz="1200" kern="1200" baseline="0">
                <a:solidFill>
                  <a:schemeClr val="tx1"/>
                </a:solidFill>
                <a:latin typeface="+mn-lt"/>
                <a:ea typeface="+mn-ea"/>
                <a:cs typeface="+mn-cs"/>
              </a:rPr>
              <a:t>l’administration Obama ou </a:t>
            </a:r>
            <a:r>
              <a:rPr lang="fr-BE" sz="1200" kern="1200">
                <a:solidFill>
                  <a:schemeClr val="tx1"/>
                </a:solidFill>
                <a:latin typeface="+mn-lt"/>
                <a:ea typeface="+mn-ea"/>
                <a:cs typeface="+mn-cs"/>
              </a:rPr>
              <a:t>de </a:t>
            </a:r>
            <a:r>
              <a:rPr lang="fr-BE" sz="1200" kern="1200" dirty="0">
                <a:solidFill>
                  <a:schemeClr val="tx1"/>
                </a:solidFill>
                <a:latin typeface="+mn-lt"/>
                <a:ea typeface="+mn-ea"/>
                <a:cs typeface="+mn-cs"/>
              </a:rPr>
              <a:t>la rhétorique électorale menaçante du candidat M. </a:t>
            </a:r>
            <a:r>
              <a:rPr lang="fr-BE" sz="1200" kern="1200" dirty="0" err="1">
                <a:solidFill>
                  <a:schemeClr val="tx1"/>
                </a:solidFill>
                <a:latin typeface="+mn-lt"/>
                <a:ea typeface="+mn-ea"/>
                <a:cs typeface="+mn-cs"/>
              </a:rPr>
              <a:t>Trump</a:t>
            </a:r>
            <a:r>
              <a:rPr lang="fr-BE" sz="1200" kern="1200" dirty="0">
                <a:solidFill>
                  <a:schemeClr val="tx1"/>
                </a:solidFill>
                <a:latin typeface="+mn-lt"/>
                <a:ea typeface="+mn-ea"/>
                <a:cs typeface="+mn-cs"/>
              </a:rPr>
              <a:t> en 2016, le premier voyage officiel du Président </a:t>
            </a:r>
            <a:r>
              <a:rPr lang="fr-BE" sz="1200" kern="1200" dirty="0" err="1">
                <a:solidFill>
                  <a:schemeClr val="tx1"/>
                </a:solidFill>
                <a:latin typeface="+mn-lt"/>
                <a:ea typeface="+mn-ea"/>
                <a:cs typeface="+mn-cs"/>
              </a:rPr>
              <a:t>Trump</a:t>
            </a:r>
            <a:r>
              <a:rPr lang="fr-BE" sz="1200" kern="1200" dirty="0">
                <a:solidFill>
                  <a:schemeClr val="tx1"/>
                </a:solidFill>
                <a:latin typeface="+mn-lt"/>
                <a:ea typeface="+mn-ea"/>
                <a:cs typeface="+mn-cs"/>
              </a:rPr>
              <a:t> en mai 2017 se conclut glorieusement par la signature de nombreux contrats qui engageraient 380 milliards de dollars, notamment d’assistance militaire (autour de 100 milliards, et un soutien sans faille à la puissance saoudienne dans sa sale guerre au Yémen. </a:t>
            </a:r>
          </a:p>
          <a:p>
            <a:r>
              <a:rPr lang="fr-BE" sz="1200" kern="1200" dirty="0">
                <a:solidFill>
                  <a:schemeClr val="tx1"/>
                </a:solidFill>
                <a:latin typeface="+mn-lt"/>
                <a:ea typeface="+mn-ea"/>
                <a:cs typeface="+mn-cs"/>
              </a:rPr>
              <a:t>(Voir par exemple cet article : </a:t>
            </a:r>
            <a:r>
              <a:rPr lang="fr-BE" sz="1200" kern="1200" cap="small" dirty="0">
                <a:solidFill>
                  <a:schemeClr val="tx1"/>
                </a:solidFill>
                <a:latin typeface="+mn-lt"/>
                <a:ea typeface="+mn-ea"/>
                <a:cs typeface="+mn-cs"/>
              </a:rPr>
              <a:t>Mandeville (L.), </a:t>
            </a:r>
            <a:r>
              <a:rPr lang="fr-BE" sz="1200" kern="1200" dirty="0">
                <a:solidFill>
                  <a:schemeClr val="tx1"/>
                </a:solidFill>
                <a:latin typeface="+mn-lt"/>
                <a:ea typeface="+mn-ea"/>
                <a:cs typeface="+mn-cs"/>
              </a:rPr>
              <a:t> </a:t>
            </a:r>
            <a:r>
              <a:rPr lang="fr-BE" sz="1200" i="1" kern="1200" dirty="0">
                <a:solidFill>
                  <a:schemeClr val="tx1"/>
                </a:solidFill>
                <a:latin typeface="+mn-lt"/>
                <a:ea typeface="+mn-ea"/>
                <a:cs typeface="+mn-cs"/>
              </a:rPr>
              <a:t>Donald </a:t>
            </a:r>
            <a:r>
              <a:rPr lang="fr-BE" sz="1200" i="1" kern="1200" dirty="0" err="1">
                <a:solidFill>
                  <a:schemeClr val="tx1"/>
                </a:solidFill>
                <a:latin typeface="+mn-lt"/>
                <a:ea typeface="+mn-ea"/>
                <a:cs typeface="+mn-cs"/>
              </a:rPr>
              <a:t>Trump</a:t>
            </a:r>
            <a:r>
              <a:rPr lang="fr-BE" sz="1200" i="1" kern="1200" dirty="0">
                <a:solidFill>
                  <a:schemeClr val="tx1"/>
                </a:solidFill>
                <a:latin typeface="+mn-lt"/>
                <a:ea typeface="+mn-ea"/>
                <a:cs typeface="+mn-cs"/>
              </a:rPr>
              <a:t> et l’Arabie saoudite, alliance explosive</a:t>
            </a:r>
            <a:r>
              <a:rPr lang="fr-BE" sz="1200" kern="1200" dirty="0">
                <a:solidFill>
                  <a:schemeClr val="tx1"/>
                </a:solidFill>
                <a:latin typeface="+mn-lt"/>
                <a:ea typeface="+mn-ea"/>
                <a:cs typeface="+mn-cs"/>
              </a:rPr>
              <a:t>, dans </a:t>
            </a:r>
            <a:r>
              <a:rPr lang="fr-BE" sz="1200" i="1" kern="1200" dirty="0">
                <a:solidFill>
                  <a:schemeClr val="tx1"/>
                </a:solidFill>
                <a:latin typeface="+mn-lt"/>
                <a:ea typeface="+mn-ea"/>
                <a:cs typeface="+mn-cs"/>
              </a:rPr>
              <a:t>Le Figaro</a:t>
            </a:r>
            <a:r>
              <a:rPr lang="fr-BE" sz="1200" kern="1200" dirty="0">
                <a:solidFill>
                  <a:schemeClr val="tx1"/>
                </a:solidFill>
                <a:latin typeface="+mn-lt"/>
                <a:ea typeface="+mn-ea"/>
                <a:cs typeface="+mn-cs"/>
              </a:rPr>
              <a:t>.fr, publié le 06/12/2017, </a:t>
            </a:r>
            <a:r>
              <a:rPr lang="fr-BE" sz="1200" u="sng" kern="1200" dirty="0">
                <a:solidFill>
                  <a:schemeClr val="tx1"/>
                </a:solidFill>
                <a:latin typeface="+mn-lt"/>
                <a:ea typeface="+mn-ea"/>
                <a:cs typeface="+mn-cs"/>
                <a:hlinkClick r:id="rId4"/>
              </a:rPr>
              <a:t>http://www.lefigaro.fr/international/2017/12/06/01003-20171206ARTFIG00250-trump-et-riyad-l-alliance-explosive.php</a:t>
            </a:r>
            <a:r>
              <a:rPr lang="fr-BE" sz="1200" kern="1200" dirty="0">
                <a:solidFill>
                  <a:schemeClr val="tx1"/>
                </a:solidFill>
                <a:latin typeface="+mn-lt"/>
                <a:ea typeface="+mn-ea"/>
                <a:cs typeface="+mn-cs"/>
              </a:rPr>
              <a:t> )</a:t>
            </a:r>
          </a:p>
          <a:p>
            <a:endParaRPr lang="fr-BE" baseline="0" dirty="0"/>
          </a:p>
          <a:p>
            <a:r>
              <a:rPr lang="fr-BE" b="1" baseline="0" dirty="0"/>
              <a:t>Source vidéo </a:t>
            </a:r>
            <a:r>
              <a:rPr lang="fr-BE" baseline="0" dirty="0"/>
              <a:t>:</a:t>
            </a:r>
          </a:p>
          <a:p>
            <a:endParaRPr lang="fr-BE" baseline="0" dirty="0"/>
          </a:p>
          <a:p>
            <a:r>
              <a:rPr lang="en-US" dirty="0"/>
              <a:t>Military Newsreels 1945 Issue 10</a:t>
            </a:r>
            <a:br>
              <a:rPr lang="en-US" dirty="0"/>
            </a:br>
            <a:r>
              <a:rPr lang="en-US" dirty="0"/>
              <a:t>President Franklin D. Roosevelt Meets With Middle East Leaders</a:t>
            </a:r>
            <a:br>
              <a:rPr lang="en-US" dirty="0"/>
            </a:br>
            <a:br>
              <a:rPr lang="en-US" dirty="0"/>
            </a:br>
            <a:r>
              <a:rPr lang="en-US" dirty="0"/>
              <a:t>American destroyer with Ibn-Saud, King of Saudi Arabia (King </a:t>
            </a:r>
            <a:r>
              <a:rPr lang="en-US" dirty="0" err="1"/>
              <a:t>Abdulaziz</a:t>
            </a:r>
            <a:r>
              <a:rPr lang="en-US" dirty="0"/>
              <a:t>) on-board approaches an American cruiser in the Great Bitter Lake, Suez Canal to meet President Roosevelt. Col. William Alfred Eddy, U.S. Minister To Saudi Arabia, accompanies the Saudi King. Several CU images of Ibn-Saud and his Saudi entourage on-board the American destroyer. CU of Ibn-Saud on-board the cruiser with President Roosevelt.</a:t>
            </a:r>
            <a:br>
              <a:rPr lang="en-US" dirty="0"/>
            </a:br>
            <a:br>
              <a:rPr lang="en-US" dirty="0"/>
            </a:br>
            <a:r>
              <a:rPr lang="en-US" dirty="0" err="1"/>
              <a:t>Haile</a:t>
            </a:r>
            <a:r>
              <a:rPr lang="en-US" dirty="0"/>
              <a:t> </a:t>
            </a:r>
            <a:r>
              <a:rPr lang="en-US" dirty="0" err="1"/>
              <a:t>Selassie</a:t>
            </a:r>
            <a:r>
              <a:rPr lang="en-US" dirty="0"/>
              <a:t>, Emperor of Ethiopia is "piped aboard" the Cruiser and is met by President Roosevelt and his daughter Anna Roosevelt. CU of President Roosevelt and </a:t>
            </a:r>
            <a:r>
              <a:rPr lang="en-US" dirty="0" err="1"/>
              <a:t>Haile</a:t>
            </a:r>
            <a:r>
              <a:rPr lang="en-US" dirty="0"/>
              <a:t> </a:t>
            </a:r>
            <a:r>
              <a:rPr lang="en-US" dirty="0" err="1"/>
              <a:t>Selassie</a:t>
            </a:r>
            <a:r>
              <a:rPr lang="en-US" dirty="0"/>
              <a:t> in conversation. King </a:t>
            </a:r>
            <a:r>
              <a:rPr lang="en-US" dirty="0" err="1"/>
              <a:t>Faruk</a:t>
            </a:r>
            <a:r>
              <a:rPr lang="en-US" dirty="0"/>
              <a:t> I of Egypt is "piped aboard" the cruiser and is greeted by President Roosevelt and daughter. CU of Roosevelt and King </a:t>
            </a:r>
            <a:r>
              <a:rPr lang="en-US" dirty="0" err="1"/>
              <a:t>Faruk</a:t>
            </a:r>
            <a:r>
              <a:rPr lang="en-US" dirty="0"/>
              <a:t> I in conversation. King </a:t>
            </a:r>
            <a:r>
              <a:rPr lang="en-US" dirty="0" err="1"/>
              <a:t>Faruk</a:t>
            </a:r>
            <a:r>
              <a:rPr lang="en-US" dirty="0"/>
              <a:t> I lights cigarette for President Roosevelt.</a:t>
            </a:r>
            <a:br>
              <a:rPr lang="en-US" dirty="0"/>
            </a:br>
            <a:br>
              <a:rPr lang="en-US" dirty="0"/>
            </a:br>
            <a:r>
              <a:rPr lang="en-US" dirty="0"/>
              <a:t>Please visit our website for more historic archival film titles.</a:t>
            </a:r>
            <a:br>
              <a:rPr lang="en-US" dirty="0"/>
            </a:br>
            <a:r>
              <a:rPr lang="en-US" dirty="0">
                <a:hlinkClick r:id="rId5"/>
              </a:rPr>
              <a:t>http://www.buyoutfootage.com/pages/pd...</a:t>
            </a:r>
            <a:br>
              <a:rPr lang="en-US" dirty="0"/>
            </a:br>
            <a:br>
              <a:rPr lang="en-US" dirty="0"/>
            </a:br>
            <a:r>
              <a:rPr lang="en-US" dirty="0"/>
              <a:t>Buyout Footage is a leading supplier of public domain and royalty free stock footage for filmmakers, broadcasters, advertising agencies, multi-media and production companies worldwide. Historical Archival Stock Footage in True HD.</a:t>
            </a:r>
          </a:p>
          <a:p>
            <a:r>
              <a:rPr lang="en-US" b="1" dirty="0" err="1"/>
              <a:t>Catégorie</a:t>
            </a:r>
            <a:r>
              <a:rPr lang="en-US" b="1" dirty="0"/>
              <a:t> </a:t>
            </a:r>
          </a:p>
          <a:p>
            <a:pPr lvl="1"/>
            <a:r>
              <a:rPr lang="en-US" dirty="0">
                <a:hlinkClick r:id="rId6"/>
              </a:rPr>
              <a:t>Films et animations</a:t>
            </a:r>
            <a:endParaRPr lang="en-US" dirty="0"/>
          </a:p>
          <a:p>
            <a:r>
              <a:rPr lang="en-US" b="1" dirty="0" err="1"/>
              <a:t>Licence</a:t>
            </a:r>
            <a:r>
              <a:rPr lang="en-US" b="1" dirty="0"/>
              <a:t> </a:t>
            </a:r>
          </a:p>
          <a:p>
            <a:pPr lvl="1"/>
            <a:r>
              <a:rPr lang="en-US" dirty="0" err="1"/>
              <a:t>Licence</a:t>
            </a:r>
            <a:r>
              <a:rPr lang="en-US" dirty="0"/>
              <a:t> YouTube standard</a:t>
            </a:r>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36</a:t>
            </a:fld>
            <a:endParaRPr lang="fr-B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a:t>Critique</a:t>
            </a:r>
            <a:r>
              <a:rPr lang="fr-BE" dirty="0"/>
              <a:t>.</a:t>
            </a:r>
            <a:r>
              <a:rPr lang="fr-BE" baseline="0" dirty="0"/>
              <a:t> </a:t>
            </a:r>
          </a:p>
          <a:p>
            <a:endParaRPr lang="fr-BE" baseline="0" dirty="0"/>
          </a:p>
          <a:p>
            <a:r>
              <a:rPr lang="fr-BE" baseline="0" dirty="0"/>
              <a:t>1. Faire un travail de mobilisation des préjugés en demandant aux élèves d’évaluer le crédit qu’ils apportent a priori aux propos de « les Allemands ».</a:t>
            </a:r>
          </a:p>
          <a:p>
            <a:endParaRPr lang="fr-BE" baseline="0" dirty="0"/>
          </a:p>
          <a:p>
            <a:r>
              <a:rPr lang="fr-BE" baseline="0" dirty="0"/>
              <a:t>2. La ZDF est la deuxième chaîne publique allemande, financée donc par une subvention d’Etat. En quoi la critique du média est-elle indispensable à la crédibilité du message?</a:t>
            </a:r>
          </a:p>
          <a:p>
            <a:endParaRPr lang="fr-BE" baseline="0" dirty="0"/>
          </a:p>
          <a:p>
            <a:r>
              <a:rPr lang="fr-BE" baseline="0" dirty="0"/>
              <a:t>3. Est-il possible de vérifier et de recouper les informations utilisées dans ce sketch ?</a:t>
            </a:r>
          </a:p>
          <a:p>
            <a:endParaRPr lang="fr-BE" baseline="0" dirty="0"/>
          </a:p>
          <a:p>
            <a:r>
              <a:rPr lang="fr-BE" baseline="0" dirty="0"/>
              <a:t>Travail postérieur, il s’agit d’une caricature, évidemment. L’information demeure en l’état parcellaire, c’est clair. Pourtant, chaque information a été l’objet d’un appui sur des documents et endossés par des responsables politiques américains. La caricature aide-t-elle à percevoir la globalité de la politique étrangère ? Identifiez en vous basant sur des références de l’histoire du 20</a:t>
            </a:r>
            <a:r>
              <a:rPr lang="fr-BE" baseline="30000" dirty="0"/>
              <a:t>ième</a:t>
            </a:r>
            <a:r>
              <a:rPr lang="fr-BE" baseline="0" dirty="0"/>
              <a:t> siècle des raisons pour un Européen du 21</a:t>
            </a:r>
            <a:r>
              <a:rPr lang="fr-BE" baseline="30000" dirty="0"/>
              <a:t>ième</a:t>
            </a:r>
            <a:r>
              <a:rPr lang="fr-BE" baseline="0" dirty="0"/>
              <a:t> siècle de se sentir connecté, en interdépendance, avec les arguments invoqués ? Identifiez également des informations qui peuvent le dégager de toute culpabilité ? </a:t>
            </a:r>
          </a:p>
          <a:p>
            <a:endParaRPr lang="fr-BE" baseline="0" dirty="0"/>
          </a:p>
          <a:p>
            <a:r>
              <a:rPr lang="fr-BE" baseline="0" dirty="0"/>
              <a:t>4. Enfin, réfléchissez collectivement à la question suivante : est-il possible de construire la stabilité et la paix dans un tel environnement. Appuyez-vous sur des arguments et des exemples historiques.</a:t>
            </a:r>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38</a:t>
            </a:fld>
            <a:endParaRPr lang="fr-B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40000" lnSpcReduction="20000"/>
          </a:bodyPr>
          <a:lstStyle/>
          <a:p>
            <a:r>
              <a:rPr lang="fr-BE" b="1" dirty="0"/>
              <a:t>Vidéo.</a:t>
            </a:r>
            <a:r>
              <a:rPr lang="fr-BE" b="1" baseline="0" dirty="0"/>
              <a:t> Critique. </a:t>
            </a:r>
            <a:r>
              <a:rPr lang="fr-BE" dirty="0"/>
              <a:t>Thom </a:t>
            </a:r>
            <a:r>
              <a:rPr lang="fr-BE" dirty="0" err="1"/>
              <a:t>Tillis</a:t>
            </a:r>
            <a:r>
              <a:rPr lang="fr-BE" dirty="0"/>
              <a:t>, sénateur républicain de Caroline du Nord,</a:t>
            </a:r>
            <a:r>
              <a:rPr lang="fr-BE" baseline="0" dirty="0"/>
              <a:t> élu en 2014, en charge théoriquement jusque 2020. Déclaration en Commission du Sénat sur l’usage des forces armées, à Washington DC, vidéo publiée par C-</a:t>
            </a:r>
            <a:r>
              <a:rPr lang="fr-BE" baseline="0" dirty="0" err="1"/>
              <a:t>span</a:t>
            </a:r>
            <a:r>
              <a:rPr lang="fr-BE" baseline="0" dirty="0"/>
              <a:t>, chaîne câblée qui couvre en direct et en continu les déclarations gouvernementales et du Congrès, mise en ligne le 05/01/2017. Son intervention se déroule dans le cadre de l’enquête du Sénat sur l’interventionnisme russe dans les élections américaines de 2016. Ce sénateur ne défend pas nécessairement un programme pacifique mais ses arguments se basent sur des faits qui ne font pas débat, et c’est en cela qu’un observateur critique peut fonder une opinion. </a:t>
            </a:r>
          </a:p>
          <a:p>
            <a:endParaRPr lang="fr-BE" b="1" baseline="0" dirty="0"/>
          </a:p>
          <a:p>
            <a:r>
              <a:rPr lang="fr-BE" b="1" baseline="0" dirty="0"/>
              <a:t>Retranscription: </a:t>
            </a:r>
          </a:p>
          <a:p>
            <a:pPr algn="l"/>
            <a:r>
              <a:rPr lang="en-US" dirty="0"/>
              <a:t>SEN. TILLIS: “</a:t>
            </a:r>
            <a:r>
              <a:rPr lang="en-US" i="1" dirty="0"/>
              <a:t>Director Clapper, I'm going to spend most of my time reflecting on the comments that you have made. The glass house is comment is something that I think is very important.</a:t>
            </a:r>
            <a:br>
              <a:rPr lang="en-US" i="1" dirty="0"/>
            </a:br>
            <a:r>
              <a:rPr lang="en-US" i="1" dirty="0"/>
              <a:t>There has been research done by professors up at Carnegie Mellon that has estimated that the United States has been </a:t>
            </a:r>
            <a:r>
              <a:rPr lang="en-US" b="1" i="1" dirty="0"/>
              <a:t>involved</a:t>
            </a:r>
            <a:r>
              <a:rPr lang="en-US" i="1" dirty="0"/>
              <a:t> in one way or another </a:t>
            </a:r>
            <a:r>
              <a:rPr lang="en-US" b="1" i="1" dirty="0"/>
              <a:t>in 81 different elections since World War II</a:t>
            </a:r>
            <a:r>
              <a:rPr lang="en-US" i="1" dirty="0"/>
              <a:t>. </a:t>
            </a:r>
            <a:r>
              <a:rPr lang="en-US" b="1" i="1" dirty="0"/>
              <a:t>That doesn't include coupes or the regime changes</a:t>
            </a:r>
            <a:r>
              <a:rPr lang="en-US" i="1" dirty="0"/>
              <a:t>, some tangible evidence where we have tried to affect an outcome to our purpose. Russia has done it some 36 times. </a:t>
            </a:r>
            <a:br>
              <a:rPr lang="en-US" i="1" dirty="0"/>
            </a:br>
            <a:r>
              <a:rPr lang="en-US" i="1" dirty="0"/>
              <a:t>In fact, when Russia was apparently was trying to influence our elections, we had the Israelis accusing us of trying to influence their election.</a:t>
            </a:r>
            <a:br>
              <a:rPr lang="en-US" i="1" dirty="0"/>
            </a:br>
            <a:r>
              <a:rPr lang="en-US" i="1" dirty="0"/>
              <a:t>I'm not here to talk about that but I am here to say that we live in a big glass house and there are a lot of rocks to throw and I think that is consistent with what you said on other matters.”</a:t>
            </a:r>
            <a:endParaRPr lang="fr-BE" b="1" i="1" dirty="0"/>
          </a:p>
          <a:p>
            <a:endParaRPr lang="fr-BE" dirty="0"/>
          </a:p>
          <a:p>
            <a:r>
              <a:rPr lang="fr-BE" b="1" dirty="0"/>
              <a:t>Infographie. Philippe </a:t>
            </a:r>
            <a:r>
              <a:rPr lang="fr-BE" b="1" dirty="0" err="1"/>
              <a:t>Rekacewicz</a:t>
            </a:r>
            <a:r>
              <a:rPr lang="fr-BE" dirty="0"/>
              <a:t>, </a:t>
            </a:r>
            <a:r>
              <a:rPr lang="fr-BE" i="1" dirty="0"/>
              <a:t>Un demi</a:t>
            </a:r>
            <a:r>
              <a:rPr lang="fr-BE" i="1" baseline="0" dirty="0"/>
              <a:t> siècle de guerres et d’interventions étrangères</a:t>
            </a:r>
            <a:r>
              <a:rPr lang="fr-BE" i="0" baseline="0" dirty="0"/>
              <a:t>, dans </a:t>
            </a:r>
            <a:r>
              <a:rPr lang="fr-BE" i="1" baseline="0" dirty="0"/>
              <a:t>Le Monde diplomatique</a:t>
            </a:r>
            <a:r>
              <a:rPr lang="fr-BE" i="0" baseline="0" dirty="0"/>
              <a:t>, mars 2003. Retranscription des c</a:t>
            </a:r>
            <a:r>
              <a:rPr lang="fr-BE" b="0" i="0" baseline="0" dirty="0"/>
              <a:t>ommentaires des encadrés :</a:t>
            </a:r>
          </a:p>
          <a:p>
            <a:endParaRPr lang="fr-BE" i="0" baseline="0" dirty="0"/>
          </a:p>
          <a:p>
            <a:r>
              <a:rPr lang="fr-BE" b="1" dirty="0"/>
              <a:t>COUP D’ETAT EN IRAN (1953)</a:t>
            </a:r>
            <a:r>
              <a:rPr lang="fr-BE" dirty="0"/>
              <a:t>. Devenu le 28 avril 1951 premier ministre de l’Iran, Mohammad Mossadegh nationalise le pétrole. </a:t>
            </a:r>
            <a:r>
              <a:rPr lang="fr-BE" i="1" dirty="0"/>
              <a:t>« Le pétrole est notre sang, le pétrole est notre liberté »</a:t>
            </a:r>
            <a:r>
              <a:rPr lang="fr-BE" dirty="0"/>
              <a:t>, scandent les manifestants. En août 1953, un coup d’Etat, organisé par la CIA en collaboration avec Londres, met fin au gouvernement Mossadegh. Le chah en profitera pour affirmer son pouvoir dictatorial et les Etats-Unis pour remplacer la Grande-Bretagne comme « tuteur » du pays.</a:t>
            </a:r>
          </a:p>
          <a:p>
            <a:r>
              <a:rPr lang="fr-BE" dirty="0"/>
              <a:t>• </a:t>
            </a:r>
            <a:r>
              <a:rPr lang="fr-BE" b="1" dirty="0"/>
              <a:t>GUERRE CONTRE NASSER (1956)</a:t>
            </a:r>
            <a:r>
              <a:rPr lang="fr-BE" dirty="0"/>
              <a:t>. Juillet 1956 : le colonel Gamal Abdel Nasser annonce la nationalisation de la Compagnie du canal de Suez. Trois mois plus tard, l’armée israélienne pénètre dans le Sinaï, tandis que les soldats britanniques et français débarquent autour du canal. Mais tous les agresseurs devront se retirer sous la pression… américaine : c’est la fin de la domination britannique au Proche-Orient.</a:t>
            </a:r>
          </a:p>
          <a:p>
            <a:r>
              <a:rPr lang="fr-BE" dirty="0"/>
              <a:t>• </a:t>
            </a:r>
            <a:r>
              <a:rPr lang="fr-BE" b="1" dirty="0"/>
              <a:t>QUAND LES MARINES DÉBARQUÈRENT À BEYROUTH (1958)</a:t>
            </a:r>
            <a:r>
              <a:rPr lang="fr-BE" dirty="0"/>
              <a:t>. Quinze mois après Suez, Nasser unit l’Egypte à la Syrie au sein de la République arabe unie, galvanisant ainsi le mouvement national arabe. Au Liban, l’opposition refuse la réélection – anticonstitutionnelle – du président Camille Chamoun. Le 15 juillet 1958, au lendemain de la chute de la monarchie pro-occidentale d’Irak, les marines débarquent à Beyrouth, où ils materont la guerre civile. Les Britanniques, eux, se déploient à Amman.</a:t>
            </a:r>
          </a:p>
          <a:p>
            <a:r>
              <a:rPr lang="fr-BE" dirty="0"/>
              <a:t>• </a:t>
            </a:r>
            <a:r>
              <a:rPr lang="fr-BE" b="1" dirty="0"/>
              <a:t>GUERRES CIVILES AU YÉMEN (1962-1970)</a:t>
            </a:r>
            <a:r>
              <a:rPr lang="fr-BE" dirty="0"/>
              <a:t>. L’armée renverse en septembre 1962 le régime rétrograde de l’imam et proclame la République. S’ensuit une longue guerre civile, alimentée par l’intervention massive de l’armée égyptienne aux côtés des républicains et par l’aide active de l’Arabie saoudite aux royalistes. Elle se terminera en 1970 par un accord entériné par Le Caire et Riyad. Jusqu’en 1990, le Yémen du Nord sera marqué par une forte instabilité, une guerre civile menée par l’opposition de gauche avec l’appui d’Aden, et une brève guerre avec le Yémen du Sud en 1979.</a:t>
            </a:r>
          </a:p>
          <a:p>
            <a:r>
              <a:rPr lang="fr-BE" dirty="0"/>
              <a:t>• </a:t>
            </a:r>
            <a:r>
              <a:rPr lang="fr-BE" b="1" dirty="0"/>
              <a:t>GUÉRILLA AU DHOFAR (1965-1975)</a:t>
            </a:r>
            <a:r>
              <a:rPr lang="fr-BE" dirty="0"/>
              <a:t>. En 1965 éclate une rébellion à forte connotation marxiste-léniniste au Dhofar, province de l’ouest d’Oman. Elle s’étend rapidement, profitant du caractère particulièrement rétrograde du souverain. Ce dernier sera renversé par son fils </a:t>
            </a:r>
            <a:r>
              <a:rPr lang="fr-BE" dirty="0" err="1"/>
              <a:t>Qabous</a:t>
            </a:r>
            <a:r>
              <a:rPr lang="fr-BE" dirty="0"/>
              <a:t> en 1970, avec l’aide des Britanniques, qui continuent de peser dans la vie du pays, malgré son indépendance en 1970. Il faudra une intervention des soldats britanniques et d’un contingent iranien pour venir à bout de l’insurrection, en 1975.</a:t>
            </a:r>
          </a:p>
          <a:p>
            <a:r>
              <a:rPr lang="fr-BE" dirty="0"/>
              <a:t>• </a:t>
            </a:r>
            <a:r>
              <a:rPr lang="fr-BE" b="1" dirty="0"/>
              <a:t>SEPTEMBRE NOIR (1970)</a:t>
            </a:r>
            <a:r>
              <a:rPr lang="fr-BE" dirty="0"/>
              <a:t>. Le 7 septembre 1970, le Front populaire de libération de la Palestine détourne et fait sauter trois avions sur l’aéroport jordanien de </a:t>
            </a:r>
            <a:r>
              <a:rPr lang="fr-BE" dirty="0" err="1"/>
              <a:t>Zarka</a:t>
            </a:r>
            <a:r>
              <a:rPr lang="fr-BE" dirty="0"/>
              <a:t>. C’est la provocation qu’attend le roi Hussein pour écraser la résistance : du 16 au 27, les combats font des dizaines de milliers de victimes. Créée pour les venger, l’organisation Septembre noir organisera de nombreuses opérations terroristes, notamment lors des JO de Munich en 1972.</a:t>
            </a:r>
          </a:p>
          <a:p>
            <a:r>
              <a:rPr lang="fr-BE" dirty="0"/>
              <a:t>• </a:t>
            </a:r>
            <a:r>
              <a:rPr lang="fr-BE" b="1" dirty="0"/>
              <a:t>LE LIBAN DÉCHIRÉ (1975-1989)</a:t>
            </a:r>
            <a:r>
              <a:rPr lang="fr-BE" dirty="0"/>
              <a:t>. Modernisation du pays, montée des inégalités sociales, poussée </a:t>
            </a:r>
            <a:r>
              <a:rPr lang="fr-BE" dirty="0" err="1"/>
              <a:t>démogra-phique</a:t>
            </a:r>
            <a:r>
              <a:rPr lang="fr-BE" dirty="0"/>
              <a:t> musulmane et notamment chiite, présence massive palestinienne, etc. : le système libanais ne pouvait survivre sans se réformer. Faute de l’avoir compris, les élites chrétiennes ont plongé le Liban dans une guerre civile à rebondissements. Comptant, comme en 1958, sur l’étranger pour l’emporter, les phalangistes n’ont pas hésité, en 1976, à faire appel à l’armée syrienne… qui occupe toujours le pays vingt-sept ans plus tard. Les accords de </a:t>
            </a:r>
            <a:r>
              <a:rPr lang="fr-BE" dirty="0" err="1"/>
              <a:t>Taëf</a:t>
            </a:r>
            <a:r>
              <a:rPr lang="fr-BE" dirty="0"/>
              <a:t> de 1989 mettent officiellement fin aux combats et dessinent un nouvel équilibre confessionnel.</a:t>
            </a:r>
          </a:p>
          <a:p>
            <a:r>
              <a:rPr lang="fr-BE" dirty="0"/>
              <a:t>• </a:t>
            </a:r>
            <a:r>
              <a:rPr lang="fr-BE" b="1" dirty="0"/>
              <a:t>IRAN-IRAK (1980-1988)</a:t>
            </a:r>
            <a:r>
              <a:rPr lang="fr-BE" dirty="0"/>
              <a:t>. En septembre 1980, le président Saddam Hussein lance ses troupes à l’assaut du régime khomeyniste de Téhéran. L’Iran résiste, malgré l’utilisation par Bagdad d’armes chimiques. Huit ans et un million de morts plus tard, la guerre s’arrête, laissant les deux pays exsangues. Des dizaines de pays apporteront leur soutien à l’une ou/et à l’autre partie. Les Etats-Unis et la France notamment aideront le régime irakien.</a:t>
            </a:r>
          </a:p>
          <a:p>
            <a:r>
              <a:rPr lang="fr-BE" dirty="0"/>
              <a:t>• </a:t>
            </a:r>
            <a:r>
              <a:rPr lang="fr-BE" b="1" dirty="0"/>
              <a:t>GUERRE DU GOLFE (1990-1991)</a:t>
            </a:r>
            <a:r>
              <a:rPr lang="fr-BE" dirty="0"/>
              <a:t>. Le 2 août 1990, l’Irak envahit le Koweït. Le 16 janvier 1991, forts du soutien des Nations unies, les Etats-Unis entrent en guerre contre Bagdad, avec vingt-six alliés. D’abord aériennes, puis terrestres, les opérations s’arrêtent fin mars. Mais les troupes américaines laissent le régime écraser les soulèvements kurde et chiite, pourtant appelés de ses vœux par la Maison Blanche.</a:t>
            </a:r>
          </a:p>
          <a:p>
            <a:r>
              <a:rPr lang="fr-BE" dirty="0"/>
              <a:t>• </a:t>
            </a:r>
            <a:r>
              <a:rPr lang="fr-BE" b="1" dirty="0"/>
              <a:t>GUERRE CIVILE AU YÉMEN (1994)</a:t>
            </a:r>
            <a:r>
              <a:rPr lang="fr-BE" dirty="0"/>
              <a:t>. Décidée en 1989, l’unité entre les deux </a:t>
            </a:r>
            <a:r>
              <a:rPr lang="fr-BE" dirty="0" err="1"/>
              <a:t>Yémens</a:t>
            </a:r>
            <a:r>
              <a:rPr lang="fr-BE" dirty="0"/>
              <a:t>, l’un traditionaliste au Nord, l’autre socialiste au Sud, suscite de nombreuses tensions. Le Parti socialiste (PSY), qui a dirigé le Sud, se sent petit à petit marginalisé, d’autant que nombre de ses cadres sont assassinés. Une dissidence s’ensuit, qui aboutit à une intervention de l’armée du Nord pour la reconquête d’un Sud paradoxalement aidé par l’Arabie saoudite. La guerre durera entre avril et juillet 1994. Elle contraindra à l’exil une partie de la direction du PSY.</a:t>
            </a:r>
          </a:p>
          <a:p>
            <a:r>
              <a:rPr lang="fr-BE" dirty="0"/>
              <a:t>• </a:t>
            </a:r>
            <a:r>
              <a:rPr lang="fr-BE" b="1" dirty="0"/>
              <a:t>LA PALESTINE AU CŒUR DES CONFLITS</a:t>
            </a:r>
            <a:r>
              <a:rPr lang="fr-BE" dirty="0"/>
              <a:t>. Le 29 novembre 1947, l’Assemblée générale des Nations unies décidait de partager la Palestine en un Etat juif et un Etat arabe. L’avortement de ce plan a plongé le Proche-Orient dans une guerre qui continue en 2003.</a:t>
            </a:r>
          </a:p>
          <a:p>
            <a:r>
              <a:rPr lang="fr-BE" dirty="0"/>
              <a:t>L’intervention des Etats arabes, en 1948, a surtout abouti à l’expulsion de quelque 800 000 Palestiniens. Après l’échec de 1956, Israël a réussi, en 1967, à occuper le reste de la Palestine : la Cisjordanie et la bande de Gaza – plus le Sinaï égyptien et le Golan syrien. En 1973, les succès initiaux de l’Egypte et de la Syrie débloquèrent l’impasse diplomatique. Mais les accords de Camp David (1978) ne permirent pas de percée sur le dossier palestinien. En 1982, Israël envahit le Liban, sans parvenir à écraser la résistance palestinienne.</a:t>
            </a:r>
          </a:p>
          <a:p>
            <a:r>
              <a:rPr lang="fr-BE" dirty="0"/>
              <a:t>L’Organisation de libération de la Palestine ainsi privée de bases arrière, les Palestiniens de l’intérieur allaient relancer le combat pour l’autodétermination. Par son caractère massif et non armé, leur première Intifada, de la fin 1987 à 1991, contribua largement à créer les conditions des accords d’Oslo de 1993. A la seconde Intifada, le gouvernement israélien a répondu en réoccupant l’ensemble des territoires autonomes et en liquidant presque tous les acquis des négociations de paix.</a:t>
            </a:r>
          </a:p>
          <a:p>
            <a:r>
              <a:rPr lang="fr-BE" dirty="0"/>
              <a:t>• </a:t>
            </a:r>
            <a:r>
              <a:rPr lang="fr-BE" b="1" dirty="0"/>
              <a:t>QUEL STATUT POUR LES KURDES ?</a:t>
            </a:r>
            <a:r>
              <a:rPr lang="fr-BE" dirty="0"/>
              <a:t> L’indépendance envisagée pour les Kurdes par le traité de Sèvres (1920) sombra dans celui de Lausanne (1923). Malgré ses révoltes tout au long du XXe siècle, notamment en 1970 contre Bagdad, ce vieux peuple reste divisé entre l’Iran, la Turquie, l’Irak et la Syrie, qui s’opposent à toute forme d’Etat kurde. Ankara, en particulier, redoute qu’une nouvelle guerre américaine contre l’Irak produise un afflux de réfugiés et relance les affrontements au Kurdistan turc.</a:t>
            </a:r>
          </a:p>
          <a:p>
            <a:r>
              <a:rPr lang="fr-BE" dirty="0"/>
              <a:t>• </a:t>
            </a:r>
            <a:r>
              <a:rPr lang="fr-BE" b="1" dirty="0"/>
              <a:t>GOLAN, TRENTE-SIX ANS D’OCCUPATION</a:t>
            </a:r>
            <a:r>
              <a:rPr lang="fr-BE" dirty="0"/>
              <a:t>. Château d’eau du Proche-Orient, le plateau syrien du Golan a été occupé en 1967 par Israël, qui l’a annexé en 1981. En 2000, la volte-face du premier ministre israélien </a:t>
            </a:r>
            <a:r>
              <a:rPr lang="fr-BE" dirty="0" err="1"/>
              <a:t>Ehoud</a:t>
            </a:r>
            <a:r>
              <a:rPr lang="fr-BE" dirty="0"/>
              <a:t> Barak fit échouer la négociation engagée sur la promesse d’Itzhak Rabin d’un retrait total d’Israël en échange d’une paix totale.</a:t>
            </a:r>
          </a:p>
          <a:p>
            <a:r>
              <a:rPr lang="fr-BE" dirty="0"/>
              <a:t>• </a:t>
            </a:r>
            <a:r>
              <a:rPr lang="fr-BE" b="1" dirty="0"/>
              <a:t>DERNIER CONTENTIEUX AU LIBAN SUD</a:t>
            </a:r>
            <a:r>
              <a:rPr lang="fr-BE" dirty="0"/>
              <a:t>. En mai 2000, sous la pression de la résistance armée du Hezbollah, Israël a retiré unilatéralement ses forces de la zone dite « de sécurité », qu’il occupait depuis sa première intervention au pays du Cèdre, en 1978. Son alliée, l’Armée du Liban sud, s’est effondrée. Mais Israël n’a pas restitué le secteur des « fermes de </a:t>
            </a:r>
            <a:r>
              <a:rPr lang="fr-BE" dirty="0" err="1"/>
              <a:t>Chabaa</a:t>
            </a:r>
            <a:r>
              <a:rPr lang="fr-BE" dirty="0"/>
              <a:t> », que le Liban revendique.</a:t>
            </a:r>
          </a:p>
          <a:p>
            <a:r>
              <a:rPr lang="fr-BE" dirty="0"/>
              <a:t>• </a:t>
            </a:r>
            <a:r>
              <a:rPr lang="fr-BE" b="1" dirty="0"/>
              <a:t>GUERRES CIVILES AU SOUDAN</a:t>
            </a:r>
            <a:r>
              <a:rPr lang="fr-BE" dirty="0"/>
              <a:t>. Le nord du Soudan est en majorité arabe et musulman, le sud noir et animiste – avec une minorité chrétienne. Dès 1955, une guerre civile se déclenche : elle s’achèvera en1972 par un accord. Mais Khartoum ayant violé ses engagements, elle reprend en 1983. Des négociations sont en cours entre Khartoum et l’Armée de libération du peuple du Soudan (APLS) depuis la fin 2002, qui butent sur le partage du pouvoir et des richesses pétrolières et sur le caractère islamique du régime.</a:t>
            </a:r>
          </a:p>
          <a:p>
            <a:r>
              <a:rPr lang="fr-BE" dirty="0"/>
              <a:t>Sources : Alain </a:t>
            </a:r>
            <a:r>
              <a:rPr lang="fr-BE" dirty="0" err="1"/>
              <a:t>Gresh</a:t>
            </a:r>
            <a:r>
              <a:rPr lang="fr-BE" dirty="0"/>
              <a:t> et Dominique Vidal, </a:t>
            </a:r>
            <a:r>
              <a:rPr lang="fr-BE" i="1" dirty="0"/>
              <a:t>Les 100 clés du Proche-Orient</a:t>
            </a:r>
            <a:r>
              <a:rPr lang="fr-BE" dirty="0"/>
              <a:t>, Hachette Pluriel, Paris, 2003 ; Ramin </a:t>
            </a:r>
            <a:r>
              <a:rPr lang="fr-BE" dirty="0" err="1"/>
              <a:t>Seddiq</a:t>
            </a:r>
            <a:r>
              <a:rPr lang="fr-BE" dirty="0"/>
              <a:t>, </a:t>
            </a:r>
            <a:r>
              <a:rPr lang="fr-BE" i="1" dirty="0"/>
              <a:t>Border Disputes on the </a:t>
            </a:r>
            <a:r>
              <a:rPr lang="fr-BE" i="1" dirty="0" err="1"/>
              <a:t>Arabian</a:t>
            </a:r>
            <a:r>
              <a:rPr lang="fr-BE" i="1" dirty="0"/>
              <a:t> </a:t>
            </a:r>
            <a:r>
              <a:rPr lang="fr-BE" i="1" dirty="0" err="1"/>
              <a:t>Peninsula</a:t>
            </a:r>
            <a:r>
              <a:rPr lang="fr-BE" dirty="0"/>
              <a:t>, </a:t>
            </a:r>
            <a:r>
              <a:rPr lang="fr-BE" dirty="0" err="1"/>
              <a:t>Policywatch</a:t>
            </a:r>
            <a:r>
              <a:rPr lang="fr-BE" dirty="0"/>
              <a:t> </a:t>
            </a:r>
            <a:r>
              <a:rPr lang="fr-BE" dirty="0" err="1"/>
              <a:t>Number</a:t>
            </a:r>
            <a:r>
              <a:rPr lang="fr-BE" dirty="0"/>
              <a:t> 525, The Washington Institute for </a:t>
            </a:r>
            <a:r>
              <a:rPr lang="fr-BE" dirty="0" err="1"/>
              <a:t>Near</a:t>
            </a:r>
            <a:r>
              <a:rPr lang="fr-BE" dirty="0"/>
              <a:t> East Policy, Washington DC, mars 2001.</a:t>
            </a:r>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39</a:t>
            </a:fld>
            <a:endParaRPr lang="fr-B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a:t>Critique. Adam </a:t>
            </a:r>
            <a:r>
              <a:rPr lang="fr-BE" b="1" dirty="0" err="1"/>
              <a:t>Zyglis</a:t>
            </a:r>
            <a:r>
              <a:rPr lang="fr-BE" b="0" dirty="0"/>
              <a:t>. Caricaturiste américain, éditorialiste au Buffalo news, qui appartient à Warren Buffet. Vainqueur du prix Pulitzer en 2015.</a:t>
            </a:r>
            <a:r>
              <a:rPr lang="fr-BE" b="0" baseline="0" dirty="0"/>
              <a:t> Site perso: </a:t>
            </a:r>
            <a:r>
              <a:rPr lang="fr-BE" b="0" dirty="0"/>
              <a:t>http://www.adamzyglis.com/ </a:t>
            </a:r>
          </a:p>
          <a:p>
            <a:endParaRPr lang="fr-BE" b="0" dirty="0"/>
          </a:p>
          <a:p>
            <a:endParaRPr lang="fr-BE" b="0" dirty="0"/>
          </a:p>
          <a:p>
            <a:endParaRPr lang="fr-BE" b="1" dirty="0"/>
          </a:p>
          <a:p>
            <a:endParaRPr lang="fr-BE" b="1"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40</a:t>
            </a:fld>
            <a:endParaRPr lang="fr-B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1776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BE"/>
              <a:t>Source: OTAN</a:t>
            </a:r>
          </a:p>
        </p:txBody>
      </p:sp>
      <p:sp>
        <p:nvSpPr>
          <p:cNvPr id="114692"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3D7D62-BE3E-4A34-9951-0530F8677BF2}" type="slidenum">
              <a:rPr lang="fr-BE" smtClean="0"/>
              <a:pPr fontAlgn="base">
                <a:spcBef>
                  <a:spcPct val="0"/>
                </a:spcBef>
                <a:spcAft>
                  <a:spcPct val="0"/>
                </a:spcAft>
                <a:defRPr/>
              </a:pPr>
              <a:t>41</a:t>
            </a:fld>
            <a:endParaRPr lang="fr-B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aseline="0" dirty="0"/>
              <a:t>Actualisation 2017 des données :</a:t>
            </a:r>
          </a:p>
          <a:p>
            <a:r>
              <a:rPr lang="en-US" dirty="0"/>
              <a:t>“Terror attacks in </a:t>
            </a:r>
            <a:r>
              <a:rPr lang="en-US" dirty="0">
                <a:hlinkClick r:id="rId3"/>
              </a:rPr>
              <a:t>Western Europe</a:t>
            </a:r>
            <a:r>
              <a:rPr lang="en-US" dirty="0"/>
              <a:t> accounted for less than 1 per cent of all the people killed in global terror incidents in 2016, new figures show.</a:t>
            </a:r>
          </a:p>
          <a:p>
            <a:r>
              <a:rPr lang="en-US" dirty="0"/>
              <a:t>A new study of data from the Global </a:t>
            </a:r>
            <a:r>
              <a:rPr lang="en-US" dirty="0">
                <a:hlinkClick r:id="rId4"/>
              </a:rPr>
              <a:t>Terrorism</a:t>
            </a:r>
            <a:r>
              <a:rPr lang="en-US" dirty="0"/>
              <a:t> Database project, run by the </a:t>
            </a:r>
            <a:r>
              <a:rPr lang="en-US" dirty="0">
                <a:hlinkClick r:id="rId5"/>
              </a:rPr>
              <a:t>University of Maryland</a:t>
            </a:r>
            <a:r>
              <a:rPr lang="en-US" dirty="0"/>
              <a:t>, found that 238 – or 0.7 per cent – of the 34,676 people killed in attacks over the past year died during attacks on Western Europe, including in France, Germany and the UK. </a:t>
            </a:r>
          </a:p>
          <a:p>
            <a:r>
              <a:rPr lang="en-US" dirty="0"/>
              <a:t>In total, there were 269 attacks – including major incidents in Brussels and Nice – out of a total of 13,488 attacks.</a:t>
            </a:r>
          </a:p>
          <a:p>
            <a:r>
              <a:rPr lang="en-US" dirty="0"/>
              <a:t>PUBLICITÉ</a:t>
            </a:r>
          </a:p>
          <a:p>
            <a:r>
              <a:rPr lang="en-US" dirty="0" err="1">
                <a:hlinkClick r:id="rId6"/>
              </a:rPr>
              <a:t>inRead</a:t>
            </a:r>
            <a:r>
              <a:rPr lang="en-US" dirty="0">
                <a:hlinkClick r:id="rId6"/>
              </a:rPr>
              <a:t> invented by </a:t>
            </a:r>
            <a:r>
              <a:rPr lang="en-US" dirty="0" err="1">
                <a:hlinkClick r:id="rId6"/>
              </a:rPr>
              <a:t>Teads</a:t>
            </a:r>
            <a:endParaRPr lang="en-US" dirty="0"/>
          </a:p>
          <a:p>
            <a:r>
              <a:rPr lang="en-US" dirty="0"/>
              <a:t>By contrast, 55 per cent – 19,121 people – of all global terror victims died in attacks carried out in the </a:t>
            </a:r>
            <a:r>
              <a:rPr lang="en-US" dirty="0">
                <a:hlinkClick r:id="rId7"/>
              </a:rPr>
              <a:t>Middle East</a:t>
            </a:r>
            <a:r>
              <a:rPr lang="en-US" dirty="0"/>
              <a:t> and North Africa.” (The Independent, 24/08/2017. (URL: http://www.independent.co.uk/news/world/global-terrorism-victims-western-europe-victims-less-1-per-cent-islamist-domestic-a7910981.html)</a:t>
            </a:r>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42</a:t>
            </a:fld>
            <a:endParaRPr lang="fr-B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b="1" dirty="0"/>
              <a:t>Commentaires.</a:t>
            </a:r>
          </a:p>
          <a:p>
            <a:endParaRPr lang="fr-BE" dirty="0"/>
          </a:p>
          <a:p>
            <a:r>
              <a:rPr lang="fr-BE" dirty="0"/>
              <a:t>Dépenses militaires 2016 &gt; 1686 Milliards US$,</a:t>
            </a:r>
            <a:r>
              <a:rPr lang="fr-BE" baseline="0" dirty="0"/>
              <a:t> 2.2 % du PIB mondial. Source : SIPRI (URL : https://www.sipri.org/sites/default/files/2017-09/yb17-summary_fr.pdf )</a:t>
            </a:r>
          </a:p>
          <a:p>
            <a:endParaRPr lang="fr-B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BE" dirty="0"/>
              <a:t>ONU, pour atteindre les 8 objectifs du millénaire pour 2015 &gt; estimation à 120 Milliards US$ annuels.</a:t>
            </a:r>
          </a:p>
          <a:p>
            <a:pPr marL="0" marR="0" indent="0" algn="l" defTabSz="914400" rtl="0" eaLnBrk="1" fontAlgn="auto" latinLnBrk="0" hangingPunct="1">
              <a:lnSpc>
                <a:spcPct val="100000"/>
              </a:lnSpc>
              <a:spcBef>
                <a:spcPts val="0"/>
              </a:spcBef>
              <a:spcAft>
                <a:spcPts val="0"/>
              </a:spcAft>
              <a:buClrTx/>
              <a:buSzTx/>
              <a:buFontTx/>
              <a:buNone/>
              <a:tabLst/>
              <a:defRPr/>
            </a:pPr>
            <a:endParaRPr lang="fr-BE" dirty="0"/>
          </a:p>
          <a:p>
            <a:pPr marL="0" marR="0" indent="0" algn="l" defTabSz="914400" rtl="0" eaLnBrk="1" fontAlgn="auto" latinLnBrk="0" hangingPunct="1">
              <a:lnSpc>
                <a:spcPct val="100000"/>
              </a:lnSpc>
              <a:spcBef>
                <a:spcPts val="0"/>
              </a:spcBef>
              <a:spcAft>
                <a:spcPts val="0"/>
              </a:spcAft>
              <a:buClrTx/>
              <a:buSzTx/>
              <a:buFontTx/>
              <a:buNone/>
              <a:tabLst/>
              <a:defRPr/>
            </a:pPr>
            <a:r>
              <a:rPr lang="fr-BE" dirty="0"/>
              <a:t>Objectifs</a:t>
            </a:r>
            <a:r>
              <a:rPr lang="fr-BE" baseline="0" dirty="0"/>
              <a:t> du développement durable, élaborés par l’ONU pour faire suite aux objectifs du millénaire qui devaient être atteints en 2015. L’échéance est 2030. Il est bien entendu nécessaire d’envisager le travail critique de ces objectifs. Mais ils ont ici l’utilité de concentrer une évidence au-delà des défauts : des chercheurs scientifiques du monde entier ont identifié les ingrédients d’un monde moins violent.</a:t>
            </a:r>
            <a:endParaRPr lang="fr-BE" dirty="0"/>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43</a:t>
            </a:fld>
            <a:endParaRPr lang="fr-B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44</a:t>
            </a:fld>
            <a:endParaRPr lang="fr-B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47</a:t>
            </a:fld>
            <a:endParaRPr lang="fr-B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err="1">
                <a:hlinkClick r:id="rId3" tooltip="Shahpour Bakhtiar"/>
              </a:rPr>
              <a:t>Bakhtiar</a:t>
            </a:r>
            <a:r>
              <a:rPr lang="en-US" dirty="0"/>
              <a:t>, </a:t>
            </a:r>
            <a:r>
              <a:rPr lang="en-US" dirty="0" err="1"/>
              <a:t>ministre</a:t>
            </a:r>
            <a:r>
              <a:rPr lang="en-US" dirty="0"/>
              <a:t> de </a:t>
            </a:r>
            <a:r>
              <a:rPr lang="en-US" dirty="0" err="1"/>
              <a:t>Mossadegh</a:t>
            </a:r>
            <a:r>
              <a:rPr lang="en-US" dirty="0"/>
              <a:t>,</a:t>
            </a:r>
            <a:r>
              <a:rPr lang="en-US" baseline="0" dirty="0"/>
              <a:t> </a:t>
            </a:r>
            <a:r>
              <a:rPr lang="en-US" dirty="0" err="1"/>
              <a:t>opposant</a:t>
            </a:r>
            <a:r>
              <a:rPr lang="en-US" dirty="0"/>
              <a:t> </a:t>
            </a:r>
            <a:r>
              <a:rPr lang="en-US" dirty="0" err="1"/>
              <a:t>puis</a:t>
            </a:r>
            <a:r>
              <a:rPr lang="en-US" dirty="0"/>
              <a:t> premier </a:t>
            </a:r>
            <a:r>
              <a:rPr lang="en-US" dirty="0" err="1"/>
              <a:t>ministre</a:t>
            </a:r>
            <a:r>
              <a:rPr lang="en-US" dirty="0"/>
              <a:t> pendant</a:t>
            </a:r>
            <a:r>
              <a:rPr lang="en-US" baseline="0" dirty="0"/>
              <a:t> la </a:t>
            </a:r>
            <a:r>
              <a:rPr lang="en-US" baseline="0" dirty="0" err="1"/>
              <a:t>fragilisation</a:t>
            </a:r>
            <a:r>
              <a:rPr lang="en-US" baseline="0" dirty="0"/>
              <a:t> du régime du Shah et la </a:t>
            </a:r>
            <a:r>
              <a:rPr lang="en-US" baseline="0" dirty="0" err="1"/>
              <a:t>Révolution</a:t>
            </a:r>
            <a:r>
              <a:rPr lang="en-US" baseline="0" dirty="0"/>
              <a:t> de 1979. </a:t>
            </a:r>
            <a:r>
              <a:rPr lang="en-US" baseline="0" dirty="0" err="1"/>
              <a:t>Exilé</a:t>
            </a:r>
            <a:r>
              <a:rPr lang="en-US" baseline="0" dirty="0"/>
              <a:t> et </a:t>
            </a:r>
            <a:r>
              <a:rPr lang="en-US" baseline="0" dirty="0" err="1"/>
              <a:t>assassiné</a:t>
            </a:r>
            <a:r>
              <a:rPr lang="en-US" baseline="0" dirty="0"/>
              <a:t> </a:t>
            </a:r>
            <a:r>
              <a:rPr lang="en-US" baseline="0" dirty="0" err="1"/>
              <a:t>sur</a:t>
            </a:r>
            <a:r>
              <a:rPr lang="en-US" baseline="0" dirty="0"/>
              <a:t> </a:t>
            </a:r>
            <a:r>
              <a:rPr lang="en-US" baseline="0" dirty="0" err="1"/>
              <a:t>l’ordre</a:t>
            </a:r>
            <a:r>
              <a:rPr lang="en-US" baseline="0" dirty="0"/>
              <a:t> du nouveau régime. </a:t>
            </a:r>
            <a:r>
              <a:rPr lang="en-US" dirty="0"/>
              <a:t> and </a:t>
            </a:r>
            <a:r>
              <a:rPr lang="en-US" dirty="0" err="1"/>
              <a:t>Mosaddegh</a:t>
            </a:r>
            <a:r>
              <a:rPr lang="en-US" dirty="0"/>
              <a:t> cartoon in </a:t>
            </a:r>
            <a:r>
              <a:rPr lang="en-US" dirty="0" err="1">
                <a:hlinkClick r:id="rId4" tooltip="Ettelaat"/>
              </a:rPr>
              <a:t>Ettelaat</a:t>
            </a:r>
            <a:r>
              <a:rPr lang="en-US" dirty="0">
                <a:hlinkClick r:id="rId4" tooltip="Ettelaat"/>
              </a:rPr>
              <a:t> newspaper</a:t>
            </a:r>
            <a:r>
              <a:rPr lang="en-US" dirty="0"/>
              <a:t> 22 January 1978. </a:t>
            </a:r>
          </a:p>
          <a:p>
            <a:r>
              <a:rPr lang="en-US" dirty="0" err="1"/>
              <a:t>Mossadegh</a:t>
            </a:r>
            <a:r>
              <a:rPr lang="en-US" baseline="0" dirty="0"/>
              <a:t> sera </a:t>
            </a:r>
            <a:r>
              <a:rPr lang="en-US" baseline="0" dirty="0" err="1"/>
              <a:t>récupéré</a:t>
            </a:r>
            <a:r>
              <a:rPr lang="en-US" baseline="0" dirty="0"/>
              <a:t> par la </a:t>
            </a:r>
            <a:r>
              <a:rPr lang="en-US" baseline="0" dirty="0" err="1"/>
              <a:t>République</a:t>
            </a:r>
            <a:r>
              <a:rPr lang="en-US" baseline="0" dirty="0"/>
              <a:t> </a:t>
            </a:r>
            <a:r>
              <a:rPr lang="en-US" baseline="0" dirty="0" err="1"/>
              <a:t>islamique</a:t>
            </a:r>
            <a:r>
              <a:rPr lang="en-US" baseline="0" dirty="0"/>
              <a:t>.</a:t>
            </a:r>
            <a:endParaRPr lang="en-US" dirty="0"/>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48</a:t>
            </a:fld>
            <a:endParaRPr lang="fr-B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a:t>By Illingworth, 'The Daily Mail', July 16, 1951</a:t>
            </a:r>
          </a:p>
          <a:p>
            <a:r>
              <a:rPr lang="en-US" dirty="0"/>
              <a:t>Britain dispatched the Royal Navy to blockade the Iranian port of Abadan.</a:t>
            </a:r>
          </a:p>
          <a:p>
            <a:endParaRPr lang="fr-BE" dirty="0"/>
          </a:p>
        </p:txBody>
      </p:sp>
      <p:sp>
        <p:nvSpPr>
          <p:cNvPr id="4" name="Espace réservé du numéro de diapositive 3"/>
          <p:cNvSpPr>
            <a:spLocks noGrp="1"/>
          </p:cNvSpPr>
          <p:nvPr>
            <p:ph type="sldNum" sz="quarter" idx="10"/>
          </p:nvPr>
        </p:nvSpPr>
        <p:spPr/>
        <p:txBody>
          <a:bodyPr/>
          <a:lstStyle/>
          <a:p>
            <a:fld id="{565661DE-5CC9-458C-A974-7F678ACE9D5F}" type="slidenum">
              <a:rPr lang="fr-BE" smtClean="0"/>
              <a:pPr/>
              <a:t>49</a:t>
            </a:fld>
            <a:endParaRPr lang="fr-B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r-FR"/>
              <a:t>Cliquez pour modifier le style du titre</a:t>
            </a:r>
            <a:endParaRPr kumimoji="0" lang="en-US"/>
          </a:p>
        </p:txBody>
      </p:sp>
      <p:sp>
        <p:nvSpPr>
          <p:cNvPr id="28" name="Espace réservé de la date 27"/>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17" name="Espace réservé du pied de page 16"/>
          <p:cNvSpPr>
            <a:spLocks noGrp="1"/>
          </p:cNvSpPr>
          <p:nvPr>
            <p:ph type="ftr" sz="quarter" idx="11"/>
          </p:nvPr>
        </p:nvSpPr>
        <p:spPr/>
        <p:txBody>
          <a:bodyPr/>
          <a:lstStyle/>
          <a:p>
            <a:endParaRPr lang="fr-BE"/>
          </a:p>
        </p:txBody>
      </p:sp>
      <p:sp>
        <p:nvSpPr>
          <p:cNvPr id="29" name="Espace réservé du numéro de diapositive 28"/>
          <p:cNvSpPr>
            <a:spLocks noGrp="1"/>
          </p:cNvSpPr>
          <p:nvPr>
            <p:ph type="sldNum" sz="quarter" idx="12"/>
          </p:nvPr>
        </p:nvSpPr>
        <p:spPr/>
        <p:txBody>
          <a:bodyPr/>
          <a:lstStyle/>
          <a:p>
            <a:fld id="{CF4668DC-857F-487D-BFFA-8C0CA5037977}" type="slidenum">
              <a:rPr lang="fr-BE" smtClean="0"/>
              <a:pPr/>
              <a:t>‹N°›</a:t>
            </a:fld>
            <a:endParaRPr lang="fr-BE"/>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Cliquez pour modifier le style des sous-titres du masque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a:xfrm>
            <a:off x="7924800" y="6416675"/>
            <a:ext cx="762000" cy="365125"/>
          </a:xfrm>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e la date 2"/>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r-FR"/>
              <a:t>Cliquez pour modifier le style du titre</a:t>
            </a:r>
            <a:endParaRPr kumimoji="0"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a:t>Cliquez pour modifier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r-FR"/>
              <a:t>Cliquez pour modifier le style du titre</a:t>
            </a:r>
            <a:endParaRPr kumimoji="0"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r-FR">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4" name="Espace réservé du texte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10/04/2018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Vierge">
    <p:spTree>
      <p:nvGrpSpPr>
        <p:cNvPr id="1" name=""/>
        <p:cNvGrpSpPr/>
        <p:nvPr/>
      </p:nvGrpSpPr>
      <p:grpSpPr>
        <a:xfrm>
          <a:off x="0" y="0"/>
          <a:ext cx="0" cy="0"/>
          <a:chOff x="0" y="0"/>
          <a:chExt cx="0" cy="0"/>
        </a:xfrm>
      </p:grpSpPr>
      <p:sp>
        <p:nvSpPr>
          <p:cNvPr id="110" name="Numéro de diapositive"/>
          <p:cNvSpPr txBox="1">
            <a:spLocks noGrp="1"/>
          </p:cNvSpPr>
          <p:nvPr>
            <p:ph type="sldNum" sz="quarter" idx="2"/>
          </p:nvPr>
        </p:nvSpPr>
        <p:spPr>
          <a:prstGeom prst="rect">
            <a:avLst/>
          </a:prstGeom>
        </p:spPr>
        <p:txBody>
          <a:bodyPr/>
          <a:lstStyle/>
          <a:p>
            <a:fld id="{86CB4B4D-7CA3-9044-876B-883B54F8677D}" type="slidenum">
              <a:rPr/>
              <a:pPr/>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alphaModFix amt="67000"/>
            <a:lum/>
          </a:blip>
          <a:srcRect/>
          <a:tile tx="0" ty="0" sx="100000" sy="100000" flip="none" algn="tl"/>
        </a:blipFill>
        <a:effectLst/>
      </p:bgPr>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r-FR"/>
              <a:t>Cliquez pour modifier le style du titre</a:t>
            </a:r>
            <a:endParaRPr kumimoji="0" lang="en-US"/>
          </a:p>
        </p:txBody>
      </p:sp>
      <p:sp>
        <p:nvSpPr>
          <p:cNvPr id="13" name="Espace réservé du texte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A309A6D-C09C-4548-B29A-6CF363A7E532}" type="datetimeFigureOut">
              <a:rPr lang="fr-FR" smtClean="0"/>
              <a:pPr/>
              <a:t>10/04/2018</a:t>
            </a:fld>
            <a:endParaRPr lang="fr-BE"/>
          </a:p>
        </p:txBody>
      </p:sp>
      <p:sp>
        <p:nvSpPr>
          <p:cNvPr id="3" name="Espace réservé du pied de page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fr-BE"/>
          </a:p>
        </p:txBody>
      </p:sp>
      <p:sp>
        <p:nvSpPr>
          <p:cNvPr id="23" name="Espace réservé du numéro de diapositiv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F4668DC-857F-487D-BFFA-8C0CA5037977}" type="slidenum">
              <a:rPr lang="fr-BE" smtClean="0"/>
              <a:pPr/>
              <a:t>‹N°›</a:t>
            </a:fld>
            <a:endParaRPr lang="fr-BE"/>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SERVEUR-PC\Users\Public\Documents\Animation\Yaskondy%20Yaskonf&#233;\s&#233;quences%20exportation\Yaskondy%20Histoir\YASK_HISTOIRE.mp4" TargetMode="External"/><Relationship Id="rId1" Type="http://schemas.microsoft.com/office/2007/relationships/media" Target="file:///\\SERVEUR-PC\Users\Public\Documents\Animation\Yaskondy%20Yaskonf&#233;\s&#233;quences%20exportation\Yaskondy%20Histoir\YASK_HISTOIRE.mp4" TargetMode="Externa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9.jpeg"/><Relationship Id="rId2" Type="http://schemas.openxmlformats.org/officeDocument/2006/relationships/video" Target="file:///\\SERVEUR-PC\Users\Public\Documents\Animation\Yaskondy%20Yaskonf&#233;\s&#233;quences%20exportation\Yaskondy%20Histoir\Mossadegh%20arrive%20aux%20USA%20et%20d&#233;part%20des%20britanniques%20&#224;%20Abadan.mp4" TargetMode="External"/><Relationship Id="rId1" Type="http://schemas.microsoft.com/office/2007/relationships/media" Target="file:///\\SERVEUR-PC\Users\Public\Documents\Animation\Yaskondy%20Yaskonf&#233;\s&#233;quences%20exportation\Yaskondy%20Histoir\Mossadegh%20arrive%20aux%20USA%20et%20d&#233;part%20des%20britanniques%20&#224;%20Abadan.mp4" TargetMode="Externa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video" Target="file:///\\SERVEUR-PC\Users\Public\Documents\Animation\Yaskondy%20Yaskonf&#233;\s&#233;quences%20exportation\Yaskondy%20Histoir\Obama%20Justifies%20Theocracy%20in%20Iran%20Because%20of%20Toppling%20of%20Mos.mp4" TargetMode="External"/><Relationship Id="rId1" Type="http://schemas.microsoft.com/office/2007/relationships/media" Target="file:///\\SERVEUR-PC\Users\Public\Documents\Animation\Yaskondy%20Yaskonf&#233;\s&#233;quences%20exportation\Yaskondy%20Histoir\Obama%20Justifies%20Theocracy%20in%20Iran%20Because%20of%20Toppling%20of%20Mos.mp4" TargetMode="Externa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file:///\\SERVEUR-PC\Users\Public\Documents\Animation\Yaskondy%20Yaskonf&#233;\s&#233;quences%20exportation\Yaskondy%20Histoir\Persepolis%20(Bande-annonce).mp4" TargetMode="External"/><Relationship Id="rId7" Type="http://schemas.openxmlformats.org/officeDocument/2006/relationships/image" Target="../media/image34.jpeg"/><Relationship Id="rId2" Type="http://schemas.openxmlformats.org/officeDocument/2006/relationships/video" Target="file:///\\SERVEUR-PC\Users\Public\Documents\Animation\Yaskondy%20Yaskonf&#233;\s&#233;quences%20exportation\Yaskondy%20Histoir\Pers&#233;polis%20extrait.mp4" TargetMode="External"/><Relationship Id="rId1" Type="http://schemas.microsoft.com/office/2007/relationships/media" Target="file:///\\SERVEUR-PC\Users\Public\Documents\Animation\Yaskondy%20Yaskonf&#233;\s&#233;quences%20exportation\Yaskondy%20Histoir\Pers&#233;polis%20extrait.mp4" TargetMode="External"/><Relationship Id="rId6" Type="http://schemas.openxmlformats.org/officeDocument/2006/relationships/notesSlide" Target="../notesSlides/notesSlide20.xml"/><Relationship Id="rId5" Type="http://schemas.openxmlformats.org/officeDocument/2006/relationships/slideLayout" Target="../slideLayouts/slideLayout7.xml"/><Relationship Id="rId4" Type="http://schemas.openxmlformats.org/officeDocument/2006/relationships/video" Target="file:///\\SERVEUR-PC\Users\Public\Documents\Animation\Yaskondy%20Yaskonf&#233;\s&#233;quences%20exportation\Yaskondy%20Histoir\Persepolis%20(Bande-annonce).mp4"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1.jpeg"/><Relationship Id="rId3" Type="http://schemas.microsoft.com/office/2007/relationships/media" Target="file:///\\SERVEUR-PC\Users\Public\Documents\Animation\Yaskondy%20Yaskonf&#233;\s&#233;quences%20exportation\Yaskondy%20Histoir\President%20Ronald%20Reagan%20Meeting%20Some%20Mujahideen.mp4" TargetMode="External"/><Relationship Id="rId7" Type="http://schemas.openxmlformats.org/officeDocument/2006/relationships/image" Target="../media/image36.jpeg"/><Relationship Id="rId12" Type="http://schemas.openxmlformats.org/officeDocument/2006/relationships/image" Target="../media/image3.png"/><Relationship Id="rId2" Type="http://schemas.openxmlformats.org/officeDocument/2006/relationships/video" Target="file:///\\SERVEUR-PC\Users\Public\Documents\Animation\Yaskondy%20Yaskonf&#233;\s&#233;quences%20exportation\Yaskondy%20Histoir\Afghanistan%201979%20-%20la%20guerre%20qui%20a%20chang&#233;%20le%20monde%20ARTE.mp4" TargetMode="External"/><Relationship Id="rId1" Type="http://schemas.microsoft.com/office/2007/relationships/media" Target="file:///\\SERVEUR-PC\Users\Public\Documents\Animation\Yaskondy%20Yaskonf&#233;\s&#233;quences%20exportation\Yaskondy%20Histoir\Afghanistan%201979%20-%20la%20guerre%20qui%20a%20chang&#233;%20le%20monde%20ARTE.mp4" TargetMode="External"/><Relationship Id="rId6" Type="http://schemas.openxmlformats.org/officeDocument/2006/relationships/notesSlide" Target="../notesSlides/notesSlide22.xml"/><Relationship Id="rId11" Type="http://schemas.openxmlformats.org/officeDocument/2006/relationships/image" Target="../media/image40.jpeg"/><Relationship Id="rId5" Type="http://schemas.openxmlformats.org/officeDocument/2006/relationships/slideLayout" Target="../slideLayouts/slideLayout7.xml"/><Relationship Id="rId10" Type="http://schemas.openxmlformats.org/officeDocument/2006/relationships/image" Target="../media/image39.jpeg"/><Relationship Id="rId4" Type="http://schemas.openxmlformats.org/officeDocument/2006/relationships/video" Target="file:///\\SERVEUR-PC\Users\Public\Documents\Animation\Yaskondy%20Yaskonf&#233;\s&#233;quences%20exportation\Yaskondy%20Histoir\President%20Ronald%20Reagan%20Meeting%20Some%20Mujahideen.mp4" TargetMode="External"/><Relationship Id="rId9" Type="http://schemas.openxmlformats.org/officeDocument/2006/relationships/image" Target="../media/image38.jpeg"/><Relationship Id="rId14" Type="http://schemas.openxmlformats.org/officeDocument/2006/relationships/image" Target="../media/image42.jpeg"/></Relationships>
</file>

<file path=ppt/slides/_rels/slide2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media" Target="file:///\\SERVEUR-PC\Users\Public\Documents\Animation\Yaskondy%20Yaskonf&#233;\s&#233;quences%20exportation\Yaskondy%20Histoir\Nationalisation%20du%20p&#233;trole%20irakien%201972%20-%20Vid&#233;o%20Ina.fr.mp4" TargetMode="External"/><Relationship Id="rId7" Type="http://schemas.openxmlformats.org/officeDocument/2006/relationships/image" Target="../media/image3.png"/><Relationship Id="rId2" Type="http://schemas.openxmlformats.org/officeDocument/2006/relationships/video" Target="file:///\\SERVEUR-PC\Users\Public\Documents\Animation\Yaskondy%20Yaskonf&#233;\s&#233;quences%20exportation\Yaskondy%20Histoir\P&#233;trolier%20Elf%20en%20Irak%20en%201976-%20Vid&#233;o%20Ina.fr.mp4" TargetMode="External"/><Relationship Id="rId1" Type="http://schemas.microsoft.com/office/2007/relationships/media" Target="file:///\\SERVEUR-PC\Users\Public\Documents\Animation\Yaskondy%20Yaskonf&#233;\s&#233;quences%20exportation\Yaskondy%20Histoir\P&#233;trolier%20Elf%20en%20Irak%20en%201976-%20Vid&#233;o%20Ina.fr.mp4" TargetMode="External"/><Relationship Id="rId6" Type="http://schemas.openxmlformats.org/officeDocument/2006/relationships/notesSlide" Target="../notesSlides/notesSlide24.xml"/><Relationship Id="rId5" Type="http://schemas.openxmlformats.org/officeDocument/2006/relationships/slideLayout" Target="../slideLayouts/slideLayout7.xml"/><Relationship Id="rId4" Type="http://schemas.openxmlformats.org/officeDocument/2006/relationships/video" Target="file:///\\SERVEUR-PC\Users\Public\Documents\Animation\Yaskondy%20Yaskonf&#233;\s&#233;quences%20exportation\Yaskondy%20Histoir\Nationalisation%20du%20p&#233;trole%20irakien%201972%20-%20Vid&#233;o%20Ina.fr.mp4" TargetMode="Externa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5.xml"/><Relationship Id="rId3" Type="http://schemas.microsoft.com/office/2007/relationships/media" Target="file:///\\SERVEUR-PC\Users\Public\Documents\Animation\Yaskondy%20Yaskonf&#233;\s&#233;quences%20exportation\Yaskondy%20Histoir\Relation%20France-Irak%20Chirac%20relation%20r&#233;affirm&#233;e%20par%20Chirac%201986%20-%20Vid&#233;o%20Ina.fr.mp4" TargetMode="External"/><Relationship Id="rId7" Type="http://schemas.openxmlformats.org/officeDocument/2006/relationships/slideLayout" Target="../slideLayouts/slideLayout7.xml"/><Relationship Id="rId2" Type="http://schemas.openxmlformats.org/officeDocument/2006/relationships/video" Target="file:///\\SERVEUR-PC\Users\Public\Documents\Animation\Yaskondy%20Yaskonf&#233;\s&#233;quences%20exportation\Yaskondy%20Histoir\P&#233;trole%20irakien%20n&#233;gociations%20&#224;%20Paris%201979-%20Vid&#233;o%20Ina.fr.mp4" TargetMode="External"/><Relationship Id="rId1" Type="http://schemas.microsoft.com/office/2007/relationships/media" Target="file:///\\SERVEUR-PC\Users\Public\Documents\Animation\Yaskondy%20Yaskonf&#233;\s&#233;quences%20exportation\Yaskondy%20Histoir\P&#233;trole%20irakien%20n&#233;gociations%20&#224;%20Paris%201979-%20Vid&#233;o%20Ina.fr.mp4" TargetMode="External"/><Relationship Id="rId6" Type="http://schemas.openxmlformats.org/officeDocument/2006/relationships/video" Target="file:///\\SERVEUR-PC\Users\Public\Documents\Animation\Yaskondy%20Yaskonf&#233;\s&#233;quences%20exportation\Yaskondy%20Histoir\R&#233;tro%20relations%20France-Irak%201990%20apr&#232;s%20rupture-%20Vid&#233;o%20Ina.fr.mp4" TargetMode="External"/><Relationship Id="rId5" Type="http://schemas.microsoft.com/office/2007/relationships/media" Target="file:///\\SERVEUR-PC\Users\Public\Documents\Animation\Yaskondy%20Yaskonf&#233;\s&#233;quences%20exportation\Yaskondy%20Histoir\R&#233;tro%20relations%20France-Irak%201990%20apr&#232;s%20rupture-%20Vid&#233;o%20Ina.fr.mp4" TargetMode="External"/><Relationship Id="rId4" Type="http://schemas.openxmlformats.org/officeDocument/2006/relationships/video" Target="file:///\\SERVEUR-PC\Users\Public\Documents\Animation\Yaskondy%20Yaskonf&#233;\s&#233;quences%20exportation\Yaskondy%20Histoir\Relation%20France-Irak%20Chirac%20relation%20r&#233;affirm&#233;e%20par%20Chirac%201986%20-%20Vid&#233;o%20Ina.fr.mp4" TargetMode="External"/><Relationship Id="rId9"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3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video" Target="file:///\\SERVEUR-PC\Users\Public\Documents\Animation\Yaskondy%20Yaskonf&#233;\S&#233;quence%20Histoire\video%20yaskondy%20histoire\Madeleine%20Albright%20assume%20la%20mort%20de%20500%20000%20enfants%20irakien.mp4" TargetMode="External"/><Relationship Id="rId5" Type="http://schemas.openxmlformats.org/officeDocument/2006/relationships/image" Target="../media/image52.jpe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slideLayout" Target="../slideLayouts/slideLayout7.xml"/><Relationship Id="rId7" Type="http://schemas.openxmlformats.org/officeDocument/2006/relationships/image" Target="../media/image54.jpeg"/><Relationship Id="rId2" Type="http://schemas.openxmlformats.org/officeDocument/2006/relationships/video" Target="file:///\\SERVEUR-PC\Users\Public\Documents\Animation\Yaskondy%20Yaskonf&#233;\s&#233;quences%20exportation\Yaskondy%20Histoir\Roosevelt%20rencontre%20Seoud%20et%20autres%20sur%20Quincy.mp4" TargetMode="External"/><Relationship Id="rId1" Type="http://schemas.microsoft.com/office/2007/relationships/media" Target="file:///\\SERVEUR-PC\Users\Public\Documents\Animation\Yaskondy%20Yaskonf&#233;\s&#233;quences%20exportation\Yaskondy%20Histoir\Roosevelt%20rencontre%20Seoud%20et%20autres%20sur%20Quincy.mp4" TargetMode="External"/><Relationship Id="rId6" Type="http://schemas.openxmlformats.org/officeDocument/2006/relationships/image" Target="../media/image53.png"/><Relationship Id="rId5" Type="http://schemas.openxmlformats.org/officeDocument/2006/relationships/image" Target="../media/image3.png"/><Relationship Id="rId4" Type="http://schemas.openxmlformats.org/officeDocument/2006/relationships/notesSlide" Target="../notesSlides/notesSlide33.xml"/></Relationships>
</file>

<file path=ppt/slides/_rels/slide3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8.jpeg"/><Relationship Id="rId2" Type="http://schemas.openxmlformats.org/officeDocument/2006/relationships/video" Target="file:///\\SERVEUR-PC\Users\Public\Documents\Animation\Yaskondy%20Yaskonf&#233;\s&#233;quences%20exportation\Yaskondy%20Histoir\Die%20Anstalt%20-%20La%20lutte%20contre%20le%20terrorisme.mp4" TargetMode="External"/><Relationship Id="rId1" Type="http://schemas.microsoft.com/office/2007/relationships/media" Target="file:///\\SERVEUR-PC\Users\Public\Documents\Animation\Yaskondy%20Yaskonf&#233;\s&#233;quences%20exportation\Yaskondy%20Histoir\Die%20Anstalt%20-%20La%20lutte%20contre%20le%20terrorisme.mp4" TargetMode="External"/><Relationship Id="rId6" Type="http://schemas.openxmlformats.org/officeDocument/2006/relationships/image" Target="../media/image57.jpeg"/><Relationship Id="rId5" Type="http://schemas.openxmlformats.org/officeDocument/2006/relationships/image" Target="../media/image3.png"/><Relationship Id="rId4" Type="http://schemas.openxmlformats.org/officeDocument/2006/relationships/notesSlide" Target="../notesSlides/notesSlide34.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SERVEUR-PC\Users\Public\Documents\Animation\Yaskondy%20Yaskonf&#233;\s&#233;quences%20exportation\Yaskondy%20Histoir\Senator%20Tillis%2081%20US%20interventions%20in%20elections%20in%20other%20cou.mp4" TargetMode="External"/><Relationship Id="rId1" Type="http://schemas.microsoft.com/office/2007/relationships/media" Target="file:///\\SERVEUR-PC\Users\Public\Documents\Animation\Yaskondy%20Yaskonf&#233;\s&#233;quences%20exportation\Yaskondy%20Histoir\Senator%20Tillis%2081%20US%20interventions%20in%20elections%20in%20other%20cou.mp4" TargetMode="External"/><Relationship Id="rId6" Type="http://schemas.openxmlformats.org/officeDocument/2006/relationships/image" Target="../media/image3.png"/><Relationship Id="rId5" Type="http://schemas.openxmlformats.org/officeDocument/2006/relationships/image" Target="../media/image59.png"/><Relationship Id="rId4" Type="http://schemas.openxmlformats.org/officeDocument/2006/relationships/notesSlide" Target="../notesSlides/notesSlide35.xml"/></Relationships>
</file>

<file path=ppt/slides/_rels/slide4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42.xml.rels><?xml version="1.0" encoding="UTF-8" standalone="yes"?>
<Relationships xmlns="http://schemas.openxmlformats.org/package/2006/relationships"><Relationship Id="rId3" Type="http://schemas.openxmlformats.org/officeDocument/2006/relationships/image" Target="../media/image63.gif"/><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65.jpeg"/><Relationship Id="rId4" Type="http://schemas.openxmlformats.org/officeDocument/2006/relationships/image" Target="../media/image64.jpeg"/></Relationships>
</file>

<file path=ppt/slides/_rels/slide4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image" Target="../media/image69.jpeg"/><Relationship Id="rId5" Type="http://schemas.openxmlformats.org/officeDocument/2006/relationships/image" Target="../media/image68.gif"/><Relationship Id="rId4" Type="http://schemas.openxmlformats.org/officeDocument/2006/relationships/image" Target="../media/image67.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70.gi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83568" y="332656"/>
            <a:ext cx="8172400" cy="1569660"/>
          </a:xfrm>
          <a:prstGeom prst="rect">
            <a:avLst/>
          </a:prstGeom>
          <a:noFill/>
        </p:spPr>
        <p:txBody>
          <a:bodyPr wrap="square" rtlCol="0">
            <a:spAutoFit/>
          </a:bodyPr>
          <a:lstStyle/>
          <a:p>
            <a:pPr algn="r"/>
            <a:r>
              <a:rPr lang="fr-BE" sz="3600" spc="300" dirty="0">
                <a:solidFill>
                  <a:schemeClr val="bg2">
                    <a:lumMod val="75000"/>
                  </a:schemeClr>
                </a:solidFill>
                <a:latin typeface="Aharoni" pitchFamily="2" charset="-79"/>
                <a:cs typeface="Aharoni" pitchFamily="2" charset="-79"/>
              </a:rPr>
              <a:t>Marion </a:t>
            </a:r>
            <a:r>
              <a:rPr lang="fr-BE" sz="3600" spc="300" dirty="0" err="1">
                <a:solidFill>
                  <a:schemeClr val="bg2">
                    <a:lumMod val="75000"/>
                  </a:schemeClr>
                </a:solidFill>
                <a:latin typeface="Aharoni" pitchFamily="2" charset="-79"/>
                <a:cs typeface="Aharoni" pitchFamily="2" charset="-79"/>
              </a:rPr>
              <a:t>Netisse</a:t>
            </a:r>
            <a:r>
              <a:rPr lang="fr-BE" sz="3600" spc="300" dirty="0">
                <a:solidFill>
                  <a:schemeClr val="bg2">
                    <a:lumMod val="75000"/>
                  </a:schemeClr>
                </a:solidFill>
                <a:latin typeface="Aharoni" pitchFamily="2" charset="-79"/>
                <a:cs typeface="Aharoni" pitchFamily="2" charset="-79"/>
              </a:rPr>
              <a:t> </a:t>
            </a:r>
            <a:r>
              <a:rPr lang="fr-BE" sz="4800" spc="300" dirty="0">
                <a:solidFill>
                  <a:schemeClr val="bg2">
                    <a:lumMod val="75000"/>
                  </a:schemeClr>
                </a:solidFill>
                <a:latin typeface="Aharoni" pitchFamily="2" charset="-79"/>
                <a:cs typeface="Aharoni" pitchFamily="2" charset="-79"/>
              </a:rPr>
              <a:t>face à l</a:t>
            </a:r>
            <a:r>
              <a:rPr lang="fr-BE" sz="4800" spc="300" dirty="0">
                <a:solidFill>
                  <a:srgbClr val="C00000"/>
                </a:solidFill>
                <a:latin typeface="Aharoni" pitchFamily="2" charset="-79"/>
                <a:cs typeface="Aharoni" pitchFamily="2" charset="-79"/>
              </a:rPr>
              <a:t>’Histoire…</a:t>
            </a:r>
          </a:p>
        </p:txBody>
      </p:sp>
      <p:pic>
        <p:nvPicPr>
          <p:cNvPr id="3" name="YASK_HISTOIRE.mp4">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5" cstate="print"/>
          <a:stretch>
            <a:fillRect/>
          </a:stretch>
        </p:blipFill>
        <p:spPr>
          <a:xfrm>
            <a:off x="3047999" y="2286000"/>
            <a:ext cx="4788363" cy="3591272"/>
          </a:xfrm>
          <a:prstGeom prst="rect">
            <a:avLst/>
          </a:prstGeom>
        </p:spPr>
      </p:pic>
      <p:pic>
        <p:nvPicPr>
          <p:cNvPr id="84994" name="Picture 2" descr="ThÃ©Ã¢tre - seule en scÃ¨ne - marionnette"/>
          <p:cNvPicPr>
            <a:picLocks noChangeAspect="1" noChangeArrowheads="1"/>
          </p:cNvPicPr>
          <p:nvPr/>
        </p:nvPicPr>
        <p:blipFill>
          <a:blip r:embed="rId6" cstate="print"/>
          <a:srcRect/>
          <a:stretch>
            <a:fillRect/>
          </a:stretch>
        </p:blipFill>
        <p:spPr bwMode="auto">
          <a:xfrm>
            <a:off x="0" y="3048000"/>
            <a:ext cx="5715000" cy="3810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84994"/>
                                        </p:tgtEl>
                                        <p:attrNameLst>
                                          <p:attrName>style.visibility</p:attrName>
                                        </p:attrNameLst>
                                      </p:cBhvr>
                                      <p:to>
                                        <p:strVal val="visible"/>
                                      </p:to>
                                    </p:set>
                                    <p:anim to="" calcmode="lin" valueType="num">
                                      <p:cBhvr>
                                        <p:cTn id="7" dur="1" fill="hold"/>
                                        <p:tgtEl>
                                          <p:spTgt spid="8499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3"/>
                                        </p:tgtEl>
                                      </p:cBhvr>
                                    </p:cmd>
                                  </p:childTnLst>
                                </p:cTn>
                              </p:par>
                              <p:par>
                                <p:cTn id="12" presetID="9"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dissolv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5" fill="remove" display="0">
                  <p:stCondLst>
                    <p:cond delay="indefinite"/>
                  </p:stCondLst>
                  <p:endCondLst>
                    <p:cond evt="onNext" delay="0">
                      <p:tgtEl>
                        <p:sldTgt/>
                      </p:tgtEl>
                    </p:cond>
                    <p:cond evt="onPrev" delay="0">
                      <p:tgtEl>
                        <p:sldTgt/>
                      </p:tgtEl>
                    </p:cond>
                  </p:endCondLst>
                </p:cTn>
                <p:tgtEl>
                  <p:spTgt spid="3"/>
                </p:tgtEl>
              </p:cMediaNode>
            </p:video>
            <p:seq concurrent="1" nextAc="seek">
              <p:cTn id="16" restart="whenNotActive" fill="hold" evtFilter="cancelBubble" nodeType="interactiveSeq">
                <p:stCondLst>
                  <p:cond evt="onClick" delay="0">
                    <p:tgtEl>
                      <p:spTgt spid="3"/>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langlois.blog.lemonde.fr/files/2016/01/fc-Proche_et_Moyen-Orient-couleurs.png"/>
          <p:cNvPicPr>
            <a:picLocks noChangeAspect="1" noChangeArrowheads="1"/>
          </p:cNvPicPr>
          <p:nvPr/>
        </p:nvPicPr>
        <p:blipFill>
          <a:blip r:embed="rId3" cstate="print"/>
          <a:srcRect/>
          <a:stretch>
            <a:fillRect/>
          </a:stretch>
        </p:blipFill>
        <p:spPr bwMode="auto">
          <a:xfrm>
            <a:off x="0" y="285000"/>
            <a:ext cx="9128164" cy="616530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5536" y="2060848"/>
            <a:ext cx="8748464" cy="1077218"/>
          </a:xfrm>
          <a:prstGeom prst="rect">
            <a:avLst/>
          </a:prstGeom>
          <a:noFill/>
        </p:spPr>
        <p:txBody>
          <a:bodyPr wrap="square" rtlCol="0">
            <a:spAutoFit/>
          </a:bodyPr>
          <a:lstStyle/>
          <a:p>
            <a:r>
              <a:rPr lang="fr-BE" sz="2400" dirty="0">
                <a:solidFill>
                  <a:schemeClr val="bg1"/>
                </a:solidFill>
                <a:latin typeface="Arial Black" pitchFamily="34" charset="0"/>
                <a:cs typeface="Aharoni" pitchFamily="2" charset="-79"/>
              </a:rPr>
              <a:t>Un premier chapitre iranien :</a:t>
            </a:r>
          </a:p>
          <a:p>
            <a:r>
              <a:rPr lang="fr-BE" sz="4000" dirty="0">
                <a:solidFill>
                  <a:schemeClr val="bg1"/>
                </a:solidFill>
                <a:latin typeface="Bodoni MT Black" pitchFamily="18" charset="0"/>
                <a:cs typeface="Aharoni" pitchFamily="2" charset="-79"/>
              </a:rPr>
              <a:t>« Mon cher ami Mohammed… »</a:t>
            </a:r>
          </a:p>
        </p:txBody>
      </p:sp>
      <p:sp>
        <p:nvSpPr>
          <p:cNvPr id="4" name="ZoneTexte 3"/>
          <p:cNvSpPr txBox="1"/>
          <p:nvPr/>
        </p:nvSpPr>
        <p:spPr>
          <a:xfrm>
            <a:off x="683568" y="332656"/>
            <a:ext cx="8172400" cy="584775"/>
          </a:xfrm>
          <a:prstGeom prst="rect">
            <a:avLst/>
          </a:prstGeom>
          <a:noFill/>
        </p:spPr>
        <p:txBody>
          <a:bodyPr wrap="square" rtlCol="0">
            <a:spAutoFit/>
          </a:bodyPr>
          <a:lstStyle/>
          <a:p>
            <a:pPr algn="r"/>
            <a:r>
              <a:rPr lang="fr-BE" sz="2000" spc="300" dirty="0">
                <a:solidFill>
                  <a:schemeClr val="bg2">
                    <a:lumMod val="75000"/>
                  </a:schemeClr>
                </a:solidFill>
                <a:latin typeface="Aharoni" pitchFamily="2" charset="-79"/>
                <a:cs typeface="Aharoni" pitchFamily="2" charset="-79"/>
              </a:rPr>
              <a:t>Marion </a:t>
            </a:r>
            <a:r>
              <a:rPr lang="fr-BE" sz="2000" spc="300" dirty="0" err="1">
                <a:solidFill>
                  <a:schemeClr val="bg2">
                    <a:lumMod val="75000"/>
                  </a:schemeClr>
                </a:solidFill>
                <a:latin typeface="Aharoni" pitchFamily="2" charset="-79"/>
                <a:cs typeface="Aharoni" pitchFamily="2" charset="-79"/>
              </a:rPr>
              <a:t>Netisse</a:t>
            </a:r>
            <a:r>
              <a:rPr lang="fr-BE" sz="2000" spc="300" dirty="0">
                <a:solidFill>
                  <a:schemeClr val="bg2">
                    <a:lumMod val="75000"/>
                  </a:schemeClr>
                </a:solidFill>
                <a:latin typeface="Aharoni" pitchFamily="2" charset="-79"/>
                <a:cs typeface="Aharoni" pitchFamily="2" charset="-79"/>
              </a:rPr>
              <a:t> </a:t>
            </a:r>
            <a:r>
              <a:rPr lang="fr-BE" sz="3200" spc="300" dirty="0">
                <a:solidFill>
                  <a:schemeClr val="bg2">
                    <a:lumMod val="75000"/>
                  </a:schemeClr>
                </a:solidFill>
                <a:latin typeface="Aharoni" pitchFamily="2" charset="-79"/>
                <a:cs typeface="Aharoni" pitchFamily="2" charset="-79"/>
              </a:rPr>
              <a:t>face à l</a:t>
            </a:r>
            <a:r>
              <a:rPr lang="fr-BE" sz="3200" spc="300" dirty="0">
                <a:solidFill>
                  <a:srgbClr val="C00000"/>
                </a:solidFill>
                <a:latin typeface="Aharoni" pitchFamily="2" charset="-79"/>
                <a:cs typeface="Aharoni" pitchFamily="2" charset="-79"/>
              </a:rPr>
              <a:t>’Histoire…</a:t>
            </a:r>
          </a:p>
        </p:txBody>
      </p:sp>
      <p:sp>
        <p:nvSpPr>
          <p:cNvPr id="5" name="ZoneTexte 4"/>
          <p:cNvSpPr txBox="1"/>
          <p:nvPr/>
        </p:nvSpPr>
        <p:spPr>
          <a:xfrm>
            <a:off x="2483768" y="5733256"/>
            <a:ext cx="6408712" cy="400110"/>
          </a:xfrm>
          <a:prstGeom prst="rect">
            <a:avLst/>
          </a:prstGeom>
          <a:noFill/>
        </p:spPr>
        <p:txBody>
          <a:bodyPr wrap="square" rtlCol="0">
            <a:spAutoFit/>
          </a:bodyPr>
          <a:lstStyle/>
          <a:p>
            <a:pPr algn="r"/>
            <a:r>
              <a:rPr lang="fr-BE" sz="2000" b="1" spc="600" dirty="0" err="1">
                <a:solidFill>
                  <a:srgbClr val="C00000"/>
                </a:solidFill>
                <a:latin typeface="Aharoni" pitchFamily="2" charset="-79"/>
                <a:cs typeface="Aharoni" pitchFamily="2" charset="-79"/>
              </a:rPr>
              <a:t>Yaskondy</a:t>
            </a:r>
            <a:r>
              <a:rPr lang="fr-BE" sz="2000" b="1" spc="600" dirty="0">
                <a:solidFill>
                  <a:srgbClr val="C00000"/>
                </a:solidFill>
                <a:latin typeface="Aharoni" pitchFamily="2" charset="-79"/>
                <a:cs typeface="Aharoni" pitchFamily="2" charset="-79"/>
              </a:rPr>
              <a:t>, </a:t>
            </a:r>
            <a:r>
              <a:rPr lang="fr-BE" sz="2000" b="1" spc="600" dirty="0" err="1">
                <a:solidFill>
                  <a:srgbClr val="C00000"/>
                </a:solidFill>
                <a:latin typeface="Aharoni" pitchFamily="2" charset="-79"/>
                <a:cs typeface="Aharoni" pitchFamily="2" charset="-79"/>
              </a:rPr>
              <a:t>yaskonfé</a:t>
            </a:r>
            <a:r>
              <a:rPr lang="fr-BE" sz="2000" b="1" spc="600" dirty="0">
                <a:solidFill>
                  <a:srgbClr val="C00000"/>
                </a:solidFill>
                <a:latin typeface="Aharoni" pitchFamily="2" charset="-79"/>
                <a:cs typeface="Aharoni" pitchFamily="2" charset="-79"/>
              </a:rPr>
              <a:t> !</a:t>
            </a:r>
          </a:p>
        </p:txBody>
      </p:sp>
      <p:pic>
        <p:nvPicPr>
          <p:cNvPr id="82946" name="Picture 2" descr="Résultat de recherche d'images pour &quot;marionnette mossadegh&quot;"/>
          <p:cNvPicPr>
            <a:picLocks noChangeAspect="1" noChangeArrowheads="1"/>
          </p:cNvPicPr>
          <p:nvPr/>
        </p:nvPicPr>
        <p:blipFill>
          <a:blip r:embed="rId2" cstate="print"/>
          <a:srcRect/>
          <a:stretch>
            <a:fillRect/>
          </a:stretch>
        </p:blipFill>
        <p:spPr bwMode="auto">
          <a:xfrm>
            <a:off x="4860032" y="3140968"/>
            <a:ext cx="2857500" cy="20955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to="" calcmode="lin" valueType="num">
                                      <p:cBhvr>
                                        <p:cTn id="10" dur="1" fill="hold"/>
                                        <p:tgtEl>
                                          <p:spTgt spid="5"/>
                                        </p:tgtEl>
                                        <p:attrNameLst>
                                          <p:attrName/>
                                        </p:attrNameLst>
                                      </p:cBhvr>
                                    </p:anim>
                                  </p:childTnLst>
                                </p:cTn>
                              </p:par>
                            </p:childTnLst>
                          </p:cTn>
                        </p:par>
                        <p:par>
                          <p:cTn id="11" fill="hold">
                            <p:stCondLst>
                              <p:cond delay="0"/>
                            </p:stCondLst>
                            <p:childTnLst>
                              <p:par>
                                <p:cTn id="12" presetID="24"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to="" calcmode="lin" valueType="num">
                                      <p:cBhvr>
                                        <p:cTn id="14"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ossadegh usa"/>
          <p:cNvPicPr>
            <a:picLocks noChangeAspect="1" noChangeArrowheads="1"/>
          </p:cNvPicPr>
          <p:nvPr/>
        </p:nvPicPr>
        <p:blipFill>
          <a:blip r:embed="rId5" cstate="print"/>
          <a:srcRect/>
          <a:stretch>
            <a:fillRect/>
          </a:stretch>
        </p:blipFill>
        <p:spPr bwMode="auto">
          <a:xfrm>
            <a:off x="0" y="-457202"/>
            <a:ext cx="9144000" cy="7315202"/>
          </a:xfrm>
          <a:prstGeom prst="rect">
            <a:avLst/>
          </a:prstGeom>
          <a:noFill/>
        </p:spPr>
      </p:pic>
      <p:pic>
        <p:nvPicPr>
          <p:cNvPr id="36866" name="Picture 2" descr="https://upload.wikimedia.org/wikipedia/commons/thumb/f/f3/President_Truman_and_Prime_Minister_Mohammad_Mossadegh_of_Iran.TIF/lossy-page1-1024px-President_Truman_and_Prime_Minister_Mohammad_Mossadegh_of_Iran.TIF.jpg"/>
          <p:cNvPicPr>
            <a:picLocks noChangeAspect="1" noChangeArrowheads="1"/>
          </p:cNvPicPr>
          <p:nvPr/>
        </p:nvPicPr>
        <p:blipFill>
          <a:blip r:embed="rId6" cstate="print"/>
          <a:srcRect/>
          <a:stretch>
            <a:fillRect/>
          </a:stretch>
        </p:blipFill>
        <p:spPr bwMode="auto">
          <a:xfrm>
            <a:off x="-104775" y="-495300"/>
            <a:ext cx="9248775" cy="7353300"/>
          </a:xfrm>
          <a:prstGeom prst="rect">
            <a:avLst/>
          </a:prstGeom>
          <a:noFill/>
        </p:spPr>
      </p:pic>
      <p:pic>
        <p:nvPicPr>
          <p:cNvPr id="3" name="Picture 2" descr="1951_A"/>
          <p:cNvPicPr>
            <a:picLocks noChangeAspect="1" noChangeArrowheads="1"/>
          </p:cNvPicPr>
          <p:nvPr/>
        </p:nvPicPr>
        <p:blipFill>
          <a:blip r:embed="rId7" cstate="print"/>
          <a:srcRect/>
          <a:stretch>
            <a:fillRect/>
          </a:stretch>
        </p:blipFill>
        <p:spPr bwMode="auto">
          <a:xfrm>
            <a:off x="3275856" y="-171400"/>
            <a:ext cx="5371274" cy="7245424"/>
          </a:xfrm>
          <a:prstGeom prst="rect">
            <a:avLst/>
          </a:prstGeom>
          <a:noFill/>
        </p:spPr>
      </p:pic>
      <p:pic>
        <p:nvPicPr>
          <p:cNvPr id="6" name="Mossadegh arrive aux USA et départ des britanniques à Abadan.mp4">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8" cstate="print"/>
          <a:stretch>
            <a:fillRect/>
          </a:stretch>
        </p:blipFill>
        <p:spPr>
          <a:xfrm>
            <a:off x="467544" y="3429000"/>
            <a:ext cx="3048000" cy="2286000"/>
          </a:xfrm>
          <a:prstGeom prst="rect">
            <a:avLst/>
          </a:prstGeom>
        </p:spPr>
      </p:pic>
      <p:sp>
        <p:nvSpPr>
          <p:cNvPr id="7" name="ZoneTexte 6"/>
          <p:cNvSpPr txBox="1"/>
          <p:nvPr/>
        </p:nvSpPr>
        <p:spPr>
          <a:xfrm>
            <a:off x="827584" y="4005064"/>
            <a:ext cx="2016224" cy="830997"/>
          </a:xfrm>
          <a:prstGeom prst="rect">
            <a:avLst/>
          </a:prstGeom>
          <a:noFill/>
        </p:spPr>
        <p:txBody>
          <a:bodyPr wrap="square" rtlCol="0">
            <a:spAutoFit/>
          </a:bodyPr>
          <a:lstStyle/>
          <a:p>
            <a:r>
              <a:rPr lang="fr-BE" sz="2400" dirty="0">
                <a:solidFill>
                  <a:srgbClr val="C00000"/>
                </a:solidFill>
                <a:latin typeface="Aharoni" pitchFamily="2" charset="-79"/>
                <a:cs typeface="Aharoni" pitchFamily="2" charset="-79"/>
              </a:rPr>
              <a:t>Accueil triomphal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ssolv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6866"/>
                                        </p:tgtEl>
                                        <p:attrNameLst>
                                          <p:attrName>style.visibility</p:attrName>
                                        </p:attrNameLst>
                                      </p:cBhvr>
                                      <p:to>
                                        <p:strVal val="visible"/>
                                      </p:to>
                                    </p:set>
                                    <p:anim to="" calcmode="lin" valueType="num">
                                      <p:cBhvr>
                                        <p:cTn id="12" dur="1" fill="hold"/>
                                        <p:tgtEl>
                                          <p:spTgt spid="3686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to="" calcmode="lin" valueType="num">
                                      <p:cBhvr>
                                        <p:cTn id="17" dur="1" fill="hold"/>
                                        <p:tgtEl>
                                          <p:spTgt spid="3"/>
                                        </p:tgtEl>
                                        <p:attrNameLst>
                                          <p:attrName/>
                                        </p:attrNameLst>
                                      </p:cBhvr>
                                    </p:anim>
                                  </p:childTnLst>
                                </p:cTn>
                              </p:par>
                              <p:par>
                                <p:cTn id="18" presetID="55"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strVal val="#ppt_w*0.70"/>
                                          </p:val>
                                        </p:tav>
                                        <p:tav tm="100000">
                                          <p:val>
                                            <p:strVal val="#ppt_w"/>
                                          </p:val>
                                        </p:tav>
                                      </p:tavLst>
                                    </p:anim>
                                    <p:anim calcmode="lin" valueType="num">
                                      <p:cBhvr>
                                        <p:cTn id="21" dur="1000" fill="hold"/>
                                        <p:tgtEl>
                                          <p:spTgt spid="6"/>
                                        </p:tgtEl>
                                        <p:attrNameLst>
                                          <p:attrName>ppt_h</p:attrName>
                                        </p:attrNameLst>
                                      </p:cBhvr>
                                      <p:tavLst>
                                        <p:tav tm="0">
                                          <p:val>
                                            <p:strVal val="#ppt_h"/>
                                          </p:val>
                                        </p:tav>
                                        <p:tav tm="100000">
                                          <p:val>
                                            <p:strVal val="#ppt_h"/>
                                          </p:val>
                                        </p:tav>
                                      </p:tavLst>
                                    </p:anim>
                                    <p:animEffect transition="in" filter="fade">
                                      <p:cBhvr>
                                        <p:cTn id="22" dur="1000"/>
                                        <p:tgtEl>
                                          <p:spTgt spid="6"/>
                                        </p:tgtEl>
                                      </p:cBhvr>
                                    </p:animEffect>
                                  </p:childTnLst>
                                </p:cTn>
                              </p:par>
                              <p:par>
                                <p:cTn id="23" presetID="24" presetClass="entr" presetSubtype="0" fill="hold" nodeType="with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 to="" calcmode="lin" valueType="num">
                                      <p:cBhvr>
                                        <p:cTn id="25" dur="1" fill="hold"/>
                                        <p:tgtEl>
                                          <p:spTgt spid="7">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6"/>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6"/>
                                        </p:tgtEl>
                                      </p:cBhvr>
                                    </p:cmd>
                                  </p:childTnLst>
                                </p:cTn>
                              </p:par>
                            </p:childTnLst>
                          </p:cTn>
                        </p:par>
                      </p:childTnLst>
                    </p:cTn>
                  </p:par>
                </p:childTnLst>
              </p:cTn>
              <p:nextCondLst>
                <p:cond evt="onClick" delay="0">
                  <p:tgtEl>
                    <p:spTgt spid="6"/>
                  </p:tgtEl>
                </p:cond>
              </p:nextCondLst>
            </p:seq>
            <p:video fullScrn="1">
              <p:cMediaNode>
                <p:cTn id="31" fill="remove"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social.rollins.edu/wpsites/thirdsight/files/2013/02/1951_021.jpg"/>
          <p:cNvPicPr>
            <a:picLocks noChangeAspect="1" noChangeArrowheads="1"/>
          </p:cNvPicPr>
          <p:nvPr/>
        </p:nvPicPr>
        <p:blipFill>
          <a:blip r:embed="rId3" cstate="print"/>
          <a:srcRect/>
          <a:stretch>
            <a:fillRect/>
          </a:stretch>
        </p:blipFill>
        <p:spPr bwMode="auto">
          <a:xfrm>
            <a:off x="0" y="908720"/>
            <a:ext cx="9127773" cy="515719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1951A"/>
          <p:cNvPicPr>
            <a:picLocks noChangeAspect="1" noChangeArrowheads="1"/>
          </p:cNvPicPr>
          <p:nvPr/>
        </p:nvPicPr>
        <p:blipFill>
          <a:blip r:embed="rId3" cstate="print"/>
          <a:srcRect/>
          <a:stretch>
            <a:fillRect/>
          </a:stretch>
        </p:blipFill>
        <p:spPr bwMode="auto">
          <a:xfrm>
            <a:off x="444883" y="0"/>
            <a:ext cx="8159565" cy="684527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1951C"/>
          <p:cNvPicPr>
            <a:picLocks noChangeAspect="1" noChangeArrowheads="1"/>
          </p:cNvPicPr>
          <p:nvPr/>
        </p:nvPicPr>
        <p:blipFill>
          <a:blip r:embed="rId3" cstate="print"/>
          <a:srcRect/>
          <a:stretch>
            <a:fillRect/>
          </a:stretch>
        </p:blipFill>
        <p:spPr bwMode="auto">
          <a:xfrm>
            <a:off x="395536" y="1"/>
            <a:ext cx="8326488" cy="6858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1951K"/>
          <p:cNvPicPr>
            <a:picLocks noChangeAspect="1" noChangeArrowheads="1"/>
          </p:cNvPicPr>
          <p:nvPr/>
        </p:nvPicPr>
        <p:blipFill>
          <a:blip r:embed="rId3" cstate="print"/>
          <a:srcRect/>
          <a:stretch>
            <a:fillRect/>
          </a:stretch>
        </p:blipFill>
        <p:spPr bwMode="auto">
          <a:xfrm>
            <a:off x="827584" y="0"/>
            <a:ext cx="6696744" cy="692332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1951M"/>
          <p:cNvPicPr>
            <a:picLocks noChangeAspect="1" noChangeArrowheads="1"/>
          </p:cNvPicPr>
          <p:nvPr/>
        </p:nvPicPr>
        <p:blipFill>
          <a:blip r:embed="rId3" cstate="print"/>
          <a:srcRect/>
          <a:stretch>
            <a:fillRect/>
          </a:stretch>
        </p:blipFill>
        <p:spPr bwMode="auto">
          <a:xfrm>
            <a:off x="467544" y="6854"/>
            <a:ext cx="8141446" cy="685114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1951D"/>
          <p:cNvPicPr>
            <a:picLocks noChangeAspect="1" noChangeArrowheads="1"/>
          </p:cNvPicPr>
          <p:nvPr/>
        </p:nvPicPr>
        <p:blipFill>
          <a:blip r:embed="rId3" cstate="print"/>
          <a:srcRect/>
          <a:stretch>
            <a:fillRect/>
          </a:stretch>
        </p:blipFill>
        <p:spPr bwMode="auto">
          <a:xfrm>
            <a:off x="611560" y="378"/>
            <a:ext cx="7560840" cy="6832084"/>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toon in London Evening Standard depicts PM Mossadegh's ill health and #Iran's ailing economy. #IranCoup #OnThisDay http://t.co/IOlkYk7Ii1"/>
          <p:cNvPicPr>
            <a:picLocks noChangeAspect="1" noChangeArrowheads="1"/>
          </p:cNvPicPr>
          <p:nvPr/>
        </p:nvPicPr>
        <p:blipFill>
          <a:blip r:embed="rId3" cstate="print"/>
          <a:srcRect/>
          <a:stretch>
            <a:fillRect/>
          </a:stretch>
        </p:blipFill>
        <p:spPr bwMode="auto">
          <a:xfrm>
            <a:off x="899592" y="-13702"/>
            <a:ext cx="7632848" cy="6907727"/>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1953C"/>
          <p:cNvPicPr>
            <a:picLocks noChangeAspect="1" noChangeArrowheads="1"/>
          </p:cNvPicPr>
          <p:nvPr/>
        </p:nvPicPr>
        <p:blipFill>
          <a:blip r:embed="rId3" cstate="print"/>
          <a:srcRect/>
          <a:stretch>
            <a:fillRect/>
          </a:stretch>
        </p:blipFill>
        <p:spPr bwMode="auto">
          <a:xfrm>
            <a:off x="0" y="0"/>
            <a:ext cx="9144000" cy="686486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1953 Iranian Coup"/>
          <p:cNvPicPr>
            <a:picLocks noChangeAspect="1" noChangeArrowheads="1"/>
          </p:cNvPicPr>
          <p:nvPr/>
        </p:nvPicPr>
        <p:blipFill>
          <a:blip r:embed="rId3" cstate="print"/>
          <a:srcRect/>
          <a:stretch>
            <a:fillRect/>
          </a:stretch>
        </p:blipFill>
        <p:spPr bwMode="auto">
          <a:xfrm>
            <a:off x="0" y="0"/>
            <a:ext cx="9160858" cy="4653136"/>
          </a:xfrm>
          <a:prstGeom prst="rect">
            <a:avLst/>
          </a:prstGeom>
          <a:noFill/>
        </p:spPr>
      </p:pic>
      <p:pic>
        <p:nvPicPr>
          <p:cNvPr id="34820" name="Picture 4" descr="https://upload.wikimedia.org/wikipedia/commons/f/f6/Shaban_jafari.jpg"/>
          <p:cNvPicPr>
            <a:picLocks noChangeAspect="1" noChangeArrowheads="1"/>
          </p:cNvPicPr>
          <p:nvPr/>
        </p:nvPicPr>
        <p:blipFill>
          <a:blip r:embed="rId4" cstate="print"/>
          <a:srcRect/>
          <a:stretch>
            <a:fillRect/>
          </a:stretch>
        </p:blipFill>
        <p:spPr bwMode="auto">
          <a:xfrm>
            <a:off x="-1" y="2708920"/>
            <a:ext cx="2907278" cy="4149081"/>
          </a:xfrm>
          <a:prstGeom prst="rect">
            <a:avLst/>
          </a:prstGeom>
          <a:noFill/>
        </p:spPr>
      </p:pic>
      <p:pic>
        <p:nvPicPr>
          <p:cNvPr id="15362" name="Picture 2" descr="https://upload.wikimedia.org/wikipedia/commons/thumb/c/c0/Shaabanbimokh.jpg/268px-Shaabanbimokh.jpg"/>
          <p:cNvPicPr>
            <a:picLocks noChangeAspect="1" noChangeArrowheads="1"/>
          </p:cNvPicPr>
          <p:nvPr/>
        </p:nvPicPr>
        <p:blipFill>
          <a:blip r:embed="rId5" cstate="print"/>
          <a:srcRect/>
          <a:stretch>
            <a:fillRect/>
          </a:stretch>
        </p:blipFill>
        <p:spPr bwMode="auto">
          <a:xfrm>
            <a:off x="2843808" y="2744069"/>
            <a:ext cx="6300192" cy="411393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34818"/>
                                        </p:tgtEl>
                                        <p:attrNameLst>
                                          <p:attrName>style.visibility</p:attrName>
                                        </p:attrNameLst>
                                      </p:cBhvr>
                                      <p:to>
                                        <p:strVal val="visible"/>
                                      </p:to>
                                    </p:set>
                                    <p:anim to="" calcmode="lin" valueType="num">
                                      <p:cBhvr>
                                        <p:cTn id="7" dur="1" fill="hold"/>
                                        <p:tgtEl>
                                          <p:spTgt spid="34818"/>
                                        </p:tgtEl>
                                        <p:attrNameLst>
                                          <p:attrName/>
                                        </p:attrNameLst>
                                      </p:cBhvr>
                                    </p:anim>
                                  </p:childTnLst>
                                </p:cTn>
                              </p:par>
                            </p:childTnLst>
                          </p:cTn>
                        </p:par>
                        <p:par>
                          <p:cTn id="8" fill="hold">
                            <p:stCondLst>
                              <p:cond delay="0"/>
                            </p:stCondLst>
                            <p:childTnLst>
                              <p:par>
                                <p:cTn id="9" presetID="24" presetClass="entr" presetSubtype="0" fill="hold" nodeType="afterEffect">
                                  <p:stCondLst>
                                    <p:cond delay="2000"/>
                                  </p:stCondLst>
                                  <p:childTnLst>
                                    <p:set>
                                      <p:cBhvr>
                                        <p:cTn id="10" dur="1" fill="hold">
                                          <p:stCondLst>
                                            <p:cond delay="0"/>
                                          </p:stCondLst>
                                        </p:cTn>
                                        <p:tgtEl>
                                          <p:spTgt spid="34820"/>
                                        </p:tgtEl>
                                        <p:attrNameLst>
                                          <p:attrName>style.visibility</p:attrName>
                                        </p:attrNameLst>
                                      </p:cBhvr>
                                      <p:to>
                                        <p:strVal val="visible"/>
                                      </p:to>
                                    </p:set>
                                    <p:anim to="" calcmode="lin" valueType="num">
                                      <p:cBhvr>
                                        <p:cTn id="11" dur="1" fill="hold"/>
                                        <p:tgtEl>
                                          <p:spTgt spid="34820"/>
                                        </p:tgtEl>
                                        <p:attrNameLst>
                                          <p:attrName/>
                                        </p:attrNameLst>
                                      </p:cBhvr>
                                    </p:anim>
                                  </p:childTnLst>
                                </p:cTn>
                              </p:par>
                            </p:childTnLst>
                          </p:cTn>
                        </p:par>
                        <p:par>
                          <p:cTn id="12" fill="hold">
                            <p:stCondLst>
                              <p:cond delay="2000"/>
                            </p:stCondLst>
                            <p:childTnLst>
                              <p:par>
                                <p:cTn id="13" presetID="24" presetClass="entr" presetSubtype="0" fill="hold" nodeType="afterEffect">
                                  <p:stCondLst>
                                    <p:cond delay="2000"/>
                                  </p:stCondLst>
                                  <p:childTnLst>
                                    <p:set>
                                      <p:cBhvr>
                                        <p:cTn id="14" dur="1" fill="hold">
                                          <p:stCondLst>
                                            <p:cond delay="0"/>
                                          </p:stCondLst>
                                        </p:cTn>
                                        <p:tgtEl>
                                          <p:spTgt spid="15362"/>
                                        </p:tgtEl>
                                        <p:attrNameLst>
                                          <p:attrName>style.visibility</p:attrName>
                                        </p:attrNameLst>
                                      </p:cBhvr>
                                      <p:to>
                                        <p:strVal val="visible"/>
                                      </p:to>
                                    </p:set>
                                    <p:anim to="" calcmode="lin" valueType="num">
                                      <p:cBhvr>
                                        <p:cTn id="15" dur="1" fill="hold"/>
                                        <p:tgtEl>
                                          <p:spTgt spid="1536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3068960"/>
            <a:ext cx="8229600" cy="1828800"/>
          </a:xfrm>
        </p:spPr>
        <p:txBody>
          <a:bodyPr>
            <a:normAutofit fontScale="90000"/>
          </a:bodyPr>
          <a:lstStyle/>
          <a:p>
            <a:pPr algn="r"/>
            <a:r>
              <a:rPr lang="fr-BE" i="1" dirty="0">
                <a:solidFill>
                  <a:schemeClr val="bg1">
                    <a:lumMod val="85000"/>
                    <a:lumOff val="15000"/>
                  </a:schemeClr>
                </a:solidFill>
              </a:rPr>
              <a:t>« </a:t>
            </a:r>
            <a:r>
              <a:rPr lang="fr-BE" i="1" dirty="0">
                <a:solidFill>
                  <a:schemeClr val="bg1">
                    <a:lumMod val="85000"/>
                    <a:lumOff val="15000"/>
                  </a:schemeClr>
                </a:solidFill>
                <a:latin typeface="Aharoni" pitchFamily="2" charset="-79"/>
                <a:cs typeface="Aharoni" pitchFamily="2" charset="-79"/>
              </a:rPr>
              <a:t>Lord </a:t>
            </a:r>
            <a:r>
              <a:rPr lang="fr-BE" i="1" dirty="0" err="1">
                <a:solidFill>
                  <a:schemeClr val="bg1">
                    <a:lumMod val="85000"/>
                    <a:lumOff val="15000"/>
                  </a:schemeClr>
                </a:solidFill>
                <a:latin typeface="Aharoni" pitchFamily="2" charset="-79"/>
                <a:cs typeface="Aharoni" pitchFamily="2" charset="-79"/>
              </a:rPr>
              <a:t>knows</a:t>
            </a:r>
            <a:r>
              <a:rPr lang="fr-BE" i="1" dirty="0">
                <a:solidFill>
                  <a:schemeClr val="bg1">
                    <a:lumMod val="85000"/>
                    <a:lumOff val="15000"/>
                  </a:schemeClr>
                </a:solidFill>
                <a:latin typeface="Aharoni" pitchFamily="2" charset="-79"/>
                <a:cs typeface="Aharoni" pitchFamily="2" charset="-79"/>
              </a:rPr>
              <a:t> </a:t>
            </a:r>
            <a:r>
              <a:rPr lang="fr-BE" i="1" dirty="0" err="1">
                <a:solidFill>
                  <a:schemeClr val="bg1">
                    <a:lumMod val="85000"/>
                    <a:lumOff val="15000"/>
                  </a:schemeClr>
                </a:solidFill>
                <a:latin typeface="Aharoni" pitchFamily="2" charset="-79"/>
                <a:cs typeface="Aharoni" pitchFamily="2" charset="-79"/>
              </a:rPr>
              <a:t>what</a:t>
            </a:r>
            <a:r>
              <a:rPr lang="fr-BE" i="1" dirty="0">
                <a:solidFill>
                  <a:schemeClr val="bg1">
                    <a:lumMod val="85000"/>
                    <a:lumOff val="15000"/>
                  </a:schemeClr>
                </a:solidFill>
                <a:latin typeface="Aharoni" pitchFamily="2" charset="-79"/>
                <a:cs typeface="Aharoni" pitchFamily="2" charset="-79"/>
              </a:rPr>
              <a:t> </a:t>
            </a:r>
            <a:r>
              <a:rPr lang="fr-BE" i="1" dirty="0" err="1">
                <a:solidFill>
                  <a:schemeClr val="bg1">
                    <a:lumMod val="85000"/>
                    <a:lumOff val="15000"/>
                  </a:schemeClr>
                </a:solidFill>
                <a:latin typeface="Aharoni" pitchFamily="2" charset="-79"/>
                <a:cs typeface="Aharoni" pitchFamily="2" charset="-79"/>
              </a:rPr>
              <a:t>we’d</a:t>
            </a:r>
            <a:r>
              <a:rPr lang="fr-BE" i="1" dirty="0">
                <a:solidFill>
                  <a:schemeClr val="bg1">
                    <a:lumMod val="85000"/>
                    <a:lumOff val="15000"/>
                  </a:schemeClr>
                </a:solidFill>
                <a:latin typeface="Aharoni" pitchFamily="2" charset="-79"/>
                <a:cs typeface="Aharoni" pitchFamily="2" charset="-79"/>
              </a:rPr>
              <a:t> do </a:t>
            </a:r>
            <a:r>
              <a:rPr lang="fr-BE" i="1" dirty="0" err="1">
                <a:solidFill>
                  <a:schemeClr val="bg1">
                    <a:lumMod val="85000"/>
                    <a:lumOff val="15000"/>
                  </a:schemeClr>
                </a:solidFill>
                <a:latin typeface="Aharoni" pitchFamily="2" charset="-79"/>
                <a:cs typeface="Aharoni" pitchFamily="2" charset="-79"/>
              </a:rPr>
              <a:t>without</a:t>
            </a:r>
            <a:r>
              <a:rPr lang="fr-BE" i="1" dirty="0">
                <a:solidFill>
                  <a:schemeClr val="bg1">
                    <a:lumMod val="85000"/>
                    <a:lumOff val="15000"/>
                  </a:schemeClr>
                </a:solidFill>
                <a:latin typeface="Aharoni" pitchFamily="2" charset="-79"/>
                <a:cs typeface="Aharoni" pitchFamily="2" charset="-79"/>
              </a:rPr>
              <a:t> </a:t>
            </a:r>
            <a:r>
              <a:rPr lang="fr-BE" i="1" dirty="0" err="1">
                <a:solidFill>
                  <a:schemeClr val="bg1">
                    <a:lumMod val="85000"/>
                    <a:lumOff val="15000"/>
                  </a:schemeClr>
                </a:solidFill>
                <a:latin typeface="Aharoni" pitchFamily="2" charset="-79"/>
                <a:cs typeface="Aharoni" pitchFamily="2" charset="-79"/>
              </a:rPr>
              <a:t>Iranian</a:t>
            </a:r>
            <a:r>
              <a:rPr lang="fr-BE" i="1" dirty="0">
                <a:solidFill>
                  <a:schemeClr val="bg1">
                    <a:lumMod val="85000"/>
                    <a:lumOff val="15000"/>
                  </a:schemeClr>
                </a:solidFill>
                <a:latin typeface="Aharoni" pitchFamily="2" charset="-79"/>
                <a:cs typeface="Aharoni" pitchFamily="2" charset="-79"/>
              </a:rPr>
              <a:t> </a:t>
            </a:r>
            <a:r>
              <a:rPr lang="fr-BE" i="1" dirty="0" err="1">
                <a:solidFill>
                  <a:schemeClr val="bg1">
                    <a:lumMod val="85000"/>
                    <a:lumOff val="15000"/>
                  </a:schemeClr>
                </a:solidFill>
                <a:latin typeface="Aharoni" pitchFamily="2" charset="-79"/>
                <a:cs typeface="Aharoni" pitchFamily="2" charset="-79"/>
              </a:rPr>
              <a:t>oil</a:t>
            </a:r>
            <a:r>
              <a:rPr lang="fr-BE" i="1" dirty="0">
                <a:solidFill>
                  <a:schemeClr val="bg1">
                    <a:lumMod val="85000"/>
                    <a:lumOff val="15000"/>
                  </a:schemeClr>
                </a:solidFill>
                <a:latin typeface="Aharoni" pitchFamily="2" charset="-79"/>
                <a:cs typeface="Aharoni" pitchFamily="2" charset="-79"/>
              </a:rPr>
              <a:t> </a:t>
            </a:r>
            <a:r>
              <a:rPr lang="fr-BE" i="1" dirty="0">
                <a:solidFill>
                  <a:schemeClr val="bg1">
                    <a:lumMod val="85000"/>
                    <a:lumOff val="15000"/>
                  </a:schemeClr>
                </a:solidFill>
              </a:rPr>
              <a:t>»</a:t>
            </a:r>
            <a:r>
              <a:rPr lang="fr-BE" dirty="0">
                <a:solidFill>
                  <a:schemeClr val="bg1">
                    <a:lumMod val="85000"/>
                    <a:lumOff val="15000"/>
                  </a:schemeClr>
                </a:solidFill>
              </a:rPr>
              <a:t> </a:t>
            </a:r>
            <a:br>
              <a:rPr lang="fr-BE" dirty="0">
                <a:solidFill>
                  <a:schemeClr val="bg1">
                    <a:lumMod val="85000"/>
                    <a:lumOff val="15000"/>
                  </a:schemeClr>
                </a:solidFill>
              </a:rPr>
            </a:br>
            <a:br>
              <a:rPr lang="fr-BE" dirty="0">
                <a:solidFill>
                  <a:schemeClr val="bg1">
                    <a:lumMod val="85000"/>
                    <a:lumOff val="15000"/>
                  </a:schemeClr>
                </a:solidFill>
              </a:rPr>
            </a:br>
            <a:r>
              <a:rPr lang="fr-BE" sz="1800" dirty="0">
                <a:solidFill>
                  <a:schemeClr val="bg1">
                    <a:lumMod val="85000"/>
                    <a:lumOff val="15000"/>
                  </a:schemeClr>
                </a:solidFill>
                <a:latin typeface="Aharoni" pitchFamily="2" charset="-79"/>
                <a:cs typeface="Aharoni" pitchFamily="2" charset="-79"/>
              </a:rPr>
              <a:t>(</a:t>
            </a:r>
            <a:r>
              <a:rPr lang="fr-BE" sz="1800" i="1" dirty="0">
                <a:solidFill>
                  <a:schemeClr val="bg1">
                    <a:lumMod val="85000"/>
                    <a:lumOff val="15000"/>
                  </a:schemeClr>
                </a:solidFill>
                <a:latin typeface="Aharoni" pitchFamily="2" charset="-79"/>
                <a:cs typeface="Aharoni" pitchFamily="2" charset="-79"/>
              </a:rPr>
              <a:t>« </a:t>
            </a:r>
            <a:r>
              <a:rPr lang="fr-BE" sz="3100" i="1" dirty="0">
                <a:solidFill>
                  <a:srgbClr val="C00000"/>
                </a:solidFill>
                <a:latin typeface="Aharoni" pitchFamily="2" charset="-79"/>
                <a:cs typeface="Aharoni" pitchFamily="2" charset="-79"/>
              </a:rPr>
              <a:t>Dieu</a:t>
            </a:r>
            <a:r>
              <a:rPr lang="fr-BE" sz="1800" i="1" dirty="0">
                <a:solidFill>
                  <a:schemeClr val="bg1">
                    <a:lumMod val="85000"/>
                    <a:lumOff val="15000"/>
                  </a:schemeClr>
                </a:solidFill>
                <a:latin typeface="Aharoni" pitchFamily="2" charset="-79"/>
                <a:cs typeface="Aharoni" pitchFamily="2" charset="-79"/>
              </a:rPr>
              <a:t> seul sait ce que nous ferions </a:t>
            </a:r>
            <a:r>
              <a:rPr lang="fr-BE" sz="2700" i="1" dirty="0">
                <a:solidFill>
                  <a:srgbClr val="C00000"/>
                </a:solidFill>
                <a:latin typeface="Aharoni" pitchFamily="2" charset="-79"/>
                <a:cs typeface="Aharoni" pitchFamily="2" charset="-79"/>
              </a:rPr>
              <a:t>sans</a:t>
            </a:r>
            <a:r>
              <a:rPr lang="fr-BE" sz="1800" i="1" dirty="0">
                <a:solidFill>
                  <a:schemeClr val="bg1">
                    <a:lumMod val="85000"/>
                    <a:lumOff val="15000"/>
                  </a:schemeClr>
                </a:solidFill>
                <a:latin typeface="Aharoni" pitchFamily="2" charset="-79"/>
                <a:cs typeface="Aharoni" pitchFamily="2" charset="-79"/>
              </a:rPr>
              <a:t> le pétrole iranien »</a:t>
            </a:r>
            <a:r>
              <a:rPr lang="fr-BE" sz="1800" dirty="0">
                <a:solidFill>
                  <a:schemeClr val="bg1">
                    <a:lumMod val="85000"/>
                    <a:lumOff val="15000"/>
                  </a:schemeClr>
                </a:solidFill>
                <a:latin typeface="Aharoni" pitchFamily="2" charset="-79"/>
                <a:cs typeface="Aharoni" pitchFamily="2" charset="-79"/>
              </a:rPr>
              <a:t>) </a:t>
            </a:r>
            <a:br>
              <a:rPr lang="fr-BE" dirty="0">
                <a:solidFill>
                  <a:schemeClr val="bg1">
                    <a:lumMod val="85000"/>
                    <a:lumOff val="15000"/>
                  </a:schemeClr>
                </a:solidFill>
              </a:rPr>
            </a:br>
            <a:br>
              <a:rPr lang="fr-BE" dirty="0">
                <a:solidFill>
                  <a:schemeClr val="bg1">
                    <a:lumMod val="85000"/>
                    <a:lumOff val="15000"/>
                  </a:schemeClr>
                </a:solidFill>
              </a:rPr>
            </a:br>
            <a:r>
              <a:rPr lang="fr-BE" dirty="0">
                <a:solidFill>
                  <a:schemeClr val="bg1">
                    <a:lumMod val="85000"/>
                    <a:lumOff val="15000"/>
                  </a:schemeClr>
                </a:solidFill>
              </a:rPr>
              <a:t>– </a:t>
            </a:r>
            <a:r>
              <a:rPr lang="fr-BE" sz="2700" dirty="0">
                <a:solidFill>
                  <a:schemeClr val="bg1">
                    <a:lumMod val="85000"/>
                    <a:lumOff val="15000"/>
                  </a:schemeClr>
                </a:solidFill>
              </a:rPr>
              <a:t>Dwight D. Eisenhower</a:t>
            </a:r>
            <a:br>
              <a:rPr lang="fr-BE" sz="4400" dirty="0">
                <a:solidFill>
                  <a:schemeClr val="bg1">
                    <a:lumMod val="85000"/>
                    <a:lumOff val="15000"/>
                  </a:schemeClr>
                </a:solidFill>
              </a:rPr>
            </a:br>
            <a:r>
              <a:rPr lang="fr-BE" sz="1300" dirty="0">
                <a:solidFill>
                  <a:schemeClr val="bg1">
                    <a:lumMod val="85000"/>
                    <a:lumOff val="15000"/>
                  </a:schemeClr>
                </a:solidFill>
              </a:rPr>
              <a:t>Président des Etats-Unis d’Amérique (1953-1961)</a:t>
            </a:r>
            <a:endParaRPr lang="fr-BE" sz="4400" dirty="0">
              <a:solidFill>
                <a:schemeClr val="bg1">
                  <a:lumMod val="85000"/>
                  <a:lumOff val="15000"/>
                </a:schemeClr>
              </a:solidFill>
            </a:endParaRPr>
          </a:p>
        </p:txBody>
      </p:sp>
      <p:pic>
        <p:nvPicPr>
          <p:cNvPr id="51202" name="Picture 2" descr="http://upload.wikimedia.org/wikipedia/commons/e/ed/Photograph_of_Dwight_D._Eisenhower_-_NARA_-_518138.jpg"/>
          <p:cNvPicPr>
            <a:picLocks noChangeAspect="1" noChangeArrowheads="1"/>
          </p:cNvPicPr>
          <p:nvPr/>
        </p:nvPicPr>
        <p:blipFill>
          <a:blip r:embed="rId3" cstate="print"/>
          <a:srcRect/>
          <a:stretch>
            <a:fillRect/>
          </a:stretch>
        </p:blipFill>
        <p:spPr bwMode="auto">
          <a:xfrm>
            <a:off x="1259632" y="3984878"/>
            <a:ext cx="2284283" cy="2873122"/>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Anglo Iranian Oil Company"/>
          <p:cNvPicPr>
            <a:picLocks noChangeAspect="1" noChangeArrowheads="1"/>
          </p:cNvPicPr>
          <p:nvPr/>
        </p:nvPicPr>
        <p:blipFill>
          <a:blip r:embed="rId3" cstate="print"/>
          <a:srcRect/>
          <a:stretch>
            <a:fillRect/>
          </a:stretch>
        </p:blipFill>
        <p:spPr bwMode="auto">
          <a:xfrm>
            <a:off x="683568" y="0"/>
            <a:ext cx="6840760" cy="686181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ésultat de recherche d'images pour &quot;pédagogie propagande de guerre&quot;"/>
          <p:cNvPicPr>
            <a:picLocks noChangeAspect="1" noChangeArrowheads="1"/>
          </p:cNvPicPr>
          <p:nvPr/>
        </p:nvPicPr>
        <p:blipFill>
          <a:blip r:embed="rId3" cstate="print"/>
          <a:srcRect/>
          <a:stretch>
            <a:fillRect/>
          </a:stretch>
        </p:blipFill>
        <p:spPr bwMode="auto">
          <a:xfrm>
            <a:off x="0" y="0"/>
            <a:ext cx="5076056" cy="6936782"/>
          </a:xfrm>
          <a:prstGeom prst="rect">
            <a:avLst/>
          </a:prstGeom>
          <a:noFill/>
        </p:spPr>
      </p:pic>
      <p:pic>
        <p:nvPicPr>
          <p:cNvPr id="1028" name="Picture 4" descr="http://www.cultivoo.com/images/articles/afficheguerrefroide3.jpg"/>
          <p:cNvPicPr>
            <a:picLocks noChangeAspect="1" noChangeArrowheads="1"/>
          </p:cNvPicPr>
          <p:nvPr/>
        </p:nvPicPr>
        <p:blipFill>
          <a:blip r:embed="rId4" cstate="print"/>
          <a:srcRect/>
          <a:stretch>
            <a:fillRect/>
          </a:stretch>
        </p:blipFill>
        <p:spPr bwMode="auto">
          <a:xfrm>
            <a:off x="5183560" y="1052736"/>
            <a:ext cx="3687527" cy="5805264"/>
          </a:xfrm>
          <a:prstGeom prst="rect">
            <a:avLst/>
          </a:prstGeom>
          <a:noFill/>
        </p:spPr>
      </p:pic>
      <p:pic>
        <p:nvPicPr>
          <p:cNvPr id="1030" name="Picture 6" descr="http://www.cultivoo.com/images/articles/afficheguerrefroide4.jpg"/>
          <p:cNvPicPr>
            <a:picLocks noChangeAspect="1" noChangeArrowheads="1"/>
          </p:cNvPicPr>
          <p:nvPr/>
        </p:nvPicPr>
        <p:blipFill>
          <a:blip r:embed="rId5" cstate="print"/>
          <a:srcRect/>
          <a:stretch>
            <a:fillRect/>
          </a:stretch>
        </p:blipFill>
        <p:spPr bwMode="auto">
          <a:xfrm>
            <a:off x="0" y="1104752"/>
            <a:ext cx="3779912" cy="5753248"/>
          </a:xfrm>
          <a:prstGeom prst="rect">
            <a:avLst/>
          </a:prstGeom>
          <a:noFill/>
        </p:spPr>
      </p:pic>
      <p:sp>
        <p:nvSpPr>
          <p:cNvPr id="5" name="ZoneTexte 4"/>
          <p:cNvSpPr txBox="1"/>
          <p:nvPr/>
        </p:nvSpPr>
        <p:spPr>
          <a:xfrm>
            <a:off x="5220072" y="1196752"/>
            <a:ext cx="3528392" cy="1323439"/>
          </a:xfrm>
          <a:prstGeom prst="rect">
            <a:avLst/>
          </a:prstGeom>
          <a:noFill/>
        </p:spPr>
        <p:txBody>
          <a:bodyPr wrap="square" rtlCol="0">
            <a:spAutoFit/>
          </a:bodyPr>
          <a:lstStyle/>
          <a:p>
            <a:r>
              <a:rPr lang="fr-BE" sz="2400" dirty="0">
                <a:solidFill>
                  <a:schemeClr val="bg1"/>
                </a:solidFill>
                <a:latin typeface="Aharoni" pitchFamily="2" charset="-79"/>
                <a:cs typeface="Aharoni" pitchFamily="2" charset="-79"/>
              </a:rPr>
              <a:t>Un contexte de </a:t>
            </a:r>
            <a:r>
              <a:rPr lang="fr-BE" sz="2400" dirty="0">
                <a:solidFill>
                  <a:srgbClr val="C00000"/>
                </a:solidFill>
                <a:latin typeface="Aharoni" pitchFamily="2" charset="-79"/>
                <a:cs typeface="Aharoni" pitchFamily="2" charset="-79"/>
              </a:rPr>
              <a:t>Guerre froide </a:t>
            </a:r>
            <a:r>
              <a:rPr lang="fr-BE" sz="2400" dirty="0">
                <a:solidFill>
                  <a:schemeClr val="bg1"/>
                </a:solidFill>
                <a:latin typeface="Aharoni" pitchFamily="2" charset="-79"/>
                <a:cs typeface="Aharoni" pitchFamily="2" charset="-79"/>
              </a:rPr>
              <a:t>: </a:t>
            </a:r>
            <a:r>
              <a:rPr lang="fr-BE" sz="3200" dirty="0">
                <a:solidFill>
                  <a:srgbClr val="C00000"/>
                </a:solidFill>
                <a:latin typeface="Aharoni" pitchFamily="2" charset="-79"/>
                <a:cs typeface="Aharoni" pitchFamily="2" charset="-79"/>
              </a:rPr>
              <a:t>tout</a:t>
            </a:r>
            <a:r>
              <a:rPr lang="fr-BE" sz="2400" dirty="0">
                <a:solidFill>
                  <a:schemeClr val="bg1"/>
                </a:solidFill>
                <a:latin typeface="Aharoni" pitchFamily="2" charset="-79"/>
                <a:cs typeface="Aharoni" pitchFamily="2" charset="-79"/>
              </a:rPr>
              <a:t> plutôt que le communisme !</a:t>
            </a:r>
          </a:p>
        </p:txBody>
      </p:sp>
      <p:pic>
        <p:nvPicPr>
          <p:cNvPr id="1032" name="Picture 8" descr="Propagande antiaméricaine  d’Efim Dolgorouki"/>
          <p:cNvPicPr>
            <a:picLocks noChangeAspect="1" noChangeArrowheads="1"/>
          </p:cNvPicPr>
          <p:nvPr/>
        </p:nvPicPr>
        <p:blipFill>
          <a:blip r:embed="rId6" cstate="print"/>
          <a:srcRect/>
          <a:stretch>
            <a:fillRect/>
          </a:stretch>
        </p:blipFill>
        <p:spPr bwMode="auto">
          <a:xfrm>
            <a:off x="0" y="1124744"/>
            <a:ext cx="9144000" cy="4886554"/>
          </a:xfrm>
          <a:prstGeom prst="rect">
            <a:avLst/>
          </a:prstGeom>
          <a:noFill/>
        </p:spPr>
      </p:pic>
      <p:sp>
        <p:nvSpPr>
          <p:cNvPr id="7" name="ZoneTexte 6"/>
          <p:cNvSpPr txBox="1"/>
          <p:nvPr/>
        </p:nvSpPr>
        <p:spPr>
          <a:xfrm>
            <a:off x="5652120" y="260648"/>
            <a:ext cx="3096344" cy="523220"/>
          </a:xfrm>
          <a:prstGeom prst="rect">
            <a:avLst/>
          </a:prstGeom>
          <a:noFill/>
        </p:spPr>
        <p:txBody>
          <a:bodyPr wrap="square" rtlCol="0">
            <a:spAutoFit/>
          </a:bodyPr>
          <a:lstStyle/>
          <a:p>
            <a:r>
              <a:rPr lang="fr-BE" sz="2800" dirty="0">
                <a:solidFill>
                  <a:schemeClr val="bg1"/>
                </a:solidFill>
                <a:latin typeface="Aharoni" pitchFamily="2" charset="-79"/>
                <a:cs typeface="Aharoni" pitchFamily="2" charset="-79"/>
              </a:rPr>
              <a:t>Un contexte.</a:t>
            </a:r>
            <a:endParaRPr lang="fr-BE" dirty="0">
              <a:solidFill>
                <a:schemeClr val="bg1"/>
              </a:solidFill>
              <a:latin typeface="Aharoni" pitchFamily="2" charset="-79"/>
              <a:cs typeface="Aharoni" pitchFamily="2" charset="-79"/>
            </a:endParaRPr>
          </a:p>
        </p:txBody>
      </p:sp>
      <p:pic>
        <p:nvPicPr>
          <p:cNvPr id="59394" name="Picture 2" descr="Résultat de recherche d'images pour &quot;paix et liberté affiches&quot;"/>
          <p:cNvPicPr>
            <a:picLocks noChangeAspect="1" noChangeArrowheads="1"/>
          </p:cNvPicPr>
          <p:nvPr/>
        </p:nvPicPr>
        <p:blipFill>
          <a:blip r:embed="rId7" cstate="print"/>
          <a:srcRect/>
          <a:stretch>
            <a:fillRect/>
          </a:stretch>
        </p:blipFill>
        <p:spPr bwMode="auto">
          <a:xfrm>
            <a:off x="0" y="0"/>
            <a:ext cx="9144000" cy="6836900"/>
          </a:xfrm>
          <a:prstGeom prst="rect">
            <a:avLst/>
          </a:prstGeom>
          <a:noFill/>
        </p:spPr>
      </p:pic>
      <p:pic>
        <p:nvPicPr>
          <p:cNvPr id="59396" name="Picture 4" descr="Résultat de recherche d'images pour &quot;paix et liberté affiches&quot;"/>
          <p:cNvPicPr>
            <a:picLocks noChangeAspect="1" noChangeArrowheads="1"/>
          </p:cNvPicPr>
          <p:nvPr/>
        </p:nvPicPr>
        <p:blipFill>
          <a:blip r:embed="rId8" cstate="print"/>
          <a:srcRect/>
          <a:stretch>
            <a:fillRect/>
          </a:stretch>
        </p:blipFill>
        <p:spPr bwMode="auto">
          <a:xfrm>
            <a:off x="2483768" y="-41676"/>
            <a:ext cx="4896544" cy="68996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 to="" calcmode="lin" valueType="num">
                                      <p:cBhvr>
                                        <p:cTn id="10" dur="1" fill="hold"/>
                                        <p:tgtEl>
                                          <p:spTgt spid="1026"/>
                                        </p:tgtEl>
                                        <p:attrNameLst>
                                          <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anim to="" calcmode="lin" valueType="num">
                                      <p:cBhvr>
                                        <p:cTn id="15" dur="1" fill="hold"/>
                                        <p:tgtEl>
                                          <p:spTgt spid="1028"/>
                                        </p:tgtEl>
                                        <p:attrNameLst>
                                          <p:attrName/>
                                        </p:attrNameLst>
                                      </p:cBhvr>
                                    </p:anim>
                                  </p:childTnLst>
                                </p:cTn>
                              </p:par>
                            </p:childTnLst>
                          </p:cTn>
                        </p:par>
                      </p:childTnLst>
                    </p:cTn>
                  </p:par>
                  <p:par>
                    <p:cTn id="16" fill="hold">
                      <p:stCondLst>
                        <p:cond delay="indefinite"/>
                      </p:stCondLst>
                      <p:childTnLst>
                        <p:par>
                          <p:cTn id="17" fill="hold">
                            <p:stCondLst>
                              <p:cond delay="0"/>
                            </p:stCondLst>
                            <p:childTnLst>
                              <p:par>
                                <p:cTn id="18" presetID="24" presetClass="entr" presetSubtype="0" fill="hold" nodeType="clickEffect">
                                  <p:stCondLst>
                                    <p:cond delay="0"/>
                                  </p:stCondLst>
                                  <p:childTnLst>
                                    <p:set>
                                      <p:cBhvr>
                                        <p:cTn id="19" dur="1" fill="hold">
                                          <p:stCondLst>
                                            <p:cond delay="0"/>
                                          </p:stCondLst>
                                        </p:cTn>
                                        <p:tgtEl>
                                          <p:spTgt spid="1030"/>
                                        </p:tgtEl>
                                        <p:attrNameLst>
                                          <p:attrName>style.visibility</p:attrName>
                                        </p:attrNameLst>
                                      </p:cBhvr>
                                      <p:to>
                                        <p:strVal val="visible"/>
                                      </p:to>
                                    </p:set>
                                    <p:anim to="" calcmode="lin" valueType="num">
                                      <p:cBhvr>
                                        <p:cTn id="20" dur="1" fill="hold"/>
                                        <p:tgtEl>
                                          <p:spTgt spid="1030"/>
                                        </p:tgtEl>
                                        <p:attrNameLst>
                                          <p:attrName/>
                                        </p:attrNameLst>
                                      </p:cBhvr>
                                    </p:anim>
                                  </p:childTnLst>
                                </p:cTn>
                              </p:par>
                            </p:childTnLst>
                          </p:cTn>
                        </p:par>
                      </p:childTnLst>
                    </p:cTn>
                  </p:par>
                  <p:par>
                    <p:cTn id="21" fill="hold">
                      <p:stCondLst>
                        <p:cond delay="indefinite"/>
                      </p:stCondLst>
                      <p:childTnLst>
                        <p:par>
                          <p:cTn id="22" fill="hold">
                            <p:stCondLst>
                              <p:cond delay="0"/>
                            </p:stCondLst>
                            <p:childTnLst>
                              <p:par>
                                <p:cTn id="23" presetID="24" presetClass="exit" presetSubtype="0" fill="hold" grpId="1" nodeType="clickEffect">
                                  <p:stCondLst>
                                    <p:cond delay="0"/>
                                  </p:stCondLst>
                                  <p:childTnLst>
                                    <p:anim to="" calcmode="lin" valueType="num">
                                      <p:cBhvr>
                                        <p:cTn id="24" dur="1"/>
                                        <p:tgtEl>
                                          <p:spTgt spid="7"/>
                                        </p:tgtEl>
                                        <p:attrNameLst>
                                          <p:attrName/>
                                        </p:attrNameLst>
                                      </p:cBhvr>
                                    </p:anim>
                                    <p:set>
                                      <p:cBhvr>
                                        <p:cTn id="25" dur="1" fill="hold">
                                          <p:stCondLst>
                                            <p:cond delay="0"/>
                                          </p:stCondLst>
                                        </p:cTn>
                                        <p:tgtEl>
                                          <p:spTgt spid="7"/>
                                        </p:tgtEl>
                                        <p:attrNameLst>
                                          <p:attrName>style.visibility</p:attrName>
                                        </p:attrNameLst>
                                      </p:cBhvr>
                                      <p:to>
                                        <p:strVal val="hidden"/>
                                      </p:to>
                                    </p:set>
                                  </p:childTnLst>
                                </p:cTn>
                              </p:par>
                              <p:par>
                                <p:cTn id="26" presetID="49" presetClass="exit" presetSubtype="0" accel="100000" fill="hold" nodeType="withEffect">
                                  <p:stCondLst>
                                    <p:cond delay="0"/>
                                  </p:stCondLst>
                                  <p:childTnLst>
                                    <p:anim calcmode="lin" valueType="num">
                                      <p:cBhvr>
                                        <p:cTn id="27" dur="500"/>
                                        <p:tgtEl>
                                          <p:spTgt spid="1028"/>
                                        </p:tgtEl>
                                        <p:attrNameLst>
                                          <p:attrName>ppt_w</p:attrName>
                                        </p:attrNameLst>
                                      </p:cBhvr>
                                      <p:tavLst>
                                        <p:tav tm="0">
                                          <p:val>
                                            <p:strVal val="ppt_w"/>
                                          </p:val>
                                        </p:tav>
                                        <p:tav tm="100000">
                                          <p:val>
                                            <p:fltVal val="0"/>
                                          </p:val>
                                        </p:tav>
                                      </p:tavLst>
                                    </p:anim>
                                    <p:anim calcmode="lin" valueType="num">
                                      <p:cBhvr>
                                        <p:cTn id="28" dur="500"/>
                                        <p:tgtEl>
                                          <p:spTgt spid="1028"/>
                                        </p:tgtEl>
                                        <p:attrNameLst>
                                          <p:attrName>ppt_h</p:attrName>
                                        </p:attrNameLst>
                                      </p:cBhvr>
                                      <p:tavLst>
                                        <p:tav tm="0">
                                          <p:val>
                                            <p:strVal val="ppt_h"/>
                                          </p:val>
                                        </p:tav>
                                        <p:tav tm="100000">
                                          <p:val>
                                            <p:fltVal val="0"/>
                                          </p:val>
                                        </p:tav>
                                      </p:tavLst>
                                    </p:anim>
                                    <p:anim calcmode="lin" valueType="num">
                                      <p:cBhvr>
                                        <p:cTn id="29" dur="500"/>
                                        <p:tgtEl>
                                          <p:spTgt spid="1028"/>
                                        </p:tgtEl>
                                        <p:attrNameLst>
                                          <p:attrName>style.rotation</p:attrName>
                                        </p:attrNameLst>
                                      </p:cBhvr>
                                      <p:tavLst>
                                        <p:tav tm="0">
                                          <p:val>
                                            <p:fltVal val="0"/>
                                          </p:val>
                                        </p:tav>
                                        <p:tav tm="100000">
                                          <p:val>
                                            <p:fltVal val="360"/>
                                          </p:val>
                                        </p:tav>
                                      </p:tavLst>
                                    </p:anim>
                                    <p:animEffect transition="out" filter="fade">
                                      <p:cBhvr>
                                        <p:cTn id="30" dur="500"/>
                                        <p:tgtEl>
                                          <p:spTgt spid="1028"/>
                                        </p:tgtEl>
                                      </p:cBhvr>
                                    </p:animEffect>
                                    <p:set>
                                      <p:cBhvr>
                                        <p:cTn id="31" dur="1" fill="hold">
                                          <p:stCondLst>
                                            <p:cond delay="499"/>
                                          </p:stCondLst>
                                        </p:cTn>
                                        <p:tgtEl>
                                          <p:spTgt spid="1028"/>
                                        </p:tgtEl>
                                        <p:attrNameLst>
                                          <p:attrName>style.visibility</p:attrName>
                                        </p:attrNameLst>
                                      </p:cBhvr>
                                      <p:to>
                                        <p:strVal val="hidden"/>
                                      </p:to>
                                    </p:set>
                                  </p:childTnLst>
                                </p:cTn>
                              </p:par>
                              <p:par>
                                <p:cTn id="32" presetID="49" presetClass="exit" presetSubtype="0" accel="100000" fill="hold" nodeType="withEffect">
                                  <p:stCondLst>
                                    <p:cond delay="0"/>
                                  </p:stCondLst>
                                  <p:childTnLst>
                                    <p:anim calcmode="lin" valueType="num">
                                      <p:cBhvr>
                                        <p:cTn id="33" dur="500"/>
                                        <p:tgtEl>
                                          <p:spTgt spid="1030"/>
                                        </p:tgtEl>
                                        <p:attrNameLst>
                                          <p:attrName>ppt_w</p:attrName>
                                        </p:attrNameLst>
                                      </p:cBhvr>
                                      <p:tavLst>
                                        <p:tav tm="0">
                                          <p:val>
                                            <p:strVal val="ppt_w"/>
                                          </p:val>
                                        </p:tav>
                                        <p:tav tm="100000">
                                          <p:val>
                                            <p:fltVal val="0"/>
                                          </p:val>
                                        </p:tav>
                                      </p:tavLst>
                                    </p:anim>
                                    <p:anim calcmode="lin" valueType="num">
                                      <p:cBhvr>
                                        <p:cTn id="34" dur="500"/>
                                        <p:tgtEl>
                                          <p:spTgt spid="1030"/>
                                        </p:tgtEl>
                                        <p:attrNameLst>
                                          <p:attrName>ppt_h</p:attrName>
                                        </p:attrNameLst>
                                      </p:cBhvr>
                                      <p:tavLst>
                                        <p:tav tm="0">
                                          <p:val>
                                            <p:strVal val="ppt_h"/>
                                          </p:val>
                                        </p:tav>
                                        <p:tav tm="100000">
                                          <p:val>
                                            <p:fltVal val="0"/>
                                          </p:val>
                                        </p:tav>
                                      </p:tavLst>
                                    </p:anim>
                                    <p:anim calcmode="lin" valueType="num">
                                      <p:cBhvr>
                                        <p:cTn id="35" dur="500"/>
                                        <p:tgtEl>
                                          <p:spTgt spid="1030"/>
                                        </p:tgtEl>
                                        <p:attrNameLst>
                                          <p:attrName>style.rotation</p:attrName>
                                        </p:attrNameLst>
                                      </p:cBhvr>
                                      <p:tavLst>
                                        <p:tav tm="0">
                                          <p:val>
                                            <p:fltVal val="0"/>
                                          </p:val>
                                        </p:tav>
                                        <p:tav tm="100000">
                                          <p:val>
                                            <p:fltVal val="360"/>
                                          </p:val>
                                        </p:tav>
                                      </p:tavLst>
                                    </p:anim>
                                    <p:animEffect transition="out" filter="fade">
                                      <p:cBhvr>
                                        <p:cTn id="36" dur="500"/>
                                        <p:tgtEl>
                                          <p:spTgt spid="1030"/>
                                        </p:tgtEl>
                                      </p:cBhvr>
                                    </p:animEffect>
                                    <p:set>
                                      <p:cBhvr>
                                        <p:cTn id="37" dur="1" fill="hold">
                                          <p:stCondLst>
                                            <p:cond delay="499"/>
                                          </p:stCondLst>
                                        </p:cTn>
                                        <p:tgtEl>
                                          <p:spTgt spid="1030"/>
                                        </p:tgtEl>
                                        <p:attrNameLst>
                                          <p:attrName>style.visibility</p:attrName>
                                        </p:attrNameLst>
                                      </p:cBhvr>
                                      <p:to>
                                        <p:strVal val="hidden"/>
                                      </p:to>
                                    </p:set>
                                  </p:childTnLst>
                                </p:cTn>
                              </p:par>
                              <p:par>
                                <p:cTn id="38" presetID="24" presetClass="entr" presetSubtype="0" fill="hold" grpId="0" nodeType="withEffect">
                                  <p:stCondLst>
                                    <p:cond delay="0"/>
                                  </p:stCondLst>
                                  <p:childTnLst>
                                    <p:set>
                                      <p:cBhvr>
                                        <p:cTn id="39" dur="1" fill="hold">
                                          <p:stCondLst>
                                            <p:cond delay="0"/>
                                          </p:stCondLst>
                                        </p:cTn>
                                        <p:tgtEl>
                                          <p:spTgt spid="5"/>
                                        </p:tgtEl>
                                        <p:attrNameLst>
                                          <p:attrName>style.visibility</p:attrName>
                                        </p:attrNameLst>
                                      </p:cBhvr>
                                      <p:to>
                                        <p:strVal val="visible"/>
                                      </p:to>
                                    </p:set>
                                    <p:anim to="" calcmode="lin" valueType="num">
                                      <p:cBhvr>
                                        <p:cTn id="40" dur="1" fill="hold"/>
                                        <p:tgtEl>
                                          <p:spTgt spid="5"/>
                                        </p:tgtEl>
                                        <p:attrNameLst>
                                          <p:attrName/>
                                        </p:attrNameLst>
                                      </p:cBhvr>
                                    </p:anim>
                                  </p:childTnLst>
                                </p:cTn>
                              </p:par>
                            </p:childTnLst>
                          </p:cTn>
                        </p:par>
                      </p:childTnLst>
                    </p:cTn>
                  </p:par>
                  <p:par>
                    <p:cTn id="41" fill="hold">
                      <p:stCondLst>
                        <p:cond delay="indefinite"/>
                      </p:stCondLst>
                      <p:childTnLst>
                        <p:par>
                          <p:cTn id="42" fill="hold">
                            <p:stCondLst>
                              <p:cond delay="0"/>
                            </p:stCondLst>
                            <p:childTnLst>
                              <p:par>
                                <p:cTn id="43" presetID="24" presetClass="entr" presetSubtype="0" fill="hold" nodeType="clickEffect">
                                  <p:stCondLst>
                                    <p:cond delay="0"/>
                                  </p:stCondLst>
                                  <p:childTnLst>
                                    <p:set>
                                      <p:cBhvr>
                                        <p:cTn id="44" dur="1" fill="hold">
                                          <p:stCondLst>
                                            <p:cond delay="0"/>
                                          </p:stCondLst>
                                        </p:cTn>
                                        <p:tgtEl>
                                          <p:spTgt spid="1032"/>
                                        </p:tgtEl>
                                        <p:attrNameLst>
                                          <p:attrName>style.visibility</p:attrName>
                                        </p:attrNameLst>
                                      </p:cBhvr>
                                      <p:to>
                                        <p:strVal val="visible"/>
                                      </p:to>
                                    </p:set>
                                    <p:anim to="" calcmode="lin" valueType="num">
                                      <p:cBhvr>
                                        <p:cTn id="45" dur="1" fill="hold"/>
                                        <p:tgtEl>
                                          <p:spTgt spid="1032"/>
                                        </p:tgtEl>
                                        <p:attrNameLst>
                                          <p:attrName/>
                                        </p:attrNameLst>
                                      </p:cBhvr>
                                    </p:anim>
                                  </p:childTnLst>
                                </p:cTn>
                              </p:par>
                            </p:childTnLst>
                          </p:cTn>
                        </p:par>
                      </p:childTnLst>
                    </p:cTn>
                  </p:par>
                  <p:par>
                    <p:cTn id="46" fill="hold">
                      <p:stCondLst>
                        <p:cond delay="indefinite"/>
                      </p:stCondLst>
                      <p:childTnLst>
                        <p:par>
                          <p:cTn id="47" fill="hold">
                            <p:stCondLst>
                              <p:cond delay="0"/>
                            </p:stCondLst>
                            <p:childTnLst>
                              <p:par>
                                <p:cTn id="48" presetID="24" presetClass="entr" presetSubtype="0" fill="hold" nodeType="clickEffect">
                                  <p:stCondLst>
                                    <p:cond delay="0"/>
                                  </p:stCondLst>
                                  <p:childTnLst>
                                    <p:set>
                                      <p:cBhvr>
                                        <p:cTn id="49" dur="1" fill="hold">
                                          <p:stCondLst>
                                            <p:cond delay="0"/>
                                          </p:stCondLst>
                                        </p:cTn>
                                        <p:tgtEl>
                                          <p:spTgt spid="59394"/>
                                        </p:tgtEl>
                                        <p:attrNameLst>
                                          <p:attrName>style.visibility</p:attrName>
                                        </p:attrNameLst>
                                      </p:cBhvr>
                                      <p:to>
                                        <p:strVal val="visible"/>
                                      </p:to>
                                    </p:set>
                                    <p:anim to="" calcmode="lin" valueType="num">
                                      <p:cBhvr>
                                        <p:cTn id="50" dur="1" fill="hold"/>
                                        <p:tgtEl>
                                          <p:spTgt spid="59394"/>
                                        </p:tgtEl>
                                        <p:attrNameLst>
                                          <p:attrName/>
                                        </p:attrNameLst>
                                      </p:cBhvr>
                                    </p:anim>
                                  </p:childTnLst>
                                </p:cTn>
                              </p:par>
                            </p:childTnLst>
                          </p:cTn>
                        </p:par>
                      </p:childTnLst>
                    </p:cTn>
                  </p:par>
                  <p:par>
                    <p:cTn id="51" fill="hold">
                      <p:stCondLst>
                        <p:cond delay="indefinite"/>
                      </p:stCondLst>
                      <p:childTnLst>
                        <p:par>
                          <p:cTn id="52" fill="hold">
                            <p:stCondLst>
                              <p:cond delay="0"/>
                            </p:stCondLst>
                            <p:childTnLst>
                              <p:par>
                                <p:cTn id="53" presetID="24" presetClass="entr" presetSubtype="0" fill="hold" nodeType="clickEffect">
                                  <p:stCondLst>
                                    <p:cond delay="0"/>
                                  </p:stCondLst>
                                  <p:childTnLst>
                                    <p:set>
                                      <p:cBhvr>
                                        <p:cTn id="54" dur="1" fill="hold">
                                          <p:stCondLst>
                                            <p:cond delay="0"/>
                                          </p:stCondLst>
                                        </p:cTn>
                                        <p:tgtEl>
                                          <p:spTgt spid="59396"/>
                                        </p:tgtEl>
                                        <p:attrNameLst>
                                          <p:attrName>style.visibility</p:attrName>
                                        </p:attrNameLst>
                                      </p:cBhvr>
                                      <p:to>
                                        <p:strVal val="visible"/>
                                      </p:to>
                                    </p:set>
                                    <p:anim to="" calcmode="lin" valueType="num">
                                      <p:cBhvr>
                                        <p:cTn id="55" dur="1" fill="hold"/>
                                        <p:tgtEl>
                                          <p:spTgt spid="5939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7"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2" descr="1953_B"/>
          <p:cNvSpPr>
            <a:spLocks noChangeAspect="1" noChangeArrowheads="1"/>
          </p:cNvSpPr>
          <p:nvPr/>
        </p:nvSpPr>
        <p:spPr bwMode="auto">
          <a:xfrm>
            <a:off x="155575" y="-2743200"/>
            <a:ext cx="4238625" cy="5715000"/>
          </a:xfrm>
          <a:prstGeom prst="rect">
            <a:avLst/>
          </a:prstGeom>
          <a:noFill/>
        </p:spPr>
        <p:txBody>
          <a:bodyPr vert="horz" wrap="square" lIns="91440" tIns="45720" rIns="91440" bIns="45720" numCol="1" anchor="t" anchorCtr="0" compatLnSpc="1">
            <a:prstTxWarp prst="textNoShape">
              <a:avLst/>
            </a:prstTxWarp>
          </a:bodyPr>
          <a:lstStyle/>
          <a:p>
            <a:endParaRPr lang="fr-BE"/>
          </a:p>
        </p:txBody>
      </p:sp>
      <p:pic>
        <p:nvPicPr>
          <p:cNvPr id="24578" name="Picture 2" descr="http://kavehadel.com/blog/wp-content/uploads/2011/08/KavehAdelGraphic-Novel-Copyright2011mossadeghpage.jpg"/>
          <p:cNvPicPr>
            <a:picLocks noChangeAspect="1" noChangeArrowheads="1"/>
          </p:cNvPicPr>
          <p:nvPr/>
        </p:nvPicPr>
        <p:blipFill>
          <a:blip r:embed="rId5" cstate="print"/>
          <a:srcRect/>
          <a:stretch>
            <a:fillRect/>
          </a:stretch>
        </p:blipFill>
        <p:spPr bwMode="auto">
          <a:xfrm>
            <a:off x="1619672" y="-86444"/>
            <a:ext cx="5153795" cy="6944444"/>
          </a:xfrm>
          <a:prstGeom prst="rect">
            <a:avLst/>
          </a:prstGeom>
          <a:noFill/>
        </p:spPr>
      </p:pic>
      <p:sp>
        <p:nvSpPr>
          <p:cNvPr id="5" name="Rectangle 4"/>
          <p:cNvSpPr/>
          <p:nvPr/>
        </p:nvSpPr>
        <p:spPr>
          <a:xfrm>
            <a:off x="1763688" y="764704"/>
            <a:ext cx="7056784" cy="4524315"/>
          </a:xfrm>
          <a:prstGeom prst="rect">
            <a:avLst/>
          </a:prstGeom>
        </p:spPr>
        <p:txBody>
          <a:bodyPr wrap="square">
            <a:spAutoFit/>
          </a:bodyPr>
          <a:lstStyle/>
          <a:p>
            <a:r>
              <a:rPr lang="fr-BE" sz="3600" b="1" i="1" dirty="0">
                <a:solidFill>
                  <a:schemeClr val="bg1">
                    <a:lumMod val="95000"/>
                    <a:lumOff val="5000"/>
                  </a:schemeClr>
                </a:solidFill>
                <a:latin typeface="Aharoni" pitchFamily="2" charset="-79"/>
                <a:cs typeface="Aharoni" pitchFamily="2" charset="-79"/>
              </a:rPr>
              <a:t>"En pleine guerre froide, les Etats-Unis ont joué un rôle dans le renversement d'un gouvernement iranien </a:t>
            </a:r>
            <a:r>
              <a:rPr lang="fr-BE" sz="4800" b="1" i="1" dirty="0">
                <a:solidFill>
                  <a:srgbClr val="C00000"/>
                </a:solidFill>
                <a:latin typeface="Aharoni" pitchFamily="2" charset="-79"/>
                <a:cs typeface="Aharoni" pitchFamily="2" charset="-79"/>
              </a:rPr>
              <a:t>démocratique</a:t>
            </a:r>
            <a:r>
              <a:rPr lang="fr-BE" sz="3600" b="1" i="1" dirty="0">
                <a:solidFill>
                  <a:schemeClr val="bg1">
                    <a:lumMod val="95000"/>
                    <a:lumOff val="5000"/>
                  </a:schemeClr>
                </a:solidFill>
                <a:latin typeface="Aharoni" pitchFamily="2" charset="-79"/>
                <a:cs typeface="Aharoni" pitchFamily="2" charset="-79"/>
              </a:rPr>
              <a:t>ment élu"</a:t>
            </a:r>
            <a:r>
              <a:rPr lang="fr-BE" sz="3600" dirty="0">
                <a:solidFill>
                  <a:schemeClr val="bg1">
                    <a:lumMod val="95000"/>
                    <a:lumOff val="5000"/>
                  </a:schemeClr>
                </a:solidFill>
              </a:rPr>
              <a:t>, </a:t>
            </a:r>
          </a:p>
          <a:p>
            <a:endParaRPr lang="fr-BE" sz="3600" dirty="0"/>
          </a:p>
          <a:p>
            <a:endParaRPr lang="fr-BE" sz="3600" dirty="0"/>
          </a:p>
          <a:p>
            <a:pPr algn="r"/>
            <a:r>
              <a:rPr lang="fr-BE" sz="2400" b="1" dirty="0">
                <a:solidFill>
                  <a:schemeClr val="bg1">
                    <a:lumMod val="95000"/>
                    <a:lumOff val="5000"/>
                  </a:schemeClr>
                </a:solidFill>
              </a:rPr>
              <a:t>B. Obama, </a:t>
            </a:r>
            <a:r>
              <a:rPr lang="fr-BE" sz="2400" b="1" i="1" dirty="0">
                <a:solidFill>
                  <a:schemeClr val="bg1">
                    <a:lumMod val="95000"/>
                    <a:lumOff val="5000"/>
                  </a:schemeClr>
                </a:solidFill>
              </a:rPr>
              <a:t>Discours du Caire</a:t>
            </a:r>
            <a:r>
              <a:rPr lang="fr-BE" sz="2400" b="1" dirty="0">
                <a:solidFill>
                  <a:schemeClr val="bg1">
                    <a:lumMod val="95000"/>
                    <a:lumOff val="5000"/>
                  </a:schemeClr>
                </a:solidFill>
              </a:rPr>
              <a:t>, 2009</a:t>
            </a:r>
            <a:r>
              <a:rPr lang="fr-BE" sz="2400" dirty="0">
                <a:solidFill>
                  <a:schemeClr val="bg1">
                    <a:lumMod val="95000"/>
                    <a:lumOff val="5000"/>
                  </a:schemeClr>
                </a:solidFill>
              </a:rPr>
              <a:t>.</a:t>
            </a:r>
          </a:p>
        </p:txBody>
      </p:sp>
      <p:sp>
        <p:nvSpPr>
          <p:cNvPr id="54274" name="AutoShape 2" descr="Résultat de recherche d'images pour &quot;obama&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a:p>
        </p:txBody>
      </p:sp>
      <p:sp>
        <p:nvSpPr>
          <p:cNvPr id="54278" name="AutoShape 6" descr="Résultat de recherche d'images pour &quot;obama&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a:p>
        </p:txBody>
      </p:sp>
      <p:pic>
        <p:nvPicPr>
          <p:cNvPr id="54280" name="Picture 8" descr="Résultat de recherche d'images pour &quot;obama&quot;"/>
          <p:cNvPicPr>
            <a:picLocks noChangeAspect="1" noChangeArrowheads="1"/>
          </p:cNvPicPr>
          <p:nvPr/>
        </p:nvPicPr>
        <p:blipFill>
          <a:blip r:embed="rId6" cstate="print"/>
          <a:srcRect/>
          <a:stretch>
            <a:fillRect/>
          </a:stretch>
        </p:blipFill>
        <p:spPr bwMode="auto">
          <a:xfrm>
            <a:off x="0" y="4581128"/>
            <a:ext cx="3421527" cy="2276872"/>
          </a:xfrm>
          <a:prstGeom prst="rect">
            <a:avLst/>
          </a:prstGeom>
          <a:noFill/>
        </p:spPr>
      </p:pic>
      <p:pic>
        <p:nvPicPr>
          <p:cNvPr id="9" name="Obama Justifies Theocracy in Iran Because of Toppling of Mos.mp4">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7" cstate="print"/>
          <a:stretch>
            <a:fillRect/>
          </a:stretch>
        </p:blipFill>
        <p:spPr>
          <a:xfrm>
            <a:off x="2195736" y="980728"/>
            <a:ext cx="4464496" cy="33483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4578"/>
                                        </p:tgtEl>
                                        <p:attrNameLst>
                                          <p:attrName>style.visibility</p:attrName>
                                        </p:attrNameLst>
                                      </p:cBhvr>
                                      <p:to>
                                        <p:strVal val="visible"/>
                                      </p:to>
                                    </p:set>
                                    <p:anim to="" calcmode="lin" valueType="num">
                                      <p:cBhvr>
                                        <p:cTn id="7" dur="1" fill="hold"/>
                                        <p:tgtEl>
                                          <p:spTgt spid="2457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iterate type="wd">
                                    <p:tmAbs val="100"/>
                                  </p:iterate>
                                  <p:childTnLst>
                                    <p:set>
                                      <p:cBhvr>
                                        <p:cTn id="11" dur="1" fill="hold">
                                          <p:stCondLst>
                                            <p:cond delay="0"/>
                                          </p:stCondLst>
                                        </p:cTn>
                                        <p:tgtEl>
                                          <p:spTgt spid="5"/>
                                        </p:tgtEl>
                                        <p:attrNameLst>
                                          <p:attrName>style.visibility</p:attrName>
                                        </p:attrNameLst>
                                      </p:cBhvr>
                                      <p:to>
                                        <p:strVal val="visible"/>
                                      </p:to>
                                    </p:set>
                                    <p:anim to="" calcmode="lin" valueType="num">
                                      <p:cBhvr>
                                        <p:cTn id="12" dur="1" fill="hold"/>
                                        <p:tgtEl>
                                          <p:spTgt spid="5"/>
                                        </p:tgtEl>
                                        <p:attrNameLst>
                                          <p:attrName/>
                                        </p:attrNameLst>
                                      </p:cBhvr>
                                    </p:anim>
                                  </p:childTnLst>
                                </p:cTn>
                              </p:par>
                              <p:par>
                                <p:cTn id="13" presetID="24" presetClass="exit" presetSubtype="0" fill="hold" nodeType="withEffect">
                                  <p:stCondLst>
                                    <p:cond delay="0"/>
                                  </p:stCondLst>
                                  <p:childTnLst>
                                    <p:anim to="" calcmode="lin" valueType="num">
                                      <p:cBhvr>
                                        <p:cTn id="14" dur="1"/>
                                        <p:tgtEl>
                                          <p:spTgt spid="24578"/>
                                        </p:tgtEl>
                                        <p:attrNameLst>
                                          <p:attrName/>
                                        </p:attrNameLst>
                                      </p:cBhvr>
                                    </p:anim>
                                    <p:set>
                                      <p:cBhvr>
                                        <p:cTn id="15" dur="1" fill="hold">
                                          <p:stCondLst>
                                            <p:cond delay="0"/>
                                          </p:stCondLst>
                                        </p:cTn>
                                        <p:tgtEl>
                                          <p:spTgt spid="24578"/>
                                        </p:tgtEl>
                                        <p:attrNameLst>
                                          <p:attrName>style.visibility</p:attrName>
                                        </p:attrNameLst>
                                      </p:cBhvr>
                                      <p:to>
                                        <p:strVal val="hidden"/>
                                      </p:to>
                                    </p:set>
                                  </p:childTnLst>
                                </p:cTn>
                              </p:par>
                              <p:par>
                                <p:cTn id="16" presetID="24" presetClass="entr" presetSubtype="0" fill="hold" nodeType="withEffect">
                                  <p:stCondLst>
                                    <p:cond delay="0"/>
                                  </p:stCondLst>
                                  <p:childTnLst>
                                    <p:set>
                                      <p:cBhvr>
                                        <p:cTn id="17" dur="1" fill="hold">
                                          <p:stCondLst>
                                            <p:cond delay="0"/>
                                          </p:stCondLst>
                                        </p:cTn>
                                        <p:tgtEl>
                                          <p:spTgt spid="54280"/>
                                        </p:tgtEl>
                                        <p:attrNameLst>
                                          <p:attrName>style.visibility</p:attrName>
                                        </p:attrNameLst>
                                      </p:cBhvr>
                                      <p:to>
                                        <p:strVal val="visible"/>
                                      </p:to>
                                    </p:set>
                                    <p:anim to="" calcmode="lin" valueType="num">
                                      <p:cBhvr>
                                        <p:cTn id="18" dur="1" fill="hold"/>
                                        <p:tgtEl>
                                          <p:spTgt spid="54280"/>
                                        </p:tgtEl>
                                        <p:attrNameLst>
                                          <p:attrName/>
                                        </p:attrNameLst>
                                      </p:cBhvr>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to="" calcmode="lin" valueType="num">
                                      <p:cBhvr>
                                        <p:cTn id="23" dur="1" fill="hold"/>
                                        <p:tgtEl>
                                          <p:spTgt spid="9"/>
                                        </p:tgtEl>
                                        <p:attrNameLst>
                                          <p:attrName/>
                                        </p:attrNameLst>
                                      </p:cBhvr>
                                    </p:anim>
                                  </p:childTnLst>
                                </p:cTn>
                              </p:par>
                            </p:childTnLst>
                          </p:cTn>
                        </p:par>
                        <p:par>
                          <p:cTn id="24" fill="hold">
                            <p:stCondLst>
                              <p:cond delay="0"/>
                            </p:stCondLst>
                            <p:childTnLst>
                              <p:par>
                                <p:cTn id="25" presetID="24"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to="" calcmode="lin" valueType="num">
                                      <p:cBhvr>
                                        <p:cTn id="27" dur="1" fill="hold"/>
                                        <p:tgtEl>
                                          <p:spTgt spid="9"/>
                                        </p:tgtEl>
                                        <p:attrNameLst>
                                          <p:attrName/>
                                        </p:attrNameLst>
                                      </p:cBhvr>
                                    </p:anim>
                                  </p:childTnLst>
                                </p:cTn>
                              </p:par>
                            </p:childTnLst>
                          </p:cTn>
                        </p:par>
                        <p:par>
                          <p:cTn id="28" fill="hold">
                            <p:stCondLst>
                              <p:cond delay="0"/>
                            </p:stCondLst>
                            <p:childTnLst>
                              <p:par>
                                <p:cTn id="29" presetID="1" presetClass="mediacall" presetSubtype="0" fill="hold" nodeType="afterEffect">
                                  <p:stCondLst>
                                    <p:cond delay="0"/>
                                  </p:stCondLst>
                                  <p:childTnLst>
                                    <p:cmd type="call" cmd="playFrom(0.0)">
                                      <p:cBhvr>
                                        <p:cTn id="30"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31" fill="hold" display="0">
                  <p:stCondLst>
                    <p:cond delay="indefinite"/>
                  </p:stCondLst>
                  <p:endCondLst>
                    <p:cond evt="onNext" delay="0">
                      <p:tgtEl>
                        <p:sldTgt/>
                      </p:tgtEl>
                    </p:cond>
                    <p:cond evt="onPrev" delay="0">
                      <p:tgtEl>
                        <p:sldTgt/>
                      </p:tgtEl>
                    </p:cond>
                  </p:endCondLst>
                </p:cTn>
                <p:tgtEl>
                  <p:spTgt spid="9"/>
                </p:tgtEl>
              </p:cMediaNode>
            </p:video>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5536" y="2060848"/>
            <a:ext cx="8748464" cy="1692771"/>
          </a:xfrm>
          <a:prstGeom prst="rect">
            <a:avLst/>
          </a:prstGeom>
          <a:noFill/>
        </p:spPr>
        <p:txBody>
          <a:bodyPr wrap="square" rtlCol="0">
            <a:spAutoFit/>
          </a:bodyPr>
          <a:lstStyle/>
          <a:p>
            <a:r>
              <a:rPr lang="fr-BE" sz="2400" dirty="0">
                <a:solidFill>
                  <a:schemeClr val="bg1"/>
                </a:solidFill>
                <a:latin typeface="Arial Black" pitchFamily="34" charset="0"/>
                <a:cs typeface="Aharoni" pitchFamily="2" charset="-79"/>
              </a:rPr>
              <a:t>Un deuxième chapitre à géométrie variable :</a:t>
            </a:r>
          </a:p>
          <a:p>
            <a:r>
              <a:rPr lang="fr-BE" sz="4000" dirty="0">
                <a:solidFill>
                  <a:schemeClr val="bg1"/>
                </a:solidFill>
                <a:latin typeface="Bodoni MT Black" pitchFamily="18" charset="0"/>
                <a:cs typeface="Aharoni" pitchFamily="2" charset="-79"/>
              </a:rPr>
              <a:t>« 1979, </a:t>
            </a:r>
          </a:p>
          <a:p>
            <a:r>
              <a:rPr lang="fr-BE" sz="4000" dirty="0">
                <a:solidFill>
                  <a:schemeClr val="bg1"/>
                </a:solidFill>
                <a:latin typeface="Bodoni MT Black" pitchFamily="18" charset="0"/>
                <a:cs typeface="Aharoni" pitchFamily="2" charset="-79"/>
              </a:rPr>
              <a:t>Le Diable et moi? »</a:t>
            </a:r>
          </a:p>
        </p:txBody>
      </p:sp>
      <p:sp>
        <p:nvSpPr>
          <p:cNvPr id="4" name="ZoneTexte 3"/>
          <p:cNvSpPr txBox="1"/>
          <p:nvPr/>
        </p:nvSpPr>
        <p:spPr>
          <a:xfrm>
            <a:off x="683568" y="332656"/>
            <a:ext cx="8172400" cy="584775"/>
          </a:xfrm>
          <a:prstGeom prst="rect">
            <a:avLst/>
          </a:prstGeom>
          <a:noFill/>
        </p:spPr>
        <p:txBody>
          <a:bodyPr wrap="square" rtlCol="0">
            <a:spAutoFit/>
          </a:bodyPr>
          <a:lstStyle/>
          <a:p>
            <a:pPr algn="r"/>
            <a:r>
              <a:rPr lang="fr-BE" sz="2000" spc="300" dirty="0">
                <a:solidFill>
                  <a:schemeClr val="bg2">
                    <a:lumMod val="75000"/>
                  </a:schemeClr>
                </a:solidFill>
                <a:latin typeface="Aharoni" pitchFamily="2" charset="-79"/>
                <a:cs typeface="Aharoni" pitchFamily="2" charset="-79"/>
              </a:rPr>
              <a:t>Marion </a:t>
            </a:r>
            <a:r>
              <a:rPr lang="fr-BE" sz="2000" spc="300" dirty="0" err="1">
                <a:solidFill>
                  <a:schemeClr val="bg2">
                    <a:lumMod val="75000"/>
                  </a:schemeClr>
                </a:solidFill>
                <a:latin typeface="Aharoni" pitchFamily="2" charset="-79"/>
                <a:cs typeface="Aharoni" pitchFamily="2" charset="-79"/>
              </a:rPr>
              <a:t>Netisse</a:t>
            </a:r>
            <a:r>
              <a:rPr lang="fr-BE" sz="2000" spc="300" dirty="0">
                <a:solidFill>
                  <a:schemeClr val="bg2">
                    <a:lumMod val="75000"/>
                  </a:schemeClr>
                </a:solidFill>
                <a:latin typeface="Aharoni" pitchFamily="2" charset="-79"/>
                <a:cs typeface="Aharoni" pitchFamily="2" charset="-79"/>
              </a:rPr>
              <a:t> </a:t>
            </a:r>
            <a:r>
              <a:rPr lang="fr-BE" sz="3200" spc="300" dirty="0">
                <a:solidFill>
                  <a:schemeClr val="bg2">
                    <a:lumMod val="75000"/>
                  </a:schemeClr>
                </a:solidFill>
                <a:latin typeface="Aharoni" pitchFamily="2" charset="-79"/>
                <a:cs typeface="Aharoni" pitchFamily="2" charset="-79"/>
              </a:rPr>
              <a:t>face à l</a:t>
            </a:r>
            <a:r>
              <a:rPr lang="fr-BE" sz="3200" spc="300" dirty="0">
                <a:solidFill>
                  <a:srgbClr val="C00000"/>
                </a:solidFill>
                <a:latin typeface="Aharoni" pitchFamily="2" charset="-79"/>
                <a:cs typeface="Aharoni" pitchFamily="2" charset="-79"/>
              </a:rPr>
              <a:t>’Histoire…</a:t>
            </a:r>
          </a:p>
        </p:txBody>
      </p:sp>
      <p:sp>
        <p:nvSpPr>
          <p:cNvPr id="5" name="ZoneTexte 4"/>
          <p:cNvSpPr txBox="1"/>
          <p:nvPr/>
        </p:nvSpPr>
        <p:spPr>
          <a:xfrm>
            <a:off x="2483768" y="5733256"/>
            <a:ext cx="6408712" cy="400110"/>
          </a:xfrm>
          <a:prstGeom prst="rect">
            <a:avLst/>
          </a:prstGeom>
          <a:noFill/>
        </p:spPr>
        <p:txBody>
          <a:bodyPr wrap="square" rtlCol="0">
            <a:spAutoFit/>
          </a:bodyPr>
          <a:lstStyle/>
          <a:p>
            <a:pPr algn="r"/>
            <a:r>
              <a:rPr lang="fr-BE" sz="2000" b="1" spc="600" dirty="0" err="1">
                <a:solidFill>
                  <a:srgbClr val="C00000"/>
                </a:solidFill>
                <a:latin typeface="Aharoni" pitchFamily="2" charset="-79"/>
                <a:cs typeface="Aharoni" pitchFamily="2" charset="-79"/>
              </a:rPr>
              <a:t>Yaskondy</a:t>
            </a:r>
            <a:r>
              <a:rPr lang="fr-BE" sz="2000" b="1" spc="600" dirty="0">
                <a:solidFill>
                  <a:srgbClr val="C00000"/>
                </a:solidFill>
                <a:latin typeface="Aharoni" pitchFamily="2" charset="-79"/>
                <a:cs typeface="Aharoni" pitchFamily="2" charset="-79"/>
              </a:rPr>
              <a:t>, </a:t>
            </a:r>
            <a:r>
              <a:rPr lang="fr-BE" sz="2000" b="1" spc="600" dirty="0" err="1">
                <a:solidFill>
                  <a:srgbClr val="C00000"/>
                </a:solidFill>
                <a:latin typeface="Aharoni" pitchFamily="2" charset="-79"/>
                <a:cs typeface="Aharoni" pitchFamily="2" charset="-79"/>
              </a:rPr>
              <a:t>yaskonfé</a:t>
            </a:r>
            <a:r>
              <a:rPr lang="fr-BE" sz="2000" b="1" spc="600" dirty="0">
                <a:solidFill>
                  <a:srgbClr val="C00000"/>
                </a:solidFill>
                <a:latin typeface="Aharoni" pitchFamily="2" charset="-79"/>
                <a:cs typeface="Aharoni" pitchFamily="2" charset="-79"/>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s://ridelhistgeo.files.wordpress.com/2008/06/petrole.gif"/>
          <p:cNvPicPr>
            <a:picLocks noChangeAspect="1" noChangeArrowheads="1"/>
          </p:cNvPicPr>
          <p:nvPr/>
        </p:nvPicPr>
        <p:blipFill>
          <a:blip r:embed="rId3" cstate="print"/>
          <a:srcRect/>
          <a:stretch>
            <a:fillRect/>
          </a:stretch>
        </p:blipFill>
        <p:spPr bwMode="auto">
          <a:xfrm>
            <a:off x="0" y="332656"/>
            <a:ext cx="9144000" cy="597159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8" name="Picture 6" descr="https://upload.wikimedia.org/wikipedia/commons/7/76/Atomic_women_Iran.JPG"/>
          <p:cNvPicPr>
            <a:picLocks noChangeAspect="1" noChangeArrowheads="1"/>
          </p:cNvPicPr>
          <p:nvPr/>
        </p:nvPicPr>
        <p:blipFill>
          <a:blip r:embed="rId3" cstate="print"/>
          <a:srcRect/>
          <a:stretch>
            <a:fillRect/>
          </a:stretch>
        </p:blipFill>
        <p:spPr bwMode="auto">
          <a:xfrm>
            <a:off x="0" y="-43118"/>
            <a:ext cx="6372200" cy="6901118"/>
          </a:xfrm>
          <a:prstGeom prst="rect">
            <a:avLst/>
          </a:prstGeom>
          <a:noFill/>
        </p:spPr>
      </p:pic>
      <p:pic>
        <p:nvPicPr>
          <p:cNvPr id="51202" name="Picture 2" descr="http://www.voltairenet.org/local/cache-vignettes/L400xH250/arton143944-90809.jpg"/>
          <p:cNvPicPr>
            <a:picLocks noChangeAspect="1" noChangeArrowheads="1"/>
          </p:cNvPicPr>
          <p:nvPr/>
        </p:nvPicPr>
        <p:blipFill>
          <a:blip r:embed="rId4" cstate="print"/>
          <a:srcRect/>
          <a:stretch>
            <a:fillRect/>
          </a:stretch>
        </p:blipFill>
        <p:spPr bwMode="auto">
          <a:xfrm>
            <a:off x="0" y="620688"/>
            <a:ext cx="9144000" cy="5715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44038"/>
                                        </p:tgtEl>
                                        <p:attrNameLst>
                                          <p:attrName>style.visibility</p:attrName>
                                        </p:attrNameLst>
                                      </p:cBhvr>
                                      <p:to>
                                        <p:strVal val="visible"/>
                                      </p:to>
                                    </p:set>
                                    <p:anim to="" calcmode="lin" valueType="num">
                                      <p:cBhvr>
                                        <p:cTn id="7" dur="1" fill="hold"/>
                                        <p:tgtEl>
                                          <p:spTgt spid="44038"/>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51202"/>
                                        </p:tgtEl>
                                        <p:attrNameLst>
                                          <p:attrName>style.visibility</p:attrName>
                                        </p:attrNameLst>
                                      </p:cBhvr>
                                      <p:to>
                                        <p:strVal val="visible"/>
                                      </p:to>
                                    </p:set>
                                    <p:anim to="" calcmode="lin" valueType="num">
                                      <p:cBhvr>
                                        <p:cTn id="12" dur="1" fill="hold"/>
                                        <p:tgtEl>
                                          <p:spTgt spid="5120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42" name="Picture 6" descr="http://dailygeekshow.com/wp-content/uploads/sites/2/2015/09/Persepolis-BD-2.jpg"/>
          <p:cNvPicPr>
            <a:picLocks noChangeAspect="1" noChangeArrowheads="1"/>
          </p:cNvPicPr>
          <p:nvPr/>
        </p:nvPicPr>
        <p:blipFill>
          <a:blip r:embed="rId7" cstate="print"/>
          <a:srcRect/>
          <a:stretch>
            <a:fillRect/>
          </a:stretch>
        </p:blipFill>
        <p:spPr bwMode="auto">
          <a:xfrm>
            <a:off x="179512" y="0"/>
            <a:ext cx="5112568" cy="6932708"/>
          </a:xfrm>
          <a:prstGeom prst="rect">
            <a:avLst/>
          </a:prstGeom>
          <a:noFill/>
        </p:spPr>
      </p:pic>
      <p:pic>
        <p:nvPicPr>
          <p:cNvPr id="5" name="Persépolis extrait.mp4">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8" cstate="print"/>
          <a:stretch>
            <a:fillRect/>
          </a:stretch>
        </p:blipFill>
        <p:spPr>
          <a:xfrm>
            <a:off x="6023652" y="548680"/>
            <a:ext cx="3072342" cy="2304256"/>
          </a:xfrm>
          <a:prstGeom prst="rect">
            <a:avLst/>
          </a:prstGeom>
        </p:spPr>
      </p:pic>
      <p:sp>
        <p:nvSpPr>
          <p:cNvPr id="6" name="ZoneTexte 5"/>
          <p:cNvSpPr txBox="1"/>
          <p:nvPr/>
        </p:nvSpPr>
        <p:spPr>
          <a:xfrm>
            <a:off x="6372200" y="764704"/>
            <a:ext cx="1944216" cy="369332"/>
          </a:xfrm>
          <a:prstGeom prst="rect">
            <a:avLst/>
          </a:prstGeom>
          <a:noFill/>
        </p:spPr>
        <p:txBody>
          <a:bodyPr wrap="square" rtlCol="0">
            <a:spAutoFit/>
          </a:bodyPr>
          <a:lstStyle/>
          <a:p>
            <a:r>
              <a:rPr lang="fr-BE" dirty="0">
                <a:latin typeface="Aharoni" pitchFamily="2" charset="-79"/>
                <a:cs typeface="Aharoni" pitchFamily="2" charset="-79"/>
              </a:rPr>
              <a:t>Extrait</a:t>
            </a:r>
          </a:p>
        </p:txBody>
      </p:sp>
      <p:pic>
        <p:nvPicPr>
          <p:cNvPr id="8" name="Persepolis (Bande-annonce).mp4">
            <a:hlinkClick r:id="" action="ppaction://media"/>
          </p:cNvPr>
          <p:cNvPicPr>
            <a:picLocks noChangeAspect="1"/>
          </p:cNvPicPr>
          <p:nvPr>
            <a:videoFile r:link="rId4"/>
            <p:extLst>
              <p:ext uri="{DAA4B4D4-6D71-4841-9C94-3DE7FCFB9230}">
                <p14:media xmlns:p14="http://schemas.microsoft.com/office/powerpoint/2010/main" r:link="rId3"/>
              </p:ext>
            </p:extLst>
          </p:nvPr>
        </p:nvPicPr>
        <p:blipFill>
          <a:blip r:embed="rId8" cstate="print"/>
          <a:stretch>
            <a:fillRect/>
          </a:stretch>
        </p:blipFill>
        <p:spPr>
          <a:xfrm>
            <a:off x="5580112" y="3429000"/>
            <a:ext cx="3048000" cy="2286000"/>
          </a:xfrm>
          <a:prstGeom prst="rect">
            <a:avLst/>
          </a:prstGeom>
        </p:spPr>
      </p:pic>
      <p:sp>
        <p:nvSpPr>
          <p:cNvPr id="9" name="ZoneTexte 8"/>
          <p:cNvSpPr txBox="1"/>
          <p:nvPr/>
        </p:nvSpPr>
        <p:spPr>
          <a:xfrm>
            <a:off x="5868144" y="3645024"/>
            <a:ext cx="2016224" cy="369332"/>
          </a:xfrm>
          <a:prstGeom prst="rect">
            <a:avLst/>
          </a:prstGeom>
          <a:noFill/>
        </p:spPr>
        <p:txBody>
          <a:bodyPr wrap="square" rtlCol="0">
            <a:spAutoFit/>
          </a:bodyPr>
          <a:lstStyle/>
          <a:p>
            <a:r>
              <a:rPr lang="fr-BE" dirty="0">
                <a:latin typeface="Aharoni" pitchFamily="2" charset="-79"/>
                <a:cs typeface="Aharoni" pitchFamily="2" charset="-79"/>
              </a:rPr>
              <a:t>Bande-annonce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0"/>
                                  </p:stCondLst>
                                  <p:childTnLst>
                                    <p:set>
                                      <p:cBhvr>
                                        <p:cTn id="6" dur="1" fill="hold">
                                          <p:stCondLst>
                                            <p:cond delay="0"/>
                                          </p:stCondLst>
                                        </p:cTn>
                                        <p:tgtEl>
                                          <p:spTgt spid="91142"/>
                                        </p:tgtEl>
                                        <p:attrNameLst>
                                          <p:attrName>style.visibility</p:attrName>
                                        </p:attrNameLst>
                                      </p:cBhvr>
                                      <p:to>
                                        <p:strVal val="visible"/>
                                      </p:to>
                                    </p:set>
                                    <p:anim to="" calcmode="lin" valueType="num">
                                      <p:cBhvr>
                                        <p:cTn id="7" dur="1" fill="hold"/>
                                        <p:tgtEl>
                                          <p:spTgt spid="91142"/>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to="" calcmode="lin" valueType="num">
                                      <p:cBhvr>
                                        <p:cTn id="10" dur="1" fill="hold"/>
                                        <p:tgtEl>
                                          <p:spTgt spid="5"/>
                                        </p:tgtEl>
                                        <p:attrNameLst>
                                          <p:attrName/>
                                        </p:attrNameLst>
                                      </p:cBhvr>
                                    </p:anim>
                                  </p:childTnLst>
                                </p:cTn>
                              </p:par>
                              <p:par>
                                <p:cTn id="11" presetID="24"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to="" calcmode="lin" valueType="num">
                                      <p:cBhvr>
                                        <p:cTn id="13" dur="1" fill="hold"/>
                                        <p:tgtEl>
                                          <p:spTgt spid="6"/>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to="" calcmode="lin" valueType="num">
                                      <p:cBhvr>
                                        <p:cTn id="16" dur="1" fill="hold"/>
                                        <p:tgtEl>
                                          <p:spTgt spid="8"/>
                                        </p:tgtEl>
                                        <p:attrNameLst>
                                          <p:attrName/>
                                        </p:attrNameLst>
                                      </p:cBhvr>
                                    </p:anim>
                                  </p:childTnLst>
                                </p:cTn>
                              </p:par>
                              <p:par>
                                <p:cTn id="17" presetID="24"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to="" calcmode="lin" valueType="num">
                                      <p:cBhvr>
                                        <p:cTn id="19"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5"/>
                                        </p:tgtEl>
                                      </p:cBhvr>
                                    </p:cmd>
                                  </p:childTnLst>
                                </p:cTn>
                              </p:par>
                            </p:childTnLst>
                          </p:cTn>
                        </p:par>
                      </p:childTnLst>
                    </p:cTn>
                  </p:par>
                </p:childTnLst>
              </p:cTn>
              <p:nextCondLst>
                <p:cond evt="onClick" delay="0">
                  <p:tgtEl>
                    <p:spTgt spid="5"/>
                  </p:tgtEl>
                </p:cond>
              </p:nextCondLst>
            </p:seq>
            <p:video fullScrn="1">
              <p:cMediaNode>
                <p:cTn id="25" fill="hold" display="0">
                  <p:stCondLst>
                    <p:cond delay="indefinite"/>
                  </p:stCondLst>
                  <p:endCondLst>
                    <p:cond evt="onNext" delay="0">
                      <p:tgtEl>
                        <p:sldTgt/>
                      </p:tgtEl>
                    </p:cond>
                    <p:cond evt="onPrev" delay="0">
                      <p:tgtEl>
                        <p:sldTgt/>
                      </p:tgtEl>
                    </p:cond>
                  </p:endCondLst>
                </p:cTn>
                <p:tgtEl>
                  <p:spTgt spid="5"/>
                </p:tgtEl>
              </p:cMediaNode>
            </p:video>
            <p:seq concurrent="1" nextAc="seek">
              <p:cTn id="26" restart="whenNotActive" fill="hold" evtFilter="cancelBubble" nodeType="interactiveSeq">
                <p:stCondLst>
                  <p:cond evt="onClick" delay="0">
                    <p:tgtEl>
                      <p:spTgt spid="8"/>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withEffect">
                                  <p:stCondLst>
                                    <p:cond delay="0"/>
                                  </p:stCondLst>
                                  <p:childTnLst>
                                    <p:cmd type="call" cmd="togglePause">
                                      <p:cBhvr>
                                        <p:cTn id="30" dur="1" fill="hold"/>
                                        <p:tgtEl>
                                          <p:spTgt spid="8"/>
                                        </p:tgtEl>
                                      </p:cBhvr>
                                    </p:cmd>
                                  </p:childTnLst>
                                </p:cTn>
                              </p:par>
                            </p:childTnLst>
                          </p:cTn>
                        </p:par>
                      </p:childTnLst>
                    </p:cTn>
                  </p:par>
                </p:childTnLst>
              </p:cTn>
              <p:nextCondLst>
                <p:cond evt="onClick" delay="0">
                  <p:tgtEl>
                    <p:spTgt spid="8"/>
                  </p:tgtEl>
                </p:cond>
              </p:nextCondLst>
            </p:seq>
            <p:video>
              <p:cMediaNode>
                <p:cTn id="31" fill="hold" display="0">
                  <p:stCondLst>
                    <p:cond delay="indefinite"/>
                  </p:stCondLst>
                  <p:endCondLst>
                    <p:cond evt="onNext" delay="0">
                      <p:tgtEl>
                        <p:sldTgt/>
                      </p:tgtEl>
                    </p:cond>
                    <p:cond evt="onPrev" delay="0">
                      <p:tgtEl>
                        <p:sldTgt/>
                      </p:tgtEl>
                    </p:cond>
                  </p:endCondLst>
                </p:cTn>
                <p:tgtEl>
                  <p:spTgt spid="8"/>
                </p:tgtEl>
              </p:cMediaNode>
            </p:video>
          </p:childTnLst>
        </p:cTn>
      </p:par>
    </p:tnLst>
    <p:bldLst>
      <p:bldP spid="6"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courrierinternational.com/sites/ci_master/files/styles/image_original_765/public/assets/images/illustrations/article/2010/01/1001-iran-CHAPPATTE-A.jpg?itok=yDx5yx1q"/>
          <p:cNvPicPr>
            <a:picLocks noChangeAspect="1" noChangeArrowheads="1"/>
          </p:cNvPicPr>
          <p:nvPr/>
        </p:nvPicPr>
        <p:blipFill>
          <a:blip r:embed="rId3" cstate="print"/>
          <a:srcRect/>
          <a:stretch>
            <a:fillRect/>
          </a:stretch>
        </p:blipFill>
        <p:spPr bwMode="auto">
          <a:xfrm>
            <a:off x="0" y="404664"/>
            <a:ext cx="9129238" cy="630932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8" name="Picture 4" descr="Résultat de recherche d'images pour &quot;afghanistan 1979 cartoon&quot;"/>
          <p:cNvPicPr>
            <a:picLocks noChangeAspect="1" noChangeArrowheads="1"/>
          </p:cNvPicPr>
          <p:nvPr/>
        </p:nvPicPr>
        <p:blipFill>
          <a:blip r:embed="rId7" cstate="print"/>
          <a:srcRect/>
          <a:stretch>
            <a:fillRect/>
          </a:stretch>
        </p:blipFill>
        <p:spPr bwMode="auto">
          <a:xfrm>
            <a:off x="1259632" y="-32087"/>
            <a:ext cx="4824536" cy="6890087"/>
          </a:xfrm>
          <a:prstGeom prst="rect">
            <a:avLst/>
          </a:prstGeom>
          <a:noFill/>
        </p:spPr>
      </p:pic>
      <p:sp>
        <p:nvSpPr>
          <p:cNvPr id="2" name="ZoneTexte 1"/>
          <p:cNvSpPr txBox="1"/>
          <p:nvPr/>
        </p:nvSpPr>
        <p:spPr>
          <a:xfrm>
            <a:off x="1043608" y="1052736"/>
            <a:ext cx="6624736" cy="1200329"/>
          </a:xfrm>
          <a:prstGeom prst="rect">
            <a:avLst/>
          </a:prstGeom>
          <a:noFill/>
        </p:spPr>
        <p:txBody>
          <a:bodyPr wrap="square" rtlCol="0">
            <a:spAutoFit/>
          </a:bodyPr>
          <a:lstStyle/>
          <a:p>
            <a:r>
              <a:rPr lang="fr-BE" sz="3600" dirty="0">
                <a:solidFill>
                  <a:srgbClr val="C00000"/>
                </a:solidFill>
                <a:latin typeface="Aharoni" pitchFamily="2" charset="-79"/>
                <a:cs typeface="Aharoni" pitchFamily="2" charset="-79"/>
              </a:rPr>
              <a:t>En Iran le Diable, en Afghanistan, mon pote !</a:t>
            </a:r>
          </a:p>
        </p:txBody>
      </p:sp>
      <p:pic>
        <p:nvPicPr>
          <p:cNvPr id="47106" name="Picture 2" descr="Résultat de recherche d'images pour &quot;afghanistan 1979 cartoon&quot;"/>
          <p:cNvPicPr>
            <a:picLocks noChangeAspect="1" noChangeArrowheads="1"/>
          </p:cNvPicPr>
          <p:nvPr/>
        </p:nvPicPr>
        <p:blipFill>
          <a:blip r:embed="rId8" cstate="print"/>
          <a:srcRect/>
          <a:stretch>
            <a:fillRect/>
          </a:stretch>
        </p:blipFill>
        <p:spPr bwMode="auto">
          <a:xfrm>
            <a:off x="611560" y="1381171"/>
            <a:ext cx="3600400" cy="5476830"/>
          </a:xfrm>
          <a:prstGeom prst="rect">
            <a:avLst/>
          </a:prstGeom>
          <a:noFill/>
        </p:spPr>
      </p:pic>
      <p:pic>
        <p:nvPicPr>
          <p:cNvPr id="47110" name="Picture 6" descr="Résultat de recherche d'images pour &quot;afghanistan 1979 cartoon&quot;"/>
          <p:cNvPicPr>
            <a:picLocks noChangeAspect="1" noChangeArrowheads="1"/>
          </p:cNvPicPr>
          <p:nvPr/>
        </p:nvPicPr>
        <p:blipFill>
          <a:blip r:embed="rId9" cstate="print"/>
          <a:srcRect/>
          <a:stretch>
            <a:fillRect/>
          </a:stretch>
        </p:blipFill>
        <p:spPr bwMode="auto">
          <a:xfrm>
            <a:off x="3792457" y="260648"/>
            <a:ext cx="5351543" cy="3312368"/>
          </a:xfrm>
          <a:prstGeom prst="rect">
            <a:avLst/>
          </a:prstGeom>
          <a:noFill/>
        </p:spPr>
      </p:pic>
      <p:pic>
        <p:nvPicPr>
          <p:cNvPr id="47112" name="Picture 8" descr="Image associée"/>
          <p:cNvPicPr>
            <a:picLocks noChangeAspect="1" noChangeArrowheads="1"/>
          </p:cNvPicPr>
          <p:nvPr/>
        </p:nvPicPr>
        <p:blipFill>
          <a:blip r:embed="rId10" cstate="print"/>
          <a:srcRect/>
          <a:stretch>
            <a:fillRect/>
          </a:stretch>
        </p:blipFill>
        <p:spPr bwMode="auto">
          <a:xfrm>
            <a:off x="-22032" y="1021096"/>
            <a:ext cx="3851920" cy="5840411"/>
          </a:xfrm>
          <a:prstGeom prst="rect">
            <a:avLst/>
          </a:prstGeom>
          <a:noFill/>
        </p:spPr>
      </p:pic>
      <p:pic>
        <p:nvPicPr>
          <p:cNvPr id="47114" name="Picture 10" descr="Image associée"/>
          <p:cNvPicPr>
            <a:picLocks noChangeAspect="1" noChangeArrowheads="1"/>
          </p:cNvPicPr>
          <p:nvPr/>
        </p:nvPicPr>
        <p:blipFill>
          <a:blip r:embed="rId11" cstate="print"/>
          <a:srcRect/>
          <a:stretch>
            <a:fillRect/>
          </a:stretch>
        </p:blipFill>
        <p:spPr bwMode="auto">
          <a:xfrm>
            <a:off x="4942404" y="1089932"/>
            <a:ext cx="3446019" cy="5768069"/>
          </a:xfrm>
          <a:prstGeom prst="rect">
            <a:avLst/>
          </a:prstGeom>
          <a:noFill/>
        </p:spPr>
      </p:pic>
      <p:pic>
        <p:nvPicPr>
          <p:cNvPr id="8" name="Afghanistan 1979 - la guerre qui a changé le monde ARTE.mp4">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12" cstate="print"/>
          <a:stretch>
            <a:fillRect/>
          </a:stretch>
        </p:blipFill>
        <p:spPr>
          <a:xfrm>
            <a:off x="6972266" y="0"/>
            <a:ext cx="2171733" cy="1628800"/>
          </a:xfrm>
          <a:prstGeom prst="rect">
            <a:avLst/>
          </a:prstGeom>
        </p:spPr>
      </p:pic>
      <p:sp>
        <p:nvSpPr>
          <p:cNvPr id="9" name="ZoneTexte 8"/>
          <p:cNvSpPr txBox="1"/>
          <p:nvPr/>
        </p:nvSpPr>
        <p:spPr>
          <a:xfrm>
            <a:off x="7020272" y="260648"/>
            <a:ext cx="1944216" cy="646331"/>
          </a:xfrm>
          <a:prstGeom prst="rect">
            <a:avLst/>
          </a:prstGeom>
          <a:noFill/>
        </p:spPr>
        <p:txBody>
          <a:bodyPr wrap="square" rtlCol="0">
            <a:spAutoFit/>
          </a:bodyPr>
          <a:lstStyle/>
          <a:p>
            <a:r>
              <a:rPr lang="fr-BE" dirty="0">
                <a:solidFill>
                  <a:srgbClr val="C00000"/>
                </a:solidFill>
                <a:latin typeface="Aharoni" pitchFamily="2" charset="-79"/>
                <a:cs typeface="Aharoni" pitchFamily="2" charset="-79"/>
              </a:rPr>
              <a:t>Besoin d’approfondir?</a:t>
            </a:r>
          </a:p>
        </p:txBody>
      </p:sp>
      <p:pic>
        <p:nvPicPr>
          <p:cNvPr id="10" name="President Ronald Reagan Meeting Some Mujahideen.mp4">
            <a:hlinkClick r:id="" action="ppaction://media"/>
          </p:cNvPr>
          <p:cNvPicPr>
            <a:picLocks noChangeAspect="1"/>
          </p:cNvPicPr>
          <p:nvPr>
            <a:videoFile r:link="rId4"/>
            <p:extLst>
              <p:ext uri="{DAA4B4D4-6D71-4841-9C94-3DE7FCFB9230}">
                <p14:media xmlns:p14="http://schemas.microsoft.com/office/powerpoint/2010/main" r:link="rId3"/>
              </p:ext>
            </p:extLst>
          </p:nvPr>
        </p:nvPicPr>
        <p:blipFill>
          <a:blip r:embed="rId12" cstate="print"/>
          <a:stretch>
            <a:fillRect/>
          </a:stretch>
        </p:blipFill>
        <p:spPr>
          <a:xfrm>
            <a:off x="1223056" y="2772690"/>
            <a:ext cx="5447080" cy="4085310"/>
          </a:xfrm>
          <a:prstGeom prst="rect">
            <a:avLst/>
          </a:prstGeom>
        </p:spPr>
      </p:pic>
      <p:sp>
        <p:nvSpPr>
          <p:cNvPr id="11" name="ZoneTexte 10"/>
          <p:cNvSpPr txBox="1"/>
          <p:nvPr/>
        </p:nvSpPr>
        <p:spPr>
          <a:xfrm>
            <a:off x="1691680" y="3140968"/>
            <a:ext cx="2448272" cy="3477875"/>
          </a:xfrm>
          <a:prstGeom prst="rect">
            <a:avLst/>
          </a:prstGeom>
          <a:noFill/>
        </p:spPr>
        <p:txBody>
          <a:bodyPr wrap="square" rtlCol="0">
            <a:spAutoFit/>
          </a:bodyPr>
          <a:lstStyle/>
          <a:p>
            <a:r>
              <a:rPr lang="fr-BE" sz="4400" dirty="0">
                <a:solidFill>
                  <a:srgbClr val="C00000"/>
                </a:solidFill>
                <a:latin typeface="Aharoni" pitchFamily="2" charset="-79"/>
                <a:cs typeface="Aharoni" pitchFamily="2" charset="-79"/>
              </a:rPr>
              <a:t>Des alliés officiels pour la liberté ?</a:t>
            </a:r>
            <a:endParaRPr lang="fr-BE" dirty="0">
              <a:solidFill>
                <a:srgbClr val="C00000"/>
              </a:solidFill>
              <a:latin typeface="Aharoni" pitchFamily="2" charset="-79"/>
              <a:cs typeface="Aharoni" pitchFamily="2" charset="-79"/>
            </a:endParaRPr>
          </a:p>
        </p:txBody>
      </p:sp>
      <p:pic>
        <p:nvPicPr>
          <p:cNvPr id="3" name="Picture 2" descr="Résultat de recherche d'images pour &quot;iPhoto iwo Jima&quot;"/>
          <p:cNvPicPr>
            <a:picLocks noChangeAspect="1" noChangeArrowheads="1"/>
          </p:cNvPicPr>
          <p:nvPr/>
        </p:nvPicPr>
        <p:blipFill>
          <a:blip r:embed="rId13" cstate="print"/>
          <a:srcRect/>
          <a:stretch>
            <a:fillRect/>
          </a:stretch>
        </p:blipFill>
        <p:spPr bwMode="auto">
          <a:xfrm>
            <a:off x="4355976" y="2780929"/>
            <a:ext cx="2959164" cy="4077072"/>
          </a:xfrm>
          <a:prstGeom prst="rect">
            <a:avLst/>
          </a:prstGeom>
          <a:noFill/>
        </p:spPr>
      </p:pic>
      <p:pic>
        <p:nvPicPr>
          <p:cNvPr id="4" name="Picture 4" descr="Résultat de recherche d'images pour &quot;al suri call to&quot;"/>
          <p:cNvPicPr>
            <a:picLocks noChangeAspect="1" noChangeArrowheads="1"/>
          </p:cNvPicPr>
          <p:nvPr/>
        </p:nvPicPr>
        <p:blipFill>
          <a:blip r:embed="rId14" cstate="print"/>
          <a:srcRect/>
          <a:stretch>
            <a:fillRect/>
          </a:stretch>
        </p:blipFill>
        <p:spPr bwMode="auto">
          <a:xfrm>
            <a:off x="4355976" y="2780928"/>
            <a:ext cx="2952328" cy="420372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0"/>
                                  </p:stCondLst>
                                  <p:childTnLst>
                                    <p:set>
                                      <p:cBhvr>
                                        <p:cTn id="6" dur="1" fill="hold">
                                          <p:stCondLst>
                                            <p:cond delay="0"/>
                                          </p:stCondLst>
                                        </p:cTn>
                                        <p:tgtEl>
                                          <p:spTgt spid="47106"/>
                                        </p:tgtEl>
                                        <p:attrNameLst>
                                          <p:attrName>style.visibility</p:attrName>
                                        </p:attrNameLst>
                                      </p:cBhvr>
                                      <p:to>
                                        <p:strVal val="visible"/>
                                      </p:to>
                                    </p:set>
                                    <p:anim to="" calcmode="lin" valueType="num">
                                      <p:cBhvr>
                                        <p:cTn id="7" dur="1" fill="hold"/>
                                        <p:tgtEl>
                                          <p:spTgt spid="47106"/>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47114"/>
                                        </p:tgtEl>
                                        <p:attrNameLst>
                                          <p:attrName>style.visibility</p:attrName>
                                        </p:attrNameLst>
                                      </p:cBhvr>
                                      <p:to>
                                        <p:strVal val="visible"/>
                                      </p:to>
                                    </p:set>
                                    <p:anim to="" calcmode="lin" valueType="num">
                                      <p:cBhvr>
                                        <p:cTn id="11" dur="1" fill="hold"/>
                                        <p:tgtEl>
                                          <p:spTgt spid="47114"/>
                                        </p:tgtEl>
                                        <p:attrNameLst>
                                          <p:attrName/>
                                        </p:attrNameLst>
                                      </p:cBhvr>
                                    </p:anim>
                                  </p:childTnLst>
                                </p:cTn>
                              </p:par>
                            </p:childTnLst>
                          </p:cTn>
                        </p:par>
                      </p:childTnLst>
                    </p:cTn>
                  </p:par>
                  <p:par>
                    <p:cTn id="12" fill="hold">
                      <p:stCondLst>
                        <p:cond delay="indefinite"/>
                      </p:stCondLst>
                      <p:childTnLst>
                        <p:par>
                          <p:cTn id="13" fill="hold">
                            <p:stCondLst>
                              <p:cond delay="0"/>
                            </p:stCondLst>
                            <p:childTnLst>
                              <p:par>
                                <p:cTn id="14" presetID="24" presetClass="entr" presetSubtype="0" fill="hold" nodeType="clickEffect">
                                  <p:stCondLst>
                                    <p:cond delay="0"/>
                                  </p:stCondLst>
                                  <p:childTnLst>
                                    <p:set>
                                      <p:cBhvr>
                                        <p:cTn id="15" dur="1" fill="hold">
                                          <p:stCondLst>
                                            <p:cond delay="0"/>
                                          </p:stCondLst>
                                        </p:cTn>
                                        <p:tgtEl>
                                          <p:spTgt spid="47110"/>
                                        </p:tgtEl>
                                        <p:attrNameLst>
                                          <p:attrName>style.visibility</p:attrName>
                                        </p:attrNameLst>
                                      </p:cBhvr>
                                      <p:to>
                                        <p:strVal val="visible"/>
                                      </p:to>
                                    </p:set>
                                    <p:anim to="" calcmode="lin" valueType="num">
                                      <p:cBhvr>
                                        <p:cTn id="16" dur="1" fill="hold"/>
                                        <p:tgtEl>
                                          <p:spTgt spid="47110"/>
                                        </p:tgtEl>
                                        <p:attrNameLst>
                                          <p:attrName/>
                                        </p:attrNameLst>
                                      </p:cBhvr>
                                    </p:anim>
                                  </p:childTnLst>
                                </p:cTn>
                              </p:par>
                              <p:par>
                                <p:cTn id="17" presetID="24" presetClass="entr" presetSubtype="0" fill="hold" nodeType="withEffect">
                                  <p:stCondLst>
                                    <p:cond delay="0"/>
                                  </p:stCondLst>
                                  <p:childTnLst>
                                    <p:set>
                                      <p:cBhvr>
                                        <p:cTn id="18" dur="1" fill="hold">
                                          <p:stCondLst>
                                            <p:cond delay="0"/>
                                          </p:stCondLst>
                                        </p:cTn>
                                        <p:tgtEl>
                                          <p:spTgt spid="47112"/>
                                        </p:tgtEl>
                                        <p:attrNameLst>
                                          <p:attrName>style.visibility</p:attrName>
                                        </p:attrNameLst>
                                      </p:cBhvr>
                                      <p:to>
                                        <p:strVal val="visible"/>
                                      </p:to>
                                    </p:set>
                                    <p:anim to="" calcmode="lin" valueType="num">
                                      <p:cBhvr>
                                        <p:cTn id="19" dur="1" fill="hold"/>
                                        <p:tgtEl>
                                          <p:spTgt spid="47112"/>
                                        </p:tgtEl>
                                        <p:attrNameLst>
                                          <p:attrName/>
                                        </p:attrNameLst>
                                      </p:cBhvr>
                                    </p:anim>
                                  </p:childTnLst>
                                </p:cTn>
                              </p:par>
                              <p:par>
                                <p:cTn id="20" presetID="24" presetClass="exit" presetSubtype="0" fill="hold" nodeType="withEffect">
                                  <p:stCondLst>
                                    <p:cond delay="0"/>
                                  </p:stCondLst>
                                  <p:childTnLst>
                                    <p:anim to="" calcmode="lin" valueType="num">
                                      <p:cBhvr>
                                        <p:cTn id="21" dur="1"/>
                                        <p:tgtEl>
                                          <p:spTgt spid="47114"/>
                                        </p:tgtEl>
                                        <p:attrNameLst>
                                          <p:attrName/>
                                        </p:attrNameLst>
                                      </p:cBhvr>
                                    </p:anim>
                                    <p:set>
                                      <p:cBhvr>
                                        <p:cTn id="22" dur="1" fill="hold">
                                          <p:stCondLst>
                                            <p:cond delay="0"/>
                                          </p:stCondLst>
                                        </p:cTn>
                                        <p:tgtEl>
                                          <p:spTgt spid="47114"/>
                                        </p:tgtEl>
                                        <p:attrNameLst>
                                          <p:attrName>style.visibility</p:attrName>
                                        </p:attrNameLst>
                                      </p:cBhvr>
                                      <p:to>
                                        <p:strVal val="hidden"/>
                                      </p:to>
                                    </p:set>
                                  </p:childTnLst>
                                </p:cTn>
                              </p:par>
                              <p:par>
                                <p:cTn id="23" presetID="24" presetClass="exit" presetSubtype="0" fill="hold" nodeType="withEffect">
                                  <p:stCondLst>
                                    <p:cond delay="0"/>
                                  </p:stCondLst>
                                  <p:childTnLst>
                                    <p:anim to="" calcmode="lin" valueType="num">
                                      <p:cBhvr>
                                        <p:cTn id="24" dur="1"/>
                                        <p:tgtEl>
                                          <p:spTgt spid="47106"/>
                                        </p:tgtEl>
                                        <p:attrNameLst>
                                          <p:attrName/>
                                        </p:attrNameLst>
                                      </p:cBhvr>
                                    </p:anim>
                                    <p:set>
                                      <p:cBhvr>
                                        <p:cTn id="25" dur="1" fill="hold">
                                          <p:stCondLst>
                                            <p:cond delay="0"/>
                                          </p:stCondLst>
                                        </p:cTn>
                                        <p:tgtEl>
                                          <p:spTgt spid="47106"/>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4" presetClass="entr" presetSubtype="0" fill="hold" nodeType="clickEffect">
                                  <p:stCondLst>
                                    <p:cond delay="0"/>
                                  </p:stCondLst>
                                  <p:childTnLst>
                                    <p:set>
                                      <p:cBhvr>
                                        <p:cTn id="29" dur="1" fill="hold">
                                          <p:stCondLst>
                                            <p:cond delay="0"/>
                                          </p:stCondLst>
                                        </p:cTn>
                                        <p:tgtEl>
                                          <p:spTgt spid="47108"/>
                                        </p:tgtEl>
                                        <p:attrNameLst>
                                          <p:attrName>style.visibility</p:attrName>
                                        </p:attrNameLst>
                                      </p:cBhvr>
                                      <p:to>
                                        <p:strVal val="visible"/>
                                      </p:to>
                                    </p:set>
                                    <p:anim to="" calcmode="lin" valueType="num">
                                      <p:cBhvr>
                                        <p:cTn id="30" dur="1" fill="hold"/>
                                        <p:tgtEl>
                                          <p:spTgt spid="47108"/>
                                        </p:tgtEl>
                                        <p:attrNameLst>
                                          <p:attrName/>
                                        </p:attrNameLst>
                                      </p:cBhvr>
                                    </p:anim>
                                  </p:childTnLst>
                                </p:cTn>
                              </p:par>
                              <p:par>
                                <p:cTn id="31" presetID="24" presetClass="exit" presetSubtype="0" fill="hold" nodeType="withEffect">
                                  <p:stCondLst>
                                    <p:cond delay="0"/>
                                  </p:stCondLst>
                                  <p:childTnLst>
                                    <p:anim to="" calcmode="lin" valueType="num">
                                      <p:cBhvr>
                                        <p:cTn id="32" dur="1"/>
                                        <p:tgtEl>
                                          <p:spTgt spid="47112"/>
                                        </p:tgtEl>
                                        <p:attrNameLst>
                                          <p:attrName/>
                                        </p:attrNameLst>
                                      </p:cBhvr>
                                    </p:anim>
                                    <p:set>
                                      <p:cBhvr>
                                        <p:cTn id="33" dur="1" fill="hold">
                                          <p:stCondLst>
                                            <p:cond delay="0"/>
                                          </p:stCondLst>
                                        </p:cTn>
                                        <p:tgtEl>
                                          <p:spTgt spid="47112"/>
                                        </p:tgtEl>
                                        <p:attrNameLst>
                                          <p:attrName>style.visibility</p:attrName>
                                        </p:attrNameLst>
                                      </p:cBhvr>
                                      <p:to>
                                        <p:strVal val="hidden"/>
                                      </p:to>
                                    </p:set>
                                  </p:childTnLst>
                                </p:cTn>
                              </p:par>
                              <p:par>
                                <p:cTn id="34" presetID="24" presetClass="exit" presetSubtype="0" fill="hold" nodeType="withEffect">
                                  <p:stCondLst>
                                    <p:cond delay="0"/>
                                  </p:stCondLst>
                                  <p:childTnLst>
                                    <p:anim to="" calcmode="lin" valueType="num">
                                      <p:cBhvr>
                                        <p:cTn id="35" dur="1"/>
                                        <p:tgtEl>
                                          <p:spTgt spid="47110"/>
                                        </p:tgtEl>
                                        <p:attrNameLst>
                                          <p:attrName/>
                                        </p:attrNameLst>
                                      </p:cBhvr>
                                    </p:anim>
                                    <p:set>
                                      <p:cBhvr>
                                        <p:cTn id="36" dur="1" fill="hold">
                                          <p:stCondLst>
                                            <p:cond delay="0"/>
                                          </p:stCondLst>
                                        </p:cTn>
                                        <p:tgtEl>
                                          <p:spTgt spid="47110"/>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4"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to="" calcmode="lin" valueType="num">
                                      <p:cBhvr>
                                        <p:cTn id="41" dur="1" fill="hold"/>
                                        <p:tgtEl>
                                          <p:spTgt spid="10"/>
                                        </p:tgtEl>
                                        <p:attrNameLst>
                                          <p:attrName/>
                                        </p:attrNameLst>
                                      </p:cBhvr>
                                    </p:anim>
                                  </p:childTnLst>
                                </p:cTn>
                              </p:par>
                              <p:par>
                                <p:cTn id="42" presetID="24"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 to="" calcmode="lin" valueType="num">
                                      <p:cBhvr>
                                        <p:cTn id="44" dur="1" fill="hold"/>
                                        <p:tgtEl>
                                          <p:spTgt spid="11"/>
                                        </p:tgtEl>
                                        <p:attrNameLst>
                                          <p:attrName/>
                                        </p:attrNameLst>
                                      </p:cBhvr>
                                    </p:anim>
                                  </p:childTnLst>
                                </p:cTn>
                              </p:par>
                              <p:par>
                                <p:cTn id="45" presetID="24" presetClass="entr" presetSubtype="0"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 to="" calcmode="lin" valueType="num">
                                      <p:cBhvr>
                                        <p:cTn id="47" dur="1" fill="hold"/>
                                        <p:tgtEl>
                                          <p:spTgt spid="3"/>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anim to="" calcmode="lin" valueType="num">
                                      <p:cBhvr>
                                        <p:cTn id="52" dur="1" fill="hold"/>
                                        <p:tgtEl>
                                          <p:spTgt spid="2"/>
                                        </p:tgtEl>
                                        <p:attrNameLst>
                                          <p:attrName/>
                                        </p:attrNameLst>
                                      </p:cBhvr>
                                    </p:anim>
                                  </p:childTnLst>
                                </p:cTn>
                              </p:par>
                            </p:childTnLst>
                          </p:cTn>
                        </p:par>
                        <p:par>
                          <p:cTn id="53" fill="hold">
                            <p:stCondLst>
                              <p:cond delay="0"/>
                            </p:stCondLst>
                            <p:childTnLst>
                              <p:par>
                                <p:cTn id="54" presetID="55" presetClass="entr" presetSubtype="0"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1000" fill="hold"/>
                                        <p:tgtEl>
                                          <p:spTgt spid="8"/>
                                        </p:tgtEl>
                                        <p:attrNameLst>
                                          <p:attrName>ppt_w</p:attrName>
                                        </p:attrNameLst>
                                      </p:cBhvr>
                                      <p:tavLst>
                                        <p:tav tm="0">
                                          <p:val>
                                            <p:strVal val="#ppt_w*0.70"/>
                                          </p:val>
                                        </p:tav>
                                        <p:tav tm="100000">
                                          <p:val>
                                            <p:strVal val="#ppt_w"/>
                                          </p:val>
                                        </p:tav>
                                      </p:tavLst>
                                    </p:anim>
                                    <p:anim calcmode="lin" valueType="num">
                                      <p:cBhvr>
                                        <p:cTn id="57" dur="1000" fill="hold"/>
                                        <p:tgtEl>
                                          <p:spTgt spid="8"/>
                                        </p:tgtEl>
                                        <p:attrNameLst>
                                          <p:attrName>ppt_h</p:attrName>
                                        </p:attrNameLst>
                                      </p:cBhvr>
                                      <p:tavLst>
                                        <p:tav tm="0">
                                          <p:val>
                                            <p:strVal val="#ppt_h"/>
                                          </p:val>
                                        </p:tav>
                                        <p:tav tm="100000">
                                          <p:val>
                                            <p:strVal val="#ppt_h"/>
                                          </p:val>
                                        </p:tav>
                                      </p:tavLst>
                                    </p:anim>
                                    <p:animEffect transition="in" filter="fade">
                                      <p:cBhvr>
                                        <p:cTn id="58" dur="1000"/>
                                        <p:tgtEl>
                                          <p:spTgt spid="8"/>
                                        </p:tgtEl>
                                      </p:cBhvr>
                                    </p:animEffect>
                                  </p:childTnLst>
                                </p:cTn>
                              </p:par>
                              <p:par>
                                <p:cTn id="59" presetID="24"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 to="" calcmode="lin" valueType="num">
                                      <p:cBhvr>
                                        <p:cTn id="61" dur="1" fill="hold"/>
                                        <p:tgtEl>
                                          <p:spTgt spid="9"/>
                                        </p:tgtEl>
                                        <p:attrNameLst>
                                          <p:attrName/>
                                        </p:attrNameLst>
                                      </p:cBhvr>
                                    </p:anim>
                                  </p:childTnLst>
                                </p:cTn>
                              </p:par>
                            </p:childTnLst>
                          </p:cTn>
                        </p:par>
                      </p:childTnLst>
                    </p:cTn>
                  </p:par>
                  <p:par>
                    <p:cTn id="62" fill="hold">
                      <p:stCondLst>
                        <p:cond delay="indefinite"/>
                      </p:stCondLst>
                      <p:childTnLst>
                        <p:par>
                          <p:cTn id="63" fill="hold">
                            <p:stCondLst>
                              <p:cond delay="0"/>
                            </p:stCondLst>
                            <p:childTnLst>
                              <p:par>
                                <p:cTn id="64" presetID="24" presetClass="entr" presetSubtype="0" fill="hold" nodeType="clickEffect">
                                  <p:stCondLst>
                                    <p:cond delay="0"/>
                                  </p:stCondLst>
                                  <p:childTnLst>
                                    <p:set>
                                      <p:cBhvr>
                                        <p:cTn id="65" dur="1" fill="hold">
                                          <p:stCondLst>
                                            <p:cond delay="0"/>
                                          </p:stCondLst>
                                        </p:cTn>
                                        <p:tgtEl>
                                          <p:spTgt spid="4"/>
                                        </p:tgtEl>
                                        <p:attrNameLst>
                                          <p:attrName>style.visibility</p:attrName>
                                        </p:attrNameLst>
                                      </p:cBhvr>
                                      <p:to>
                                        <p:strVal val="visible"/>
                                      </p:to>
                                    </p:set>
                                    <p:anim to="" calcmode="lin" valueType="num">
                                      <p:cBhvr>
                                        <p:cTn id="66"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67" restart="whenNotActive" fill="hold" evtFilter="cancelBubble" nodeType="interactiveSeq">
                <p:stCondLst>
                  <p:cond evt="onClick" delay="0">
                    <p:tgtEl>
                      <p:spTgt spid="8"/>
                    </p:tgtEl>
                  </p:cond>
                </p:stCondLst>
                <p:endSync evt="end" delay="0">
                  <p:rtn val="all"/>
                </p:endSync>
                <p:childTnLst>
                  <p:par>
                    <p:cTn id="68" fill="hold">
                      <p:stCondLst>
                        <p:cond delay="0"/>
                      </p:stCondLst>
                      <p:childTnLst>
                        <p:par>
                          <p:cTn id="69" fill="hold">
                            <p:stCondLst>
                              <p:cond delay="0"/>
                            </p:stCondLst>
                            <p:childTnLst>
                              <p:par>
                                <p:cTn id="70" presetID="2" presetClass="mediacall" presetSubtype="0" fill="hold" nodeType="clickEffect">
                                  <p:stCondLst>
                                    <p:cond delay="0"/>
                                  </p:stCondLst>
                                  <p:childTnLst>
                                    <p:cmd type="call" cmd="togglePause">
                                      <p:cBhvr>
                                        <p:cTn id="71" dur="1" fill="hold"/>
                                        <p:tgtEl>
                                          <p:spTgt spid="8"/>
                                        </p:tgtEl>
                                      </p:cBhvr>
                                    </p:cmd>
                                  </p:childTnLst>
                                </p:cTn>
                              </p:par>
                            </p:childTnLst>
                          </p:cTn>
                        </p:par>
                      </p:childTnLst>
                    </p:cTn>
                  </p:par>
                </p:childTnLst>
              </p:cTn>
              <p:nextCondLst>
                <p:cond evt="onClick" delay="0">
                  <p:tgtEl>
                    <p:spTgt spid="8"/>
                  </p:tgtEl>
                </p:cond>
              </p:nextCondLst>
            </p:seq>
            <p:video fullScrn="1">
              <p:cMediaNode>
                <p:cTn id="72" fill="hold" display="0">
                  <p:stCondLst>
                    <p:cond delay="indefinite"/>
                  </p:stCondLst>
                  <p:endCondLst>
                    <p:cond evt="onNext" delay="0">
                      <p:tgtEl>
                        <p:sldTgt/>
                      </p:tgtEl>
                    </p:cond>
                    <p:cond evt="onPrev" delay="0">
                      <p:tgtEl>
                        <p:sldTgt/>
                      </p:tgtEl>
                    </p:cond>
                  </p:endCondLst>
                </p:cTn>
                <p:tgtEl>
                  <p:spTgt spid="8"/>
                </p:tgtEl>
              </p:cMediaNode>
            </p:video>
            <p:seq concurrent="1" nextAc="seek">
              <p:cTn id="73" restart="whenNotActive" fill="hold" evtFilter="cancelBubble" nodeType="interactiveSeq">
                <p:stCondLst>
                  <p:cond evt="onClick" delay="0">
                    <p:tgtEl>
                      <p:spTgt spid="10"/>
                    </p:tgtEl>
                  </p:cond>
                </p:stCondLst>
                <p:endSync evt="end" delay="0">
                  <p:rtn val="all"/>
                </p:endSync>
                <p:childTnLst>
                  <p:par>
                    <p:cTn id="74" fill="hold">
                      <p:stCondLst>
                        <p:cond delay="0"/>
                      </p:stCondLst>
                      <p:childTnLst>
                        <p:par>
                          <p:cTn id="75" fill="hold">
                            <p:stCondLst>
                              <p:cond delay="0"/>
                            </p:stCondLst>
                            <p:childTnLst>
                              <p:par>
                                <p:cTn id="76" presetID="2" presetClass="mediacall" presetSubtype="0" fill="hold" nodeType="clickEffect">
                                  <p:stCondLst>
                                    <p:cond delay="0"/>
                                  </p:stCondLst>
                                  <p:childTnLst>
                                    <p:cmd type="call" cmd="togglePause">
                                      <p:cBhvr>
                                        <p:cTn id="77" dur="1" fill="hold"/>
                                        <p:tgtEl>
                                          <p:spTgt spid="10"/>
                                        </p:tgtEl>
                                      </p:cBhvr>
                                    </p:cmd>
                                  </p:childTnLst>
                                </p:cTn>
                              </p:par>
                            </p:childTnLst>
                          </p:cTn>
                        </p:par>
                      </p:childTnLst>
                    </p:cTn>
                  </p:par>
                </p:childTnLst>
              </p:cTn>
              <p:nextCondLst>
                <p:cond evt="onClick" delay="0">
                  <p:tgtEl>
                    <p:spTgt spid="10"/>
                  </p:tgtEl>
                </p:cond>
              </p:nextCondLst>
            </p:seq>
            <p:video fullScrn="1">
              <p:cMediaNode>
                <p:cTn id="78" fill="hold" display="0">
                  <p:stCondLst>
                    <p:cond delay="indefinite"/>
                  </p:stCondLst>
                  <p:endCondLst>
                    <p:cond evt="onNext" delay="0">
                      <p:tgtEl>
                        <p:sldTgt/>
                      </p:tgtEl>
                    </p:cond>
                    <p:cond evt="onPrev" delay="0">
                      <p:tgtEl>
                        <p:sldTgt/>
                      </p:tgtEl>
                    </p:cond>
                  </p:endCondLst>
                </p:cTn>
                <p:tgtEl>
                  <p:spTgt spid="10"/>
                </p:tgtEl>
              </p:cMediaNode>
            </p:video>
          </p:childTnLst>
        </p:cTn>
      </p:par>
    </p:tnLst>
    <p:bldLst>
      <p:bldP spid="2" grpId="0"/>
      <p:bldP spid="9"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683568" y="332656"/>
            <a:ext cx="8172400" cy="584775"/>
          </a:xfrm>
          <a:prstGeom prst="rect">
            <a:avLst/>
          </a:prstGeom>
          <a:noFill/>
        </p:spPr>
        <p:txBody>
          <a:bodyPr wrap="square" rtlCol="0">
            <a:spAutoFit/>
          </a:bodyPr>
          <a:lstStyle/>
          <a:p>
            <a:pPr algn="r"/>
            <a:r>
              <a:rPr lang="fr-BE" sz="2000" spc="300" dirty="0">
                <a:solidFill>
                  <a:schemeClr val="bg2">
                    <a:lumMod val="75000"/>
                  </a:schemeClr>
                </a:solidFill>
                <a:latin typeface="Aharoni" pitchFamily="2" charset="-79"/>
                <a:cs typeface="Aharoni" pitchFamily="2" charset="-79"/>
              </a:rPr>
              <a:t>Marion </a:t>
            </a:r>
            <a:r>
              <a:rPr lang="fr-BE" sz="2000" spc="300" dirty="0" err="1">
                <a:solidFill>
                  <a:schemeClr val="bg2">
                    <a:lumMod val="75000"/>
                  </a:schemeClr>
                </a:solidFill>
                <a:latin typeface="Aharoni" pitchFamily="2" charset="-79"/>
                <a:cs typeface="Aharoni" pitchFamily="2" charset="-79"/>
              </a:rPr>
              <a:t>Netisse</a:t>
            </a:r>
            <a:r>
              <a:rPr lang="fr-BE" sz="2000" spc="300" dirty="0">
                <a:solidFill>
                  <a:schemeClr val="bg2">
                    <a:lumMod val="75000"/>
                  </a:schemeClr>
                </a:solidFill>
                <a:latin typeface="Aharoni" pitchFamily="2" charset="-79"/>
                <a:cs typeface="Aharoni" pitchFamily="2" charset="-79"/>
              </a:rPr>
              <a:t> </a:t>
            </a:r>
            <a:r>
              <a:rPr lang="fr-BE" sz="3200" spc="300" dirty="0">
                <a:solidFill>
                  <a:schemeClr val="bg2">
                    <a:lumMod val="75000"/>
                  </a:schemeClr>
                </a:solidFill>
                <a:latin typeface="Aharoni" pitchFamily="2" charset="-79"/>
                <a:cs typeface="Aharoni" pitchFamily="2" charset="-79"/>
              </a:rPr>
              <a:t>face à l</a:t>
            </a:r>
            <a:r>
              <a:rPr lang="fr-BE" sz="3200" spc="300" dirty="0">
                <a:solidFill>
                  <a:srgbClr val="C00000"/>
                </a:solidFill>
                <a:latin typeface="Aharoni" pitchFamily="2" charset="-79"/>
                <a:cs typeface="Aharoni" pitchFamily="2" charset="-79"/>
              </a:rPr>
              <a:t>’Histoire…</a:t>
            </a:r>
          </a:p>
        </p:txBody>
      </p:sp>
      <p:sp>
        <p:nvSpPr>
          <p:cNvPr id="4" name="ZoneTexte 3"/>
          <p:cNvSpPr txBox="1"/>
          <p:nvPr/>
        </p:nvSpPr>
        <p:spPr>
          <a:xfrm>
            <a:off x="2483768" y="5733256"/>
            <a:ext cx="6408712" cy="400110"/>
          </a:xfrm>
          <a:prstGeom prst="rect">
            <a:avLst/>
          </a:prstGeom>
          <a:noFill/>
        </p:spPr>
        <p:txBody>
          <a:bodyPr wrap="square" rtlCol="0">
            <a:spAutoFit/>
          </a:bodyPr>
          <a:lstStyle/>
          <a:p>
            <a:pPr algn="r"/>
            <a:r>
              <a:rPr lang="fr-BE" sz="2000" b="1" spc="600" dirty="0" err="1">
                <a:solidFill>
                  <a:srgbClr val="C00000"/>
                </a:solidFill>
                <a:latin typeface="Aharoni" pitchFamily="2" charset="-79"/>
                <a:cs typeface="Aharoni" pitchFamily="2" charset="-79"/>
              </a:rPr>
              <a:t>Yaskondy</a:t>
            </a:r>
            <a:r>
              <a:rPr lang="fr-BE" sz="2000" b="1" spc="600" dirty="0">
                <a:solidFill>
                  <a:srgbClr val="C00000"/>
                </a:solidFill>
                <a:latin typeface="Aharoni" pitchFamily="2" charset="-79"/>
                <a:cs typeface="Aharoni" pitchFamily="2" charset="-79"/>
              </a:rPr>
              <a:t>, </a:t>
            </a:r>
            <a:r>
              <a:rPr lang="fr-BE" sz="2000" b="1" spc="600" dirty="0" err="1">
                <a:solidFill>
                  <a:srgbClr val="C00000"/>
                </a:solidFill>
                <a:latin typeface="Aharoni" pitchFamily="2" charset="-79"/>
                <a:cs typeface="Aharoni" pitchFamily="2" charset="-79"/>
              </a:rPr>
              <a:t>yaskonfé</a:t>
            </a:r>
            <a:r>
              <a:rPr lang="fr-BE" sz="2000" b="1" spc="600" dirty="0">
                <a:solidFill>
                  <a:srgbClr val="C00000"/>
                </a:solidFill>
                <a:latin typeface="Aharoni" pitchFamily="2" charset="-79"/>
                <a:cs typeface="Aharoni" pitchFamily="2" charset="-79"/>
              </a:rPr>
              <a:t> !</a:t>
            </a:r>
          </a:p>
        </p:txBody>
      </p:sp>
      <p:pic>
        <p:nvPicPr>
          <p:cNvPr id="43010" name="Picture 2" descr="ThÃ©Ã¢tre - seule en scÃ¨ne - marionnette"/>
          <p:cNvPicPr>
            <a:picLocks noChangeAspect="1" noChangeArrowheads="1"/>
          </p:cNvPicPr>
          <p:nvPr/>
        </p:nvPicPr>
        <p:blipFill>
          <a:blip r:embed="rId2" cstate="print"/>
          <a:srcRect/>
          <a:stretch>
            <a:fillRect/>
          </a:stretch>
        </p:blipFill>
        <p:spPr bwMode="auto">
          <a:xfrm>
            <a:off x="2555776" y="1196752"/>
            <a:ext cx="6264696" cy="4176464"/>
          </a:xfrm>
          <a:prstGeom prst="rect">
            <a:avLst/>
          </a:prstGeom>
          <a:noFill/>
        </p:spPr>
      </p:pic>
      <p:sp>
        <p:nvSpPr>
          <p:cNvPr id="2" name="ZoneTexte 1"/>
          <p:cNvSpPr txBox="1"/>
          <p:nvPr/>
        </p:nvSpPr>
        <p:spPr>
          <a:xfrm>
            <a:off x="323528" y="1268760"/>
            <a:ext cx="8208912" cy="3416320"/>
          </a:xfrm>
          <a:prstGeom prst="rect">
            <a:avLst/>
          </a:prstGeom>
          <a:noFill/>
        </p:spPr>
        <p:txBody>
          <a:bodyPr wrap="square" rtlCol="0">
            <a:spAutoFit/>
          </a:bodyPr>
          <a:lstStyle/>
          <a:p>
            <a:endParaRPr lang="fr-BE" sz="4800" dirty="0">
              <a:solidFill>
                <a:schemeClr val="bg1"/>
              </a:solidFill>
              <a:latin typeface="Aharoni" pitchFamily="2" charset="-79"/>
              <a:cs typeface="Aharoni" pitchFamily="2" charset="-79"/>
            </a:endParaRPr>
          </a:p>
          <a:p>
            <a:endParaRPr lang="fr-BE" sz="4800" dirty="0">
              <a:solidFill>
                <a:schemeClr val="bg1"/>
              </a:solidFill>
              <a:latin typeface="Aharoni" pitchFamily="2" charset="-79"/>
              <a:cs typeface="Aharoni" pitchFamily="2" charset="-79"/>
            </a:endParaRPr>
          </a:p>
          <a:p>
            <a:r>
              <a:rPr lang="fr-BE" sz="3200" dirty="0">
                <a:solidFill>
                  <a:schemeClr val="bg1"/>
                </a:solidFill>
                <a:latin typeface="Arial Black" pitchFamily="34" charset="0"/>
                <a:cs typeface="Aharoni" pitchFamily="2" charset="-79"/>
              </a:rPr>
              <a:t>Encore un autre </a:t>
            </a:r>
            <a:r>
              <a:rPr lang="fr-BE" sz="2400" dirty="0">
                <a:solidFill>
                  <a:schemeClr val="bg1"/>
                </a:solidFill>
                <a:latin typeface="Arial Black" pitchFamily="34" charset="0"/>
                <a:cs typeface="Aharoni" pitchFamily="2" charset="-79"/>
              </a:rPr>
              <a:t>chapitre iranien</a:t>
            </a:r>
            <a:r>
              <a:rPr lang="fr-BE" sz="3200" dirty="0">
                <a:solidFill>
                  <a:schemeClr val="bg1"/>
                </a:solidFill>
                <a:latin typeface="Arial Black" pitchFamily="34" charset="0"/>
                <a:cs typeface="Aharoni" pitchFamily="2" charset="-79"/>
              </a:rPr>
              <a:t> :</a:t>
            </a:r>
          </a:p>
          <a:p>
            <a:r>
              <a:rPr lang="fr-BE" sz="4400" dirty="0">
                <a:solidFill>
                  <a:schemeClr val="bg1"/>
                </a:solidFill>
                <a:latin typeface="Bodoni MT Black" pitchFamily="18" charset="0"/>
                <a:cs typeface="Aharoni" pitchFamily="2" charset="-79"/>
              </a:rPr>
              <a:t>« 1979. Contre le Diable,</a:t>
            </a:r>
          </a:p>
          <a:p>
            <a:r>
              <a:rPr lang="fr-BE" sz="4000" dirty="0">
                <a:solidFill>
                  <a:schemeClr val="bg1"/>
                </a:solidFill>
                <a:latin typeface="Bodoni MT Black" pitchFamily="18" charset="0"/>
                <a:cs typeface="Aharoni" pitchFamily="2" charset="-79"/>
              </a:rPr>
              <a:t>mon</a:t>
            </a:r>
            <a:r>
              <a:rPr lang="fr-BE" sz="4400" dirty="0">
                <a:solidFill>
                  <a:schemeClr val="bg1"/>
                </a:solidFill>
                <a:latin typeface="Bodoni MT Black" pitchFamily="18" charset="0"/>
                <a:cs typeface="Aharoni" pitchFamily="2" charset="-79"/>
              </a:rPr>
              <a:t> bon ami Saddam…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to="" calcmode="lin" valueType="num">
                                      <p:cBhvr>
                                        <p:cTn id="10" dur="1" fill="hold"/>
                                        <p:tgtEl>
                                          <p:spTgt spid="2"/>
                                        </p:tgtEl>
                                        <p:attrNameLst>
                                          <p:attrName/>
                                        </p:attrNameLst>
                                      </p:cBhvr>
                                    </p:anim>
                                  </p:childTnLst>
                                </p:cTn>
                              </p:par>
                              <p:par>
                                <p:cTn id="11" presetID="24"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to="" calcmode="lin" valueType="num">
                                      <p:cBhvr>
                                        <p:cTn id="13" dur="1" fill="hold"/>
                                        <p:tgtEl>
                                          <p:spTgt spid="4"/>
                                        </p:tgtEl>
                                        <p:attrNameLst>
                                          <p:attrName/>
                                        </p:attrNameLst>
                                      </p:cBhvr>
                                    </p:anim>
                                  </p:childTnLst>
                                </p:cTn>
                              </p:par>
                            </p:childTnLst>
                          </p:cTn>
                        </p:par>
                      </p:childTnLst>
                    </p:cTn>
                  </p:par>
                  <p:par>
                    <p:cTn id="14" fill="hold">
                      <p:stCondLst>
                        <p:cond delay="indefinite"/>
                      </p:stCondLst>
                      <p:childTnLst>
                        <p:par>
                          <p:cTn id="15" fill="hold">
                            <p:stCondLst>
                              <p:cond delay="0"/>
                            </p:stCondLst>
                            <p:childTnLst>
                              <p:par>
                                <p:cTn id="16" presetID="24" presetClass="entr" presetSubtype="0" fill="hold" nodeType="clickEffect">
                                  <p:stCondLst>
                                    <p:cond delay="0"/>
                                  </p:stCondLst>
                                  <p:childTnLst>
                                    <p:set>
                                      <p:cBhvr>
                                        <p:cTn id="17" dur="1" fill="hold">
                                          <p:stCondLst>
                                            <p:cond delay="0"/>
                                          </p:stCondLst>
                                        </p:cTn>
                                        <p:tgtEl>
                                          <p:spTgt spid="43010"/>
                                        </p:tgtEl>
                                        <p:attrNameLst>
                                          <p:attrName>style.visibility</p:attrName>
                                        </p:attrNameLst>
                                      </p:cBhvr>
                                      <p:to>
                                        <p:strVal val="visible"/>
                                      </p:to>
                                    </p:set>
                                    <p:anim to="" calcmode="lin" valueType="num">
                                      <p:cBhvr>
                                        <p:cTn id="18" dur="1" fill="hold"/>
                                        <p:tgtEl>
                                          <p:spTgt spid="43010"/>
                                        </p:tgtEl>
                                        <p:attrNameLst>
                                          <p:attrName/>
                                        </p:attrNameLst>
                                      </p:cBhvr>
                                    </p:anim>
                                  </p:childTnLst>
                                </p:cTn>
                              </p:par>
                              <p:par>
                                <p:cTn id="19" presetID="49" presetClass="exit" presetSubtype="0" accel="100000" fill="hold" grpId="1" nodeType="withEffect">
                                  <p:stCondLst>
                                    <p:cond delay="0"/>
                                  </p:stCondLst>
                                  <p:childTnLst>
                                    <p:anim calcmode="lin" valueType="num">
                                      <p:cBhvr>
                                        <p:cTn id="20" dur="500"/>
                                        <p:tgtEl>
                                          <p:spTgt spid="2"/>
                                        </p:tgtEl>
                                        <p:attrNameLst>
                                          <p:attrName>ppt_w</p:attrName>
                                        </p:attrNameLst>
                                      </p:cBhvr>
                                      <p:tavLst>
                                        <p:tav tm="0">
                                          <p:val>
                                            <p:strVal val="ppt_w"/>
                                          </p:val>
                                        </p:tav>
                                        <p:tav tm="100000">
                                          <p:val>
                                            <p:fltVal val="0"/>
                                          </p:val>
                                        </p:tav>
                                      </p:tavLst>
                                    </p:anim>
                                    <p:anim calcmode="lin" valueType="num">
                                      <p:cBhvr>
                                        <p:cTn id="21" dur="500"/>
                                        <p:tgtEl>
                                          <p:spTgt spid="2"/>
                                        </p:tgtEl>
                                        <p:attrNameLst>
                                          <p:attrName>ppt_h</p:attrName>
                                        </p:attrNameLst>
                                      </p:cBhvr>
                                      <p:tavLst>
                                        <p:tav tm="0">
                                          <p:val>
                                            <p:strVal val="ppt_h"/>
                                          </p:val>
                                        </p:tav>
                                        <p:tav tm="100000">
                                          <p:val>
                                            <p:fltVal val="0"/>
                                          </p:val>
                                        </p:tav>
                                      </p:tavLst>
                                    </p:anim>
                                    <p:anim calcmode="lin" valueType="num">
                                      <p:cBhvr>
                                        <p:cTn id="22" dur="500"/>
                                        <p:tgtEl>
                                          <p:spTgt spid="2"/>
                                        </p:tgtEl>
                                        <p:attrNameLst>
                                          <p:attrName>style.rotation</p:attrName>
                                        </p:attrNameLst>
                                      </p:cBhvr>
                                      <p:tavLst>
                                        <p:tav tm="0">
                                          <p:val>
                                            <p:fltVal val="0"/>
                                          </p:val>
                                        </p:tav>
                                        <p:tav tm="100000">
                                          <p:val>
                                            <p:fltVal val="360"/>
                                          </p:val>
                                        </p:tav>
                                      </p:tavLst>
                                    </p:anim>
                                    <p:animEffect transition="out" filter="fade">
                                      <p:cBhvr>
                                        <p:cTn id="23" dur="500"/>
                                        <p:tgtEl>
                                          <p:spTgt spid="2"/>
                                        </p:tgtEl>
                                      </p:cBhvr>
                                    </p:animEffect>
                                    <p:set>
                                      <p:cBhvr>
                                        <p:cTn id="24"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2"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s://ridelhistgeo.files.wordpress.com/2008/06/petrole.gif"/>
          <p:cNvPicPr>
            <a:picLocks noChangeAspect="1" noChangeArrowheads="1"/>
          </p:cNvPicPr>
          <p:nvPr/>
        </p:nvPicPr>
        <p:blipFill>
          <a:blip r:embed="rId3" cstate="print"/>
          <a:srcRect/>
          <a:stretch>
            <a:fillRect/>
          </a:stretch>
        </p:blipFill>
        <p:spPr bwMode="auto">
          <a:xfrm>
            <a:off x="0" y="332656"/>
            <a:ext cx="9144000" cy="597159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552" y="260648"/>
            <a:ext cx="7416824" cy="1354217"/>
          </a:xfrm>
          <a:prstGeom prst="rect">
            <a:avLst/>
          </a:prstGeom>
          <a:noFill/>
        </p:spPr>
        <p:txBody>
          <a:bodyPr wrap="square" rtlCol="0">
            <a:spAutoFit/>
          </a:bodyPr>
          <a:lstStyle/>
          <a:p>
            <a:r>
              <a:rPr lang="fr-BE" sz="5400" b="1" dirty="0">
                <a:solidFill>
                  <a:srgbClr val="C00000"/>
                </a:solidFill>
                <a:latin typeface="Aharoni" pitchFamily="2" charset="-79"/>
                <a:cs typeface="Aharoni" pitchFamily="2" charset="-79"/>
              </a:rPr>
              <a:t>1972</a:t>
            </a:r>
            <a:r>
              <a:rPr lang="fr-BE" sz="2800" dirty="0">
                <a:solidFill>
                  <a:schemeClr val="bg1">
                    <a:lumMod val="95000"/>
                    <a:lumOff val="5000"/>
                  </a:schemeClr>
                </a:solidFill>
                <a:latin typeface="Aharoni" pitchFamily="2" charset="-79"/>
                <a:cs typeface="Aharoni" pitchFamily="2" charset="-79"/>
              </a:rPr>
              <a:t> </a:t>
            </a:r>
          </a:p>
          <a:p>
            <a:r>
              <a:rPr lang="fr-BE" sz="2800" dirty="0">
                <a:solidFill>
                  <a:schemeClr val="bg1">
                    <a:lumMod val="95000"/>
                    <a:lumOff val="5000"/>
                  </a:schemeClr>
                </a:solidFill>
                <a:latin typeface="Aharoni" pitchFamily="2" charset="-79"/>
                <a:cs typeface="Aharoni" pitchFamily="2" charset="-79"/>
              </a:rPr>
              <a:t>nationalisation du pétrole irakien</a:t>
            </a:r>
          </a:p>
        </p:txBody>
      </p:sp>
      <p:sp>
        <p:nvSpPr>
          <p:cNvPr id="4" name="ZoneTexte 3"/>
          <p:cNvSpPr txBox="1"/>
          <p:nvPr/>
        </p:nvSpPr>
        <p:spPr>
          <a:xfrm>
            <a:off x="5148064" y="2492896"/>
            <a:ext cx="3528392" cy="1785104"/>
          </a:xfrm>
          <a:prstGeom prst="rect">
            <a:avLst/>
          </a:prstGeom>
          <a:noFill/>
        </p:spPr>
        <p:txBody>
          <a:bodyPr wrap="square" rtlCol="0">
            <a:spAutoFit/>
          </a:bodyPr>
          <a:lstStyle/>
          <a:p>
            <a:r>
              <a:rPr lang="fr-BE" sz="5400" b="1" dirty="0">
                <a:solidFill>
                  <a:srgbClr val="C00000"/>
                </a:solidFill>
                <a:latin typeface="Aharoni" pitchFamily="2" charset="-79"/>
                <a:cs typeface="Aharoni" pitchFamily="2" charset="-79"/>
              </a:rPr>
              <a:t>1976</a:t>
            </a:r>
            <a:r>
              <a:rPr lang="fr-BE" sz="2800" dirty="0">
                <a:solidFill>
                  <a:srgbClr val="C00000"/>
                </a:solidFill>
                <a:latin typeface="Aharoni" pitchFamily="2" charset="-79"/>
                <a:cs typeface="Aharoni" pitchFamily="2" charset="-79"/>
              </a:rPr>
              <a:t> </a:t>
            </a:r>
            <a:r>
              <a:rPr lang="fr-BE" sz="2800" dirty="0">
                <a:solidFill>
                  <a:schemeClr val="bg1"/>
                </a:solidFill>
                <a:latin typeface="Aharoni" pitchFamily="2" charset="-79"/>
                <a:cs typeface="Aharoni" pitchFamily="2" charset="-79"/>
              </a:rPr>
              <a:t>Un partenariat gagnant </a:t>
            </a:r>
            <a:r>
              <a:rPr lang="fr-BE" sz="2800" dirty="0" err="1">
                <a:solidFill>
                  <a:schemeClr val="bg1"/>
                </a:solidFill>
                <a:latin typeface="Aharoni" pitchFamily="2" charset="-79"/>
                <a:cs typeface="Aharoni" pitchFamily="2" charset="-79"/>
              </a:rPr>
              <a:t>gagnant</a:t>
            </a:r>
            <a:r>
              <a:rPr lang="fr-BE" sz="2800" dirty="0">
                <a:solidFill>
                  <a:schemeClr val="bg1"/>
                </a:solidFill>
                <a:latin typeface="Aharoni" pitchFamily="2" charset="-79"/>
                <a:cs typeface="Aharoni" pitchFamily="2" charset="-79"/>
              </a:rPr>
              <a:t> </a:t>
            </a:r>
            <a:endParaRPr lang="fr-BE" dirty="0">
              <a:solidFill>
                <a:schemeClr val="bg1"/>
              </a:solidFill>
              <a:latin typeface="Aharoni" pitchFamily="2" charset="-79"/>
              <a:cs typeface="Aharoni" pitchFamily="2" charset="-79"/>
            </a:endParaRPr>
          </a:p>
        </p:txBody>
      </p:sp>
      <p:pic>
        <p:nvPicPr>
          <p:cNvPr id="6" name="Pétrolier Elf en Irak en 1976- Vidéo Ina.fr.mp4">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7" cstate="print"/>
          <a:stretch>
            <a:fillRect/>
          </a:stretch>
        </p:blipFill>
        <p:spPr>
          <a:xfrm>
            <a:off x="5220072" y="4481736"/>
            <a:ext cx="3168352" cy="2376264"/>
          </a:xfrm>
          <a:prstGeom prst="rect">
            <a:avLst/>
          </a:prstGeom>
        </p:spPr>
      </p:pic>
      <p:pic>
        <p:nvPicPr>
          <p:cNvPr id="7" name="Nationalisation du pétrole irakien 1972 - Vidéo Ina.fr.mp4">
            <a:hlinkClick r:id="" action="ppaction://media"/>
          </p:cNvPr>
          <p:cNvPicPr>
            <a:picLocks noChangeAspect="1"/>
          </p:cNvPicPr>
          <p:nvPr>
            <a:videoFile r:link="rId4"/>
            <p:extLst>
              <p:ext uri="{DAA4B4D4-6D71-4841-9C94-3DE7FCFB9230}">
                <p14:media xmlns:p14="http://schemas.microsoft.com/office/powerpoint/2010/main" r:link="rId3"/>
              </p:ext>
            </p:extLst>
          </p:nvPr>
        </p:nvPicPr>
        <p:blipFill>
          <a:blip r:embed="rId7" cstate="print"/>
          <a:stretch>
            <a:fillRect/>
          </a:stretch>
        </p:blipFill>
        <p:spPr>
          <a:xfrm>
            <a:off x="683568" y="1628799"/>
            <a:ext cx="3456384" cy="259228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to="" calcmode="lin" valueType="num">
                                      <p:cBhvr>
                                        <p:cTn id="10" dur="1" fill="hold"/>
                                        <p:tgtEl>
                                          <p:spTgt spid="7"/>
                                        </p:tgtEl>
                                        <p:attrNameLst>
                                          <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to="" calcmode="lin" valueType="num">
                                      <p:cBhvr>
                                        <p:cTn id="15" dur="1" fill="hold"/>
                                        <p:tgtEl>
                                          <p:spTgt spid="4"/>
                                        </p:tgtEl>
                                        <p:attrNameLst>
                                          <p:attrName/>
                                        </p:attrNameLst>
                                      </p:cBhvr>
                                    </p:anim>
                                  </p:childTnLst>
                                </p:cTn>
                              </p:par>
                              <p:par>
                                <p:cTn id="16" presetID="24"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to="" calcmode="lin" valueType="num">
                                      <p:cBhvr>
                                        <p:cTn id="18"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video fullScrn="1">
              <p:cMediaNode>
                <p:cTn id="19" fill="hold" display="0">
                  <p:stCondLst>
                    <p:cond delay="indefinite"/>
                  </p:stCondLst>
                  <p:endCondLst>
                    <p:cond evt="onNext" delay="0">
                      <p:tgtEl>
                        <p:sldTgt/>
                      </p:tgtEl>
                    </p:cond>
                    <p:cond evt="onPrev" delay="0">
                      <p:tgtEl>
                        <p:sldTgt/>
                      </p:tgtEl>
                    </p:cond>
                  </p:endCondLst>
                </p:cTn>
                <p:tgtEl>
                  <p:spTgt spid="6"/>
                </p:tgtEl>
              </p:cMediaNode>
            </p:video>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6"/>
                                        </p:tgtEl>
                                      </p:cBhvr>
                                    </p:cmd>
                                  </p:childTnLst>
                                </p:cTn>
                              </p:par>
                            </p:childTnLst>
                          </p:cTn>
                        </p:par>
                      </p:childTnLst>
                    </p:cTn>
                  </p:par>
                </p:childTnLst>
              </p:cTn>
              <p:nextCondLst>
                <p:cond evt="onClick" delay="0">
                  <p:tgtEl>
                    <p:spTgt spid="6"/>
                  </p:tgtEl>
                </p:cond>
              </p:nextCondLst>
            </p:seq>
            <p:seq concurrent="1" nextAc="seek">
              <p:cTn id="25" restart="whenNotActive" fill="hold" evtFilter="cancelBubble" nodeType="interactiveSeq">
                <p:stCondLst>
                  <p:cond evt="onClick" delay="0">
                    <p:tgtEl>
                      <p:spTgt spid="7"/>
                    </p:tgtEl>
                  </p:cond>
                </p:stCondLst>
                <p:endSync evt="end" delay="0">
                  <p:rtn val="all"/>
                </p:endSync>
                <p:childTnLst>
                  <p:par>
                    <p:cTn id="26" fill="hold">
                      <p:stCondLst>
                        <p:cond delay="0"/>
                      </p:stCondLst>
                      <p:childTnLst>
                        <p:par>
                          <p:cTn id="27" fill="hold">
                            <p:stCondLst>
                              <p:cond delay="0"/>
                            </p:stCondLst>
                            <p:childTnLst>
                              <p:par>
                                <p:cTn id="28" presetID="2" presetClass="mediacall" presetSubtype="0" fill="hold" nodeType="clickEffect">
                                  <p:stCondLst>
                                    <p:cond delay="0"/>
                                  </p:stCondLst>
                                  <p:childTnLst>
                                    <p:cmd type="call" cmd="togglePause">
                                      <p:cBhvr>
                                        <p:cTn id="29" dur="1" fill="hold"/>
                                        <p:tgtEl>
                                          <p:spTgt spid="7"/>
                                        </p:tgtEl>
                                      </p:cBhvr>
                                    </p:cmd>
                                  </p:childTnLst>
                                </p:cTn>
                              </p:par>
                            </p:childTnLst>
                          </p:cTn>
                        </p:par>
                      </p:childTnLst>
                    </p:cTn>
                  </p:par>
                </p:childTnLst>
              </p:cTn>
              <p:nextCondLst>
                <p:cond evt="onClick" delay="0">
                  <p:tgtEl>
                    <p:spTgt spid="7"/>
                  </p:tgtEl>
                </p:cond>
              </p:nextCondLst>
            </p:seq>
            <p:video fullScrn="1">
              <p:cMediaNode>
                <p:cTn id="30" fill="hold" display="0">
                  <p:stCondLst>
                    <p:cond delay="indefinite"/>
                  </p:stCondLst>
                  <p:endCondLst>
                    <p:cond evt="onNext" delay="0">
                      <p:tgtEl>
                        <p:sldTgt/>
                      </p:tgtEl>
                    </p:cond>
                    <p:cond evt="onPrev" delay="0">
                      <p:tgtEl>
                        <p:sldTgt/>
                      </p:tgtEl>
                    </p:cond>
                  </p:endCondLst>
                </p:cTn>
                <p:tgtEl>
                  <p:spTgt spid="7"/>
                </p:tgtEl>
              </p:cMediaNode>
            </p:video>
          </p:childTnLst>
        </p:cTn>
      </p:par>
    </p:tnLst>
    <p:bldLst>
      <p:bldP spid="2"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283968" y="2060848"/>
            <a:ext cx="4608512" cy="1692771"/>
          </a:xfrm>
          <a:prstGeom prst="rect">
            <a:avLst/>
          </a:prstGeom>
          <a:noFill/>
        </p:spPr>
        <p:txBody>
          <a:bodyPr wrap="square" rtlCol="0">
            <a:spAutoFit/>
          </a:bodyPr>
          <a:lstStyle/>
          <a:p>
            <a:pPr algn="r"/>
            <a:r>
              <a:rPr lang="fr-BE" sz="3200" dirty="0">
                <a:solidFill>
                  <a:srgbClr val="C00000"/>
                </a:solidFill>
                <a:latin typeface="Aharoni" pitchFamily="2" charset="-79"/>
                <a:cs typeface="Aharoni" pitchFamily="2" charset="-79"/>
              </a:rPr>
              <a:t>1989</a:t>
            </a:r>
          </a:p>
          <a:p>
            <a:pPr algn="r"/>
            <a:r>
              <a:rPr lang="fr-BE" sz="2400" dirty="0">
                <a:solidFill>
                  <a:schemeClr val="bg1"/>
                </a:solidFill>
                <a:latin typeface="Aharoni" pitchFamily="2" charset="-79"/>
                <a:cs typeface="Aharoni" pitchFamily="2" charset="-79"/>
              </a:rPr>
              <a:t>Amis, encombrants et imbroglio…</a:t>
            </a:r>
          </a:p>
          <a:p>
            <a:pPr algn="r"/>
            <a:r>
              <a:rPr lang="fr-BE" sz="2400" dirty="0">
                <a:solidFill>
                  <a:schemeClr val="bg1"/>
                </a:solidFill>
                <a:latin typeface="Aharoni" pitchFamily="2" charset="-79"/>
                <a:cs typeface="Aharoni" pitchFamily="2" charset="-79"/>
              </a:rPr>
              <a:t>La Realpolitik.</a:t>
            </a:r>
          </a:p>
        </p:txBody>
      </p:sp>
      <p:sp>
        <p:nvSpPr>
          <p:cNvPr id="6" name="ZoneTexte 5"/>
          <p:cNvSpPr txBox="1"/>
          <p:nvPr/>
        </p:nvSpPr>
        <p:spPr>
          <a:xfrm>
            <a:off x="539552" y="188640"/>
            <a:ext cx="7272808" cy="892552"/>
          </a:xfrm>
          <a:prstGeom prst="rect">
            <a:avLst/>
          </a:prstGeom>
          <a:noFill/>
        </p:spPr>
        <p:txBody>
          <a:bodyPr wrap="square" rtlCol="0">
            <a:spAutoFit/>
          </a:bodyPr>
          <a:lstStyle/>
          <a:p>
            <a:r>
              <a:rPr lang="fr-BE" sz="2800" dirty="0">
                <a:solidFill>
                  <a:srgbClr val="C00000"/>
                </a:solidFill>
                <a:latin typeface="Aharoni" pitchFamily="2" charset="-79"/>
                <a:cs typeface="Aharoni" pitchFamily="2" charset="-79"/>
              </a:rPr>
              <a:t>1979 </a:t>
            </a:r>
            <a:r>
              <a:rPr lang="fr-BE" sz="1400" dirty="0">
                <a:solidFill>
                  <a:srgbClr val="C00000"/>
                </a:solidFill>
                <a:latin typeface="Aharoni" pitchFamily="2" charset="-79"/>
                <a:cs typeface="Aharoni" pitchFamily="2" charset="-79"/>
              </a:rPr>
              <a:t>ou</a:t>
            </a:r>
            <a:r>
              <a:rPr lang="fr-BE" sz="2800" dirty="0">
                <a:solidFill>
                  <a:srgbClr val="C00000"/>
                </a:solidFill>
                <a:latin typeface="Aharoni" pitchFamily="2" charset="-79"/>
                <a:cs typeface="Aharoni" pitchFamily="2" charset="-79"/>
              </a:rPr>
              <a:t>1986</a:t>
            </a:r>
          </a:p>
          <a:p>
            <a:r>
              <a:rPr lang="fr-BE" sz="2400" dirty="0">
                <a:solidFill>
                  <a:schemeClr val="bg1"/>
                </a:solidFill>
                <a:latin typeface="Aharoni" pitchFamily="2" charset="-79"/>
                <a:cs typeface="Aharoni" pitchFamily="2" charset="-79"/>
              </a:rPr>
              <a:t>La crise du pétrole. Des besoins peu regardants.</a:t>
            </a:r>
          </a:p>
        </p:txBody>
      </p:sp>
      <p:pic>
        <p:nvPicPr>
          <p:cNvPr id="9" name="Pétrole irakien négociations à Paris 1979- Vidéo Ina.fr.mp4">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9" cstate="print"/>
          <a:stretch>
            <a:fillRect/>
          </a:stretch>
        </p:blipFill>
        <p:spPr>
          <a:xfrm>
            <a:off x="611560" y="1268760"/>
            <a:ext cx="3048000" cy="2286000"/>
          </a:xfrm>
          <a:prstGeom prst="rect">
            <a:avLst/>
          </a:prstGeom>
        </p:spPr>
      </p:pic>
      <p:pic>
        <p:nvPicPr>
          <p:cNvPr id="10" name="Relation France-Irak Chirac relation réaffirmée par Chirac 1986 - Vidéo Ina.fr.mp4">
            <a:hlinkClick r:id="" action="ppaction://media"/>
          </p:cNvPr>
          <p:cNvPicPr>
            <a:picLocks noChangeAspect="1"/>
          </p:cNvPicPr>
          <p:nvPr>
            <a:videoFile r:link="rId4"/>
            <p:extLst>
              <p:ext uri="{DAA4B4D4-6D71-4841-9C94-3DE7FCFB9230}">
                <p14:media xmlns:p14="http://schemas.microsoft.com/office/powerpoint/2010/main" r:link="rId3"/>
              </p:ext>
            </p:extLst>
          </p:nvPr>
        </p:nvPicPr>
        <p:blipFill>
          <a:blip r:embed="rId9" cstate="print"/>
          <a:stretch>
            <a:fillRect/>
          </a:stretch>
        </p:blipFill>
        <p:spPr>
          <a:xfrm>
            <a:off x="611560" y="3645024"/>
            <a:ext cx="3048000" cy="2286000"/>
          </a:xfrm>
          <a:prstGeom prst="rect">
            <a:avLst/>
          </a:prstGeom>
        </p:spPr>
      </p:pic>
      <p:pic>
        <p:nvPicPr>
          <p:cNvPr id="11" name="Rétro relations France-Irak 1990 après rupture- Vidéo Ina.fr.mp4">
            <a:hlinkClick r:id="" action="ppaction://media"/>
          </p:cNvPr>
          <p:cNvPicPr>
            <a:picLocks noChangeAspect="1"/>
          </p:cNvPicPr>
          <p:nvPr>
            <a:videoFile r:link="rId6"/>
            <p:extLst>
              <p:ext uri="{DAA4B4D4-6D71-4841-9C94-3DE7FCFB9230}">
                <p14:media xmlns:p14="http://schemas.microsoft.com/office/powerpoint/2010/main" r:link="rId5"/>
              </p:ext>
            </p:extLst>
          </p:nvPr>
        </p:nvPicPr>
        <p:blipFill>
          <a:blip r:embed="rId9" cstate="print"/>
          <a:stretch>
            <a:fillRect/>
          </a:stretch>
        </p:blipFill>
        <p:spPr>
          <a:xfrm>
            <a:off x="5868144" y="3789040"/>
            <a:ext cx="3048000" cy="2286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to="" calcmode="lin" valueType="num">
                                      <p:cBhvr>
                                        <p:cTn id="15" dur="1" fill="hold"/>
                                        <p:tgtEl>
                                          <p:spTgt spid="4"/>
                                        </p:tgtEl>
                                        <p:attrNameLst>
                                          <p:attrName/>
                                        </p:attrNameLst>
                                      </p:cBhvr>
                                    </p:anim>
                                  </p:childTnLst>
                                </p:cTn>
                              </p:par>
                              <p:par>
                                <p:cTn id="16" presetID="24"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to="" calcmode="lin" valueType="num">
                                      <p:cBhvr>
                                        <p:cTn id="18"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9"/>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9"/>
                                        </p:tgtEl>
                                      </p:cBhvr>
                                    </p:cmd>
                                  </p:childTnLst>
                                </p:cTn>
                              </p:par>
                            </p:childTnLst>
                          </p:cTn>
                        </p:par>
                      </p:childTnLst>
                    </p:cTn>
                  </p:par>
                </p:childTnLst>
              </p:cTn>
              <p:nextCondLst>
                <p:cond evt="onClick" delay="0">
                  <p:tgtEl>
                    <p:spTgt spid="9"/>
                  </p:tgtEl>
                </p:cond>
              </p:nextCondLst>
            </p:seq>
            <p:video fullScrn="1">
              <p:cMediaNode>
                <p:cTn id="24" fill="hold" display="0">
                  <p:stCondLst>
                    <p:cond delay="indefinite"/>
                  </p:stCondLst>
                  <p:endCondLst>
                    <p:cond evt="onNext" delay="0">
                      <p:tgtEl>
                        <p:sldTgt/>
                      </p:tgtEl>
                    </p:cond>
                    <p:cond evt="onPrev" delay="0">
                      <p:tgtEl>
                        <p:sldTgt/>
                      </p:tgtEl>
                    </p:cond>
                  </p:endCondLst>
                </p:cTn>
                <p:tgtEl>
                  <p:spTgt spid="9"/>
                </p:tgtEl>
              </p:cMediaNode>
            </p:video>
            <p:seq concurrent="1" nextAc="seek">
              <p:cTn id="25" restart="whenNotActive" fill="hold" evtFilter="cancelBubble" nodeType="interactiveSeq">
                <p:stCondLst>
                  <p:cond evt="onClick" delay="0">
                    <p:tgtEl>
                      <p:spTgt spid="10"/>
                    </p:tgtEl>
                  </p:cond>
                </p:stCondLst>
                <p:endSync evt="end" delay="0">
                  <p:rtn val="all"/>
                </p:endSync>
                <p:childTnLst>
                  <p:par>
                    <p:cTn id="26" fill="hold">
                      <p:stCondLst>
                        <p:cond delay="0"/>
                      </p:stCondLst>
                      <p:childTnLst>
                        <p:par>
                          <p:cTn id="27" fill="hold">
                            <p:stCondLst>
                              <p:cond delay="0"/>
                            </p:stCondLst>
                            <p:childTnLst>
                              <p:par>
                                <p:cTn id="28" presetID="2" presetClass="mediacall" presetSubtype="0" fill="hold" nodeType="clickEffect">
                                  <p:stCondLst>
                                    <p:cond delay="0"/>
                                  </p:stCondLst>
                                  <p:childTnLst>
                                    <p:cmd type="call" cmd="togglePause">
                                      <p:cBhvr>
                                        <p:cTn id="29" dur="1" fill="hold"/>
                                        <p:tgtEl>
                                          <p:spTgt spid="10"/>
                                        </p:tgtEl>
                                      </p:cBhvr>
                                    </p:cmd>
                                  </p:childTnLst>
                                </p:cTn>
                              </p:par>
                            </p:childTnLst>
                          </p:cTn>
                        </p:par>
                      </p:childTnLst>
                    </p:cTn>
                  </p:par>
                </p:childTnLst>
              </p:cTn>
              <p:nextCondLst>
                <p:cond evt="onClick" delay="0">
                  <p:tgtEl>
                    <p:spTgt spid="10"/>
                  </p:tgtEl>
                </p:cond>
              </p:nextCondLst>
            </p:seq>
            <p:video fullScrn="1">
              <p:cMediaNode>
                <p:cTn id="30" fill="hold" display="0">
                  <p:stCondLst>
                    <p:cond delay="indefinite"/>
                  </p:stCondLst>
                  <p:endCondLst>
                    <p:cond evt="onNext" delay="0">
                      <p:tgtEl>
                        <p:sldTgt/>
                      </p:tgtEl>
                    </p:cond>
                    <p:cond evt="onPrev" delay="0">
                      <p:tgtEl>
                        <p:sldTgt/>
                      </p:tgtEl>
                    </p:cond>
                  </p:endCondLst>
                </p:cTn>
                <p:tgtEl>
                  <p:spTgt spid="10"/>
                </p:tgtEl>
              </p:cMediaNode>
            </p:video>
            <p:seq concurrent="1" nextAc="seek">
              <p:cTn id="31" restart="whenNotActive" fill="hold" evtFilter="cancelBubble" nodeType="interactiveSeq">
                <p:stCondLst>
                  <p:cond evt="onClick" delay="0">
                    <p:tgtEl>
                      <p:spTgt spid="11"/>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clickEffect">
                                  <p:stCondLst>
                                    <p:cond delay="0"/>
                                  </p:stCondLst>
                                  <p:childTnLst>
                                    <p:cmd type="call" cmd="togglePause">
                                      <p:cBhvr>
                                        <p:cTn id="35" dur="1" fill="hold"/>
                                        <p:tgtEl>
                                          <p:spTgt spid="11"/>
                                        </p:tgtEl>
                                      </p:cBhvr>
                                    </p:cmd>
                                  </p:childTnLst>
                                </p:cTn>
                              </p:par>
                            </p:childTnLst>
                          </p:cTn>
                        </p:par>
                      </p:childTnLst>
                    </p:cTn>
                  </p:par>
                </p:childTnLst>
              </p:cTn>
              <p:nextCondLst>
                <p:cond evt="onClick" delay="0">
                  <p:tgtEl>
                    <p:spTgt spid="11"/>
                  </p:tgtEl>
                </p:cond>
              </p:nextCondLst>
            </p:seq>
            <p:video fullScrn="1">
              <p:cMediaNode>
                <p:cTn id="36" fill="hold" display="0">
                  <p:stCondLst>
                    <p:cond delay="indefinite"/>
                  </p:stCondLst>
                  <p:endCondLst>
                    <p:cond evt="onNext" delay="0">
                      <p:tgtEl>
                        <p:sldTgt/>
                      </p:tgtEl>
                    </p:cond>
                    <p:cond evt="onPrev" delay="0">
                      <p:tgtEl>
                        <p:sldTgt/>
                      </p:tgtEl>
                    </p:cond>
                  </p:endCondLst>
                </p:cTn>
                <p:tgtEl>
                  <p:spTgt spid="11"/>
                </p:tgtEl>
              </p:cMediaNode>
            </p:video>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nsarchive.gwu.edu/NSAEBB/NSAEBB82/handshake300.jpg"/>
          <p:cNvPicPr>
            <a:picLocks noChangeAspect="1" noChangeArrowheads="1"/>
          </p:cNvPicPr>
          <p:nvPr/>
        </p:nvPicPr>
        <p:blipFill>
          <a:blip r:embed="rId3" cstate="print"/>
          <a:srcRect/>
          <a:stretch>
            <a:fillRect/>
          </a:stretch>
        </p:blipFill>
        <p:spPr bwMode="auto">
          <a:xfrm>
            <a:off x="467544" y="1124744"/>
            <a:ext cx="7452828" cy="4968552"/>
          </a:xfrm>
          <a:prstGeom prst="rect">
            <a:avLst/>
          </a:prstGeom>
          <a:noFill/>
        </p:spPr>
      </p:pic>
      <p:pic>
        <p:nvPicPr>
          <p:cNvPr id="37892" name="Picture 4" descr="ThÃ©Ã¢tre - seule en scÃ¨ne - marionnette"/>
          <p:cNvPicPr>
            <a:picLocks noChangeAspect="1" noChangeArrowheads="1"/>
          </p:cNvPicPr>
          <p:nvPr/>
        </p:nvPicPr>
        <p:blipFill>
          <a:blip r:embed="rId4" cstate="print"/>
          <a:srcRect/>
          <a:stretch>
            <a:fillRect/>
          </a:stretch>
        </p:blipFill>
        <p:spPr bwMode="auto">
          <a:xfrm>
            <a:off x="-1908720" y="1988840"/>
            <a:ext cx="6480720" cy="4320480"/>
          </a:xfrm>
          <a:prstGeom prst="rect">
            <a:avLst/>
          </a:prstGeom>
          <a:noFill/>
        </p:spPr>
      </p:pic>
      <p:pic>
        <p:nvPicPr>
          <p:cNvPr id="6" name="Picture 4" descr="ThÃ©Ã¢tre - seule en scÃ¨ne - marionnette"/>
          <p:cNvPicPr>
            <a:picLocks noChangeAspect="1" noChangeArrowheads="1"/>
          </p:cNvPicPr>
          <p:nvPr/>
        </p:nvPicPr>
        <p:blipFill>
          <a:blip r:embed="rId4" cstate="print"/>
          <a:srcRect/>
          <a:stretch>
            <a:fillRect/>
          </a:stretch>
        </p:blipFill>
        <p:spPr bwMode="auto">
          <a:xfrm>
            <a:off x="0" y="1268760"/>
            <a:ext cx="6480720" cy="4320480"/>
          </a:xfrm>
          <a:prstGeom prst="rect">
            <a:avLst/>
          </a:prstGeom>
          <a:noFill/>
        </p:spPr>
      </p:pic>
      <p:pic>
        <p:nvPicPr>
          <p:cNvPr id="7" name="Picture 4" descr="ThÃ©Ã¢tre - seule en scÃ¨ne - marionnette"/>
          <p:cNvPicPr>
            <a:picLocks noChangeAspect="1" noChangeArrowheads="1"/>
          </p:cNvPicPr>
          <p:nvPr/>
        </p:nvPicPr>
        <p:blipFill>
          <a:blip r:embed="rId4" cstate="print"/>
          <a:srcRect/>
          <a:stretch>
            <a:fillRect/>
          </a:stretch>
        </p:blipFill>
        <p:spPr bwMode="auto">
          <a:xfrm>
            <a:off x="1475656" y="260648"/>
            <a:ext cx="6480720" cy="4320480"/>
          </a:xfrm>
          <a:prstGeom prst="rect">
            <a:avLst/>
          </a:prstGeom>
          <a:noFill/>
        </p:spPr>
      </p:pic>
      <p:pic>
        <p:nvPicPr>
          <p:cNvPr id="8" name="Picture 4" descr="ThÃ©Ã¢tre - seule en scÃ¨ne - marionnette"/>
          <p:cNvPicPr>
            <a:picLocks noChangeAspect="1" noChangeArrowheads="1"/>
          </p:cNvPicPr>
          <p:nvPr/>
        </p:nvPicPr>
        <p:blipFill>
          <a:blip r:embed="rId4" cstate="print"/>
          <a:srcRect/>
          <a:stretch>
            <a:fillRect/>
          </a:stretch>
        </p:blipFill>
        <p:spPr bwMode="auto">
          <a:xfrm>
            <a:off x="2843808" y="-675456"/>
            <a:ext cx="6480720" cy="43204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51202"/>
                                        </p:tgtEl>
                                        <p:attrNameLst>
                                          <p:attrName>style.visibility</p:attrName>
                                        </p:attrNameLst>
                                      </p:cBhvr>
                                      <p:to>
                                        <p:strVal val="visible"/>
                                      </p:to>
                                    </p:set>
                                    <p:anim to="" calcmode="lin" valueType="num">
                                      <p:cBhvr>
                                        <p:cTn id="7" dur="1" fill="hold"/>
                                        <p:tgtEl>
                                          <p:spTgt spid="5120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7892"/>
                                        </p:tgtEl>
                                        <p:attrNameLst>
                                          <p:attrName>style.visibility</p:attrName>
                                        </p:attrNameLst>
                                      </p:cBhvr>
                                      <p:to>
                                        <p:strVal val="visible"/>
                                      </p:to>
                                    </p:set>
                                    <p:anim to="" calcmode="lin" valueType="num">
                                      <p:cBhvr>
                                        <p:cTn id="12" dur="1" fill="hold"/>
                                        <p:tgtEl>
                                          <p:spTgt spid="37892"/>
                                        </p:tgtEl>
                                        <p:attrNameLst>
                                          <p:attrName/>
                                        </p:attrNameLst>
                                      </p:cBhvr>
                                    </p:anim>
                                  </p:childTnLst>
                                </p:cTn>
                              </p:par>
                            </p:childTnLst>
                          </p:cTn>
                        </p:par>
                        <p:par>
                          <p:cTn id="13" fill="hold">
                            <p:stCondLst>
                              <p:cond delay="0"/>
                            </p:stCondLst>
                            <p:childTnLst>
                              <p:par>
                                <p:cTn id="14" presetID="24" presetClass="entr" presetSubtype="0" fill="hold" nodeType="afterEffect">
                                  <p:stCondLst>
                                    <p:cond delay="2000"/>
                                  </p:stCondLst>
                                  <p:childTnLst>
                                    <p:set>
                                      <p:cBhvr>
                                        <p:cTn id="15" dur="1" fill="hold">
                                          <p:stCondLst>
                                            <p:cond delay="0"/>
                                          </p:stCondLst>
                                        </p:cTn>
                                        <p:tgtEl>
                                          <p:spTgt spid="6"/>
                                        </p:tgtEl>
                                        <p:attrNameLst>
                                          <p:attrName>style.visibility</p:attrName>
                                        </p:attrNameLst>
                                      </p:cBhvr>
                                      <p:to>
                                        <p:strVal val="visible"/>
                                      </p:to>
                                    </p:set>
                                    <p:anim to="" calcmode="lin" valueType="num">
                                      <p:cBhvr>
                                        <p:cTn id="16" dur="1" fill="hold"/>
                                        <p:tgtEl>
                                          <p:spTgt spid="6"/>
                                        </p:tgtEl>
                                        <p:attrNameLst>
                                          <p:attrName/>
                                        </p:attrNameLst>
                                      </p:cBhvr>
                                    </p:anim>
                                  </p:childTnLst>
                                </p:cTn>
                              </p:par>
                            </p:childTnLst>
                          </p:cTn>
                        </p:par>
                        <p:par>
                          <p:cTn id="17" fill="hold">
                            <p:stCondLst>
                              <p:cond delay="2000"/>
                            </p:stCondLst>
                            <p:childTnLst>
                              <p:par>
                                <p:cTn id="18" presetID="24" presetClass="entr" presetSubtype="0" fill="hold" nodeType="afterEffect">
                                  <p:stCondLst>
                                    <p:cond delay="1000"/>
                                  </p:stCondLst>
                                  <p:childTnLst>
                                    <p:set>
                                      <p:cBhvr>
                                        <p:cTn id="19" dur="1" fill="hold">
                                          <p:stCondLst>
                                            <p:cond delay="0"/>
                                          </p:stCondLst>
                                        </p:cTn>
                                        <p:tgtEl>
                                          <p:spTgt spid="7"/>
                                        </p:tgtEl>
                                        <p:attrNameLst>
                                          <p:attrName>style.visibility</p:attrName>
                                        </p:attrNameLst>
                                      </p:cBhvr>
                                      <p:to>
                                        <p:strVal val="visible"/>
                                      </p:to>
                                    </p:set>
                                    <p:anim to="" calcmode="lin" valueType="num">
                                      <p:cBhvr>
                                        <p:cTn id="20" dur="1" fill="hold"/>
                                        <p:tgtEl>
                                          <p:spTgt spid="7"/>
                                        </p:tgtEl>
                                        <p:attrNameLst>
                                          <p:attrName/>
                                        </p:attrNameLst>
                                      </p:cBhvr>
                                    </p:anim>
                                  </p:childTnLst>
                                </p:cTn>
                              </p:par>
                            </p:childTnLst>
                          </p:cTn>
                        </p:par>
                        <p:par>
                          <p:cTn id="21" fill="hold">
                            <p:stCondLst>
                              <p:cond delay="3000"/>
                            </p:stCondLst>
                            <p:childTnLst>
                              <p:par>
                                <p:cTn id="22" presetID="24" presetClass="entr" presetSubtype="0" fill="hold" nodeType="afterEffect">
                                  <p:stCondLst>
                                    <p:cond delay="500"/>
                                  </p:stCondLst>
                                  <p:childTnLst>
                                    <p:set>
                                      <p:cBhvr>
                                        <p:cTn id="23" dur="1" fill="hold">
                                          <p:stCondLst>
                                            <p:cond delay="0"/>
                                          </p:stCondLst>
                                        </p:cTn>
                                        <p:tgtEl>
                                          <p:spTgt spid="8"/>
                                        </p:tgtEl>
                                        <p:attrNameLst>
                                          <p:attrName>style.visibility</p:attrName>
                                        </p:attrNameLst>
                                      </p:cBhvr>
                                      <p:to>
                                        <p:strVal val="visible"/>
                                      </p:to>
                                    </p:set>
                                    <p:anim to="" calcmode="lin" valueType="num">
                                      <p:cBhvr>
                                        <p:cTn id="24" dur="1" fill="hold"/>
                                        <p:tgtEl>
                                          <p:spTgt spid="8"/>
                                        </p:tgtEl>
                                        <p:attrNameLst>
                                          <p:attrName/>
                                        </p:attrNameLst>
                                      </p:cBhvr>
                                    </p:anim>
                                  </p:childTnLst>
                                </p:cTn>
                              </p:par>
                            </p:childTnLst>
                          </p:cTn>
                        </p:par>
                        <p:par>
                          <p:cTn id="25" fill="hold">
                            <p:stCondLst>
                              <p:cond delay="3500"/>
                            </p:stCondLst>
                            <p:childTnLst>
                              <p:par>
                                <p:cTn id="26" presetID="49" presetClass="exit" presetSubtype="0" accel="100000" fill="hold" nodeType="afterEffect">
                                  <p:stCondLst>
                                    <p:cond delay="0"/>
                                  </p:stCondLst>
                                  <p:childTnLst>
                                    <p:anim calcmode="lin" valueType="num">
                                      <p:cBhvr>
                                        <p:cTn id="27" dur="500"/>
                                        <p:tgtEl>
                                          <p:spTgt spid="37892"/>
                                        </p:tgtEl>
                                        <p:attrNameLst>
                                          <p:attrName>ppt_w</p:attrName>
                                        </p:attrNameLst>
                                      </p:cBhvr>
                                      <p:tavLst>
                                        <p:tav tm="0">
                                          <p:val>
                                            <p:strVal val="ppt_w"/>
                                          </p:val>
                                        </p:tav>
                                        <p:tav tm="100000">
                                          <p:val>
                                            <p:fltVal val="0"/>
                                          </p:val>
                                        </p:tav>
                                      </p:tavLst>
                                    </p:anim>
                                    <p:anim calcmode="lin" valueType="num">
                                      <p:cBhvr>
                                        <p:cTn id="28" dur="500"/>
                                        <p:tgtEl>
                                          <p:spTgt spid="37892"/>
                                        </p:tgtEl>
                                        <p:attrNameLst>
                                          <p:attrName>ppt_h</p:attrName>
                                        </p:attrNameLst>
                                      </p:cBhvr>
                                      <p:tavLst>
                                        <p:tav tm="0">
                                          <p:val>
                                            <p:strVal val="ppt_h"/>
                                          </p:val>
                                        </p:tav>
                                        <p:tav tm="100000">
                                          <p:val>
                                            <p:fltVal val="0"/>
                                          </p:val>
                                        </p:tav>
                                      </p:tavLst>
                                    </p:anim>
                                    <p:anim calcmode="lin" valueType="num">
                                      <p:cBhvr>
                                        <p:cTn id="29" dur="500"/>
                                        <p:tgtEl>
                                          <p:spTgt spid="37892"/>
                                        </p:tgtEl>
                                        <p:attrNameLst>
                                          <p:attrName>style.rotation</p:attrName>
                                        </p:attrNameLst>
                                      </p:cBhvr>
                                      <p:tavLst>
                                        <p:tav tm="0">
                                          <p:val>
                                            <p:fltVal val="0"/>
                                          </p:val>
                                        </p:tav>
                                        <p:tav tm="100000">
                                          <p:val>
                                            <p:fltVal val="360"/>
                                          </p:val>
                                        </p:tav>
                                      </p:tavLst>
                                    </p:anim>
                                    <p:animEffect transition="out" filter="fade">
                                      <p:cBhvr>
                                        <p:cTn id="30" dur="500"/>
                                        <p:tgtEl>
                                          <p:spTgt spid="37892"/>
                                        </p:tgtEl>
                                      </p:cBhvr>
                                    </p:animEffect>
                                    <p:set>
                                      <p:cBhvr>
                                        <p:cTn id="31" dur="1" fill="hold">
                                          <p:stCondLst>
                                            <p:cond delay="499"/>
                                          </p:stCondLst>
                                        </p:cTn>
                                        <p:tgtEl>
                                          <p:spTgt spid="37892"/>
                                        </p:tgtEl>
                                        <p:attrNameLst>
                                          <p:attrName>style.visibility</p:attrName>
                                        </p:attrNameLst>
                                      </p:cBhvr>
                                      <p:to>
                                        <p:strVal val="hidden"/>
                                      </p:to>
                                    </p:set>
                                  </p:childTnLst>
                                </p:cTn>
                              </p:par>
                            </p:childTnLst>
                          </p:cTn>
                        </p:par>
                        <p:par>
                          <p:cTn id="32" fill="hold">
                            <p:stCondLst>
                              <p:cond delay="4000"/>
                            </p:stCondLst>
                            <p:childTnLst>
                              <p:par>
                                <p:cTn id="33" presetID="49" presetClass="exit" presetSubtype="0" accel="100000" fill="hold" nodeType="afterEffect">
                                  <p:stCondLst>
                                    <p:cond delay="0"/>
                                  </p:stCondLst>
                                  <p:childTnLst>
                                    <p:anim calcmode="lin" valueType="num">
                                      <p:cBhvr>
                                        <p:cTn id="34" dur="500"/>
                                        <p:tgtEl>
                                          <p:spTgt spid="6"/>
                                        </p:tgtEl>
                                        <p:attrNameLst>
                                          <p:attrName>ppt_w</p:attrName>
                                        </p:attrNameLst>
                                      </p:cBhvr>
                                      <p:tavLst>
                                        <p:tav tm="0">
                                          <p:val>
                                            <p:strVal val="ppt_w"/>
                                          </p:val>
                                        </p:tav>
                                        <p:tav tm="100000">
                                          <p:val>
                                            <p:fltVal val="0"/>
                                          </p:val>
                                        </p:tav>
                                      </p:tavLst>
                                    </p:anim>
                                    <p:anim calcmode="lin" valueType="num">
                                      <p:cBhvr>
                                        <p:cTn id="35" dur="500"/>
                                        <p:tgtEl>
                                          <p:spTgt spid="6"/>
                                        </p:tgtEl>
                                        <p:attrNameLst>
                                          <p:attrName>ppt_h</p:attrName>
                                        </p:attrNameLst>
                                      </p:cBhvr>
                                      <p:tavLst>
                                        <p:tav tm="0">
                                          <p:val>
                                            <p:strVal val="ppt_h"/>
                                          </p:val>
                                        </p:tav>
                                        <p:tav tm="100000">
                                          <p:val>
                                            <p:fltVal val="0"/>
                                          </p:val>
                                        </p:tav>
                                      </p:tavLst>
                                    </p:anim>
                                    <p:anim calcmode="lin" valueType="num">
                                      <p:cBhvr>
                                        <p:cTn id="36" dur="500"/>
                                        <p:tgtEl>
                                          <p:spTgt spid="6"/>
                                        </p:tgtEl>
                                        <p:attrNameLst>
                                          <p:attrName>style.rotation</p:attrName>
                                        </p:attrNameLst>
                                      </p:cBhvr>
                                      <p:tavLst>
                                        <p:tav tm="0">
                                          <p:val>
                                            <p:fltVal val="0"/>
                                          </p:val>
                                        </p:tav>
                                        <p:tav tm="100000">
                                          <p:val>
                                            <p:fltVal val="360"/>
                                          </p:val>
                                        </p:tav>
                                      </p:tavLst>
                                    </p:anim>
                                    <p:animEffect transition="out" filter="fade">
                                      <p:cBhvr>
                                        <p:cTn id="37" dur="500"/>
                                        <p:tgtEl>
                                          <p:spTgt spid="6"/>
                                        </p:tgtEl>
                                      </p:cBhvr>
                                    </p:animEffect>
                                    <p:set>
                                      <p:cBhvr>
                                        <p:cTn id="38" dur="1" fill="hold">
                                          <p:stCondLst>
                                            <p:cond delay="499"/>
                                          </p:stCondLst>
                                        </p:cTn>
                                        <p:tgtEl>
                                          <p:spTgt spid="6"/>
                                        </p:tgtEl>
                                        <p:attrNameLst>
                                          <p:attrName>style.visibility</p:attrName>
                                        </p:attrNameLst>
                                      </p:cBhvr>
                                      <p:to>
                                        <p:strVal val="hidden"/>
                                      </p:to>
                                    </p:set>
                                  </p:childTnLst>
                                </p:cTn>
                              </p:par>
                            </p:childTnLst>
                          </p:cTn>
                        </p:par>
                        <p:par>
                          <p:cTn id="39" fill="hold">
                            <p:stCondLst>
                              <p:cond delay="4500"/>
                            </p:stCondLst>
                            <p:childTnLst>
                              <p:par>
                                <p:cTn id="40" presetID="49" presetClass="exit" presetSubtype="0" accel="100000" fill="hold" nodeType="afterEffect">
                                  <p:stCondLst>
                                    <p:cond delay="0"/>
                                  </p:stCondLst>
                                  <p:childTnLst>
                                    <p:anim calcmode="lin" valueType="num">
                                      <p:cBhvr>
                                        <p:cTn id="41" dur="500"/>
                                        <p:tgtEl>
                                          <p:spTgt spid="7"/>
                                        </p:tgtEl>
                                        <p:attrNameLst>
                                          <p:attrName>ppt_w</p:attrName>
                                        </p:attrNameLst>
                                      </p:cBhvr>
                                      <p:tavLst>
                                        <p:tav tm="0">
                                          <p:val>
                                            <p:strVal val="ppt_w"/>
                                          </p:val>
                                        </p:tav>
                                        <p:tav tm="100000">
                                          <p:val>
                                            <p:fltVal val="0"/>
                                          </p:val>
                                        </p:tav>
                                      </p:tavLst>
                                    </p:anim>
                                    <p:anim calcmode="lin" valueType="num">
                                      <p:cBhvr>
                                        <p:cTn id="42" dur="500"/>
                                        <p:tgtEl>
                                          <p:spTgt spid="7"/>
                                        </p:tgtEl>
                                        <p:attrNameLst>
                                          <p:attrName>ppt_h</p:attrName>
                                        </p:attrNameLst>
                                      </p:cBhvr>
                                      <p:tavLst>
                                        <p:tav tm="0">
                                          <p:val>
                                            <p:strVal val="ppt_h"/>
                                          </p:val>
                                        </p:tav>
                                        <p:tav tm="100000">
                                          <p:val>
                                            <p:fltVal val="0"/>
                                          </p:val>
                                        </p:tav>
                                      </p:tavLst>
                                    </p:anim>
                                    <p:anim calcmode="lin" valueType="num">
                                      <p:cBhvr>
                                        <p:cTn id="43" dur="500"/>
                                        <p:tgtEl>
                                          <p:spTgt spid="7"/>
                                        </p:tgtEl>
                                        <p:attrNameLst>
                                          <p:attrName>style.rotation</p:attrName>
                                        </p:attrNameLst>
                                      </p:cBhvr>
                                      <p:tavLst>
                                        <p:tav tm="0">
                                          <p:val>
                                            <p:fltVal val="0"/>
                                          </p:val>
                                        </p:tav>
                                        <p:tav tm="100000">
                                          <p:val>
                                            <p:fltVal val="360"/>
                                          </p:val>
                                        </p:tav>
                                      </p:tavLst>
                                    </p:anim>
                                    <p:animEffect transition="out" filter="fade">
                                      <p:cBhvr>
                                        <p:cTn id="44" dur="500"/>
                                        <p:tgtEl>
                                          <p:spTgt spid="7"/>
                                        </p:tgtEl>
                                      </p:cBhvr>
                                    </p:animEffect>
                                    <p:set>
                                      <p:cBhvr>
                                        <p:cTn id="45" dur="1" fill="hold">
                                          <p:stCondLst>
                                            <p:cond delay="499"/>
                                          </p:stCondLst>
                                        </p:cTn>
                                        <p:tgtEl>
                                          <p:spTgt spid="7"/>
                                        </p:tgtEl>
                                        <p:attrNameLst>
                                          <p:attrName>style.visibility</p:attrName>
                                        </p:attrNameLst>
                                      </p:cBhvr>
                                      <p:to>
                                        <p:strVal val="hidden"/>
                                      </p:to>
                                    </p:set>
                                  </p:childTnLst>
                                </p:cTn>
                              </p:par>
                            </p:childTnLst>
                          </p:cTn>
                        </p:par>
                        <p:par>
                          <p:cTn id="46" fill="hold">
                            <p:stCondLst>
                              <p:cond delay="5000"/>
                            </p:stCondLst>
                            <p:childTnLst>
                              <p:par>
                                <p:cTn id="47" presetID="49" presetClass="exit" presetSubtype="0" accel="100000" fill="hold" nodeType="afterEffect">
                                  <p:stCondLst>
                                    <p:cond delay="0"/>
                                  </p:stCondLst>
                                  <p:childTnLst>
                                    <p:anim calcmode="lin" valueType="num">
                                      <p:cBhvr>
                                        <p:cTn id="48" dur="500"/>
                                        <p:tgtEl>
                                          <p:spTgt spid="8"/>
                                        </p:tgtEl>
                                        <p:attrNameLst>
                                          <p:attrName>ppt_w</p:attrName>
                                        </p:attrNameLst>
                                      </p:cBhvr>
                                      <p:tavLst>
                                        <p:tav tm="0">
                                          <p:val>
                                            <p:strVal val="ppt_w"/>
                                          </p:val>
                                        </p:tav>
                                        <p:tav tm="100000">
                                          <p:val>
                                            <p:fltVal val="0"/>
                                          </p:val>
                                        </p:tav>
                                      </p:tavLst>
                                    </p:anim>
                                    <p:anim calcmode="lin" valueType="num">
                                      <p:cBhvr>
                                        <p:cTn id="49" dur="500"/>
                                        <p:tgtEl>
                                          <p:spTgt spid="8"/>
                                        </p:tgtEl>
                                        <p:attrNameLst>
                                          <p:attrName>ppt_h</p:attrName>
                                        </p:attrNameLst>
                                      </p:cBhvr>
                                      <p:tavLst>
                                        <p:tav tm="0">
                                          <p:val>
                                            <p:strVal val="ppt_h"/>
                                          </p:val>
                                        </p:tav>
                                        <p:tav tm="100000">
                                          <p:val>
                                            <p:fltVal val="0"/>
                                          </p:val>
                                        </p:tav>
                                      </p:tavLst>
                                    </p:anim>
                                    <p:anim calcmode="lin" valueType="num">
                                      <p:cBhvr>
                                        <p:cTn id="50" dur="500"/>
                                        <p:tgtEl>
                                          <p:spTgt spid="8"/>
                                        </p:tgtEl>
                                        <p:attrNameLst>
                                          <p:attrName>style.rotation</p:attrName>
                                        </p:attrNameLst>
                                      </p:cBhvr>
                                      <p:tavLst>
                                        <p:tav tm="0">
                                          <p:val>
                                            <p:fltVal val="0"/>
                                          </p:val>
                                        </p:tav>
                                        <p:tav tm="100000">
                                          <p:val>
                                            <p:fltVal val="360"/>
                                          </p:val>
                                        </p:tav>
                                      </p:tavLst>
                                    </p:anim>
                                    <p:animEffect transition="out" filter="fade">
                                      <p:cBhvr>
                                        <p:cTn id="51" dur="500"/>
                                        <p:tgtEl>
                                          <p:spTgt spid="8"/>
                                        </p:tgtEl>
                                      </p:cBhvr>
                                    </p:animEffect>
                                    <p:set>
                                      <p:cBhvr>
                                        <p:cTn id="5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s://html2-f.scribdassets.com/955f5u3osg2ris5d/images/1-53eebe109e.jpg"/>
          <p:cNvPicPr>
            <a:picLocks noChangeAspect="1" noChangeArrowheads="1"/>
          </p:cNvPicPr>
          <p:nvPr/>
        </p:nvPicPr>
        <p:blipFill>
          <a:blip r:embed="rId3" cstate="print"/>
          <a:srcRect/>
          <a:stretch>
            <a:fillRect/>
          </a:stretch>
        </p:blipFill>
        <p:spPr bwMode="auto">
          <a:xfrm>
            <a:off x="-180528" y="0"/>
            <a:ext cx="5071711" cy="7158742"/>
          </a:xfrm>
          <a:prstGeom prst="rect">
            <a:avLst/>
          </a:prstGeom>
          <a:noFill/>
        </p:spPr>
      </p:pic>
      <p:pic>
        <p:nvPicPr>
          <p:cNvPr id="45060" name="Picture 4" descr="https://html2-f.scribdassets.com/6kle7somps2riqq9/images/1-2d678513b3.jpg"/>
          <p:cNvPicPr>
            <a:picLocks noChangeAspect="1" noChangeArrowheads="1"/>
          </p:cNvPicPr>
          <p:nvPr/>
        </p:nvPicPr>
        <p:blipFill>
          <a:blip r:embed="rId4" cstate="print"/>
          <a:srcRect/>
          <a:stretch>
            <a:fillRect/>
          </a:stretch>
        </p:blipFill>
        <p:spPr bwMode="auto">
          <a:xfrm>
            <a:off x="4499992" y="0"/>
            <a:ext cx="4846432" cy="684076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45060"/>
                                        </p:tgtEl>
                                        <p:attrNameLst>
                                          <p:attrName>style.visibility</p:attrName>
                                        </p:attrNameLst>
                                      </p:cBhvr>
                                      <p:to>
                                        <p:strVal val="visible"/>
                                      </p:to>
                                    </p:set>
                                    <p:anim to="" calcmode="lin" valueType="num">
                                      <p:cBhvr>
                                        <p:cTn id="7" dur="1" fill="hold"/>
                                        <p:tgtEl>
                                          <p:spTgt spid="45060"/>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45058"/>
                                        </p:tgtEl>
                                        <p:attrNameLst>
                                          <p:attrName>style.visibility</p:attrName>
                                        </p:attrNameLst>
                                      </p:cBhvr>
                                      <p:to>
                                        <p:strVal val="visible"/>
                                      </p:to>
                                    </p:set>
                                    <p:anim to="" calcmode="lin" valueType="num">
                                      <p:cBhvr>
                                        <p:cTn id="10" dur="1" fill="hold"/>
                                        <p:tgtEl>
                                          <p:spTgt spid="4505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s://html1-f.scribdassets.com/6jbie2kwcg2rism1/images/1-afe18e8227.jpg"/>
          <p:cNvPicPr>
            <a:picLocks noChangeAspect="1" noChangeArrowheads="1"/>
          </p:cNvPicPr>
          <p:nvPr/>
        </p:nvPicPr>
        <p:blipFill>
          <a:blip r:embed="rId3" cstate="print"/>
          <a:srcRect/>
          <a:stretch>
            <a:fillRect/>
          </a:stretch>
        </p:blipFill>
        <p:spPr bwMode="auto">
          <a:xfrm>
            <a:off x="323528" y="-243408"/>
            <a:ext cx="8610600" cy="12153900"/>
          </a:xfrm>
          <a:prstGeom prst="rect">
            <a:avLst/>
          </a:prstGeom>
          <a:noFill/>
        </p:spPr>
      </p:pic>
      <p:sp>
        <p:nvSpPr>
          <p:cNvPr id="3" name="Ellipse 2"/>
          <p:cNvSpPr/>
          <p:nvPr/>
        </p:nvSpPr>
        <p:spPr>
          <a:xfrm>
            <a:off x="1115616" y="3573016"/>
            <a:ext cx="6768752" cy="432048"/>
          </a:xfrm>
          <a:prstGeom prst="ellipse">
            <a:avLst/>
          </a:prstGeom>
          <a:solidFill>
            <a:srgbClr val="FFFF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 name="Ellipse 3"/>
          <p:cNvSpPr/>
          <p:nvPr/>
        </p:nvSpPr>
        <p:spPr>
          <a:xfrm>
            <a:off x="2699792" y="7749480"/>
            <a:ext cx="4680520" cy="360040"/>
          </a:xfrm>
          <a:prstGeom prst="ellipse">
            <a:avLst/>
          </a:prstGeom>
          <a:solidFill>
            <a:srgbClr val="FFFF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47106"/>
                                        </p:tgtEl>
                                        <p:attrNameLst>
                                          <p:attrName>style.visibility</p:attrName>
                                        </p:attrNameLst>
                                      </p:cBhvr>
                                      <p:to>
                                        <p:strVal val="visible"/>
                                      </p:to>
                                    </p:set>
                                    <p:anim to="" calcmode="lin" valueType="num">
                                      <p:cBhvr>
                                        <p:cTn id="7" dur="1" fill="hold"/>
                                        <p:tgtEl>
                                          <p:spTgt spid="4710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strVal val="#ppt_w*0.70"/>
                                          </p:val>
                                        </p:tav>
                                        <p:tav tm="100000">
                                          <p:val>
                                            <p:strVal val="#ppt_w"/>
                                          </p:val>
                                        </p:tav>
                                      </p:tavLst>
                                    </p:anim>
                                    <p:anim calcmode="lin" valueType="num">
                                      <p:cBhvr>
                                        <p:cTn id="20" dur="1000" fill="hold"/>
                                        <p:tgtEl>
                                          <p:spTgt spid="4"/>
                                        </p:tgtEl>
                                        <p:attrNameLst>
                                          <p:attrName>ppt_h</p:attrName>
                                        </p:attrNameLst>
                                      </p:cBhvr>
                                      <p:tavLst>
                                        <p:tav tm="0">
                                          <p:val>
                                            <p:strVal val="#ppt_h"/>
                                          </p:val>
                                        </p:tav>
                                        <p:tav tm="100000">
                                          <p:val>
                                            <p:strVal val="#ppt_h"/>
                                          </p:val>
                                        </p:tav>
                                      </p:tavLst>
                                    </p:anim>
                                    <p:animEffect transition="in" filter="fade">
                                      <p:cBhvr>
                                        <p:cTn id="2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s://html1-f.scribdassets.com/6jbie2kwcg2rism1/images/1-afe18e8227.jpg"/>
          <p:cNvPicPr>
            <a:picLocks noChangeAspect="1" noChangeArrowheads="1"/>
          </p:cNvPicPr>
          <p:nvPr/>
        </p:nvPicPr>
        <p:blipFill>
          <a:blip r:embed="rId3" cstate="print"/>
          <a:srcRect/>
          <a:stretch>
            <a:fillRect/>
          </a:stretch>
        </p:blipFill>
        <p:spPr bwMode="auto">
          <a:xfrm>
            <a:off x="0" y="-5295900"/>
            <a:ext cx="8610600" cy="12153900"/>
          </a:xfrm>
          <a:prstGeom prst="rect">
            <a:avLst/>
          </a:prstGeom>
          <a:noFill/>
        </p:spPr>
      </p:pic>
      <p:sp>
        <p:nvSpPr>
          <p:cNvPr id="3" name="Ellipse 2"/>
          <p:cNvSpPr/>
          <p:nvPr/>
        </p:nvSpPr>
        <p:spPr>
          <a:xfrm>
            <a:off x="1115616" y="3573016"/>
            <a:ext cx="6768752" cy="576064"/>
          </a:xfrm>
          <a:prstGeom prst="ellipse">
            <a:avLst/>
          </a:prstGeom>
          <a:solidFill>
            <a:srgbClr val="FFFF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 name="Ellipse 3"/>
          <p:cNvSpPr/>
          <p:nvPr/>
        </p:nvSpPr>
        <p:spPr>
          <a:xfrm>
            <a:off x="2699792" y="7749480"/>
            <a:ext cx="4680520" cy="360040"/>
          </a:xfrm>
          <a:prstGeom prst="ellipse">
            <a:avLst/>
          </a:prstGeom>
          <a:solidFill>
            <a:srgbClr val="FFFF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Ellipse 4"/>
          <p:cNvSpPr/>
          <p:nvPr/>
        </p:nvSpPr>
        <p:spPr>
          <a:xfrm>
            <a:off x="971600" y="1556792"/>
            <a:ext cx="6696744" cy="792088"/>
          </a:xfrm>
          <a:prstGeom prst="ellipse">
            <a:avLst/>
          </a:prstGeom>
          <a:solidFill>
            <a:srgbClr val="FFFF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47106"/>
                                        </p:tgtEl>
                                        <p:attrNameLst>
                                          <p:attrName>style.visibility</p:attrName>
                                        </p:attrNameLst>
                                      </p:cBhvr>
                                      <p:to>
                                        <p:strVal val="visible"/>
                                      </p:to>
                                    </p:set>
                                    <p:anim to="" calcmode="lin" valueType="num">
                                      <p:cBhvr>
                                        <p:cTn id="7" dur="1" fill="hold"/>
                                        <p:tgtEl>
                                          <p:spTgt spid="4710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0.70"/>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ppt_w</p:attrName>
                                        </p:attrNameLst>
                                      </p:cBhvr>
                                      <p:tavLst>
                                        <p:tav tm="0">
                                          <p:val>
                                            <p:strVal val="#ppt_w*0.70"/>
                                          </p:val>
                                        </p:tav>
                                        <p:tav tm="100000">
                                          <p:val>
                                            <p:strVal val="#ppt_w"/>
                                          </p:val>
                                        </p:tav>
                                      </p:tavLst>
                                    </p:anim>
                                    <p:anim calcmode="lin" valueType="num">
                                      <p:cBhvr>
                                        <p:cTn id="27" dur="1000" fill="hold"/>
                                        <p:tgtEl>
                                          <p:spTgt spid="4"/>
                                        </p:tgtEl>
                                        <p:attrNameLst>
                                          <p:attrName>ppt_h</p:attrName>
                                        </p:attrNameLst>
                                      </p:cBhvr>
                                      <p:tavLst>
                                        <p:tav tm="0">
                                          <p:val>
                                            <p:strVal val="#ppt_h"/>
                                          </p:val>
                                        </p:tav>
                                        <p:tav tm="100000">
                                          <p:val>
                                            <p:strVal val="#ppt_h"/>
                                          </p:val>
                                        </p:tav>
                                      </p:tavLst>
                                    </p:anim>
                                    <p:animEffect transition="in" filter="fade">
                                      <p:cBhvr>
                                        <p:cTn id="2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le-cartographe.net/jupgrade/images/stories/publications/da_iran-irak_l.jpg"/>
          <p:cNvPicPr>
            <a:picLocks noChangeAspect="1" noChangeArrowheads="1"/>
          </p:cNvPicPr>
          <p:nvPr/>
        </p:nvPicPr>
        <p:blipFill>
          <a:blip r:embed="rId2" cstate="print"/>
          <a:srcRect/>
          <a:stretch>
            <a:fillRect/>
          </a:stretch>
        </p:blipFill>
        <p:spPr bwMode="auto">
          <a:xfrm>
            <a:off x="493054" y="-3045"/>
            <a:ext cx="8316416" cy="6861045"/>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s://concisepolitics.files.wordpress.com/2015/03/reagan-iran-contra-scam.jpg"/>
          <p:cNvPicPr>
            <a:picLocks noChangeAspect="1" noChangeArrowheads="1"/>
          </p:cNvPicPr>
          <p:nvPr/>
        </p:nvPicPr>
        <p:blipFill>
          <a:blip r:embed="rId3" cstate="print"/>
          <a:srcRect/>
          <a:stretch>
            <a:fillRect/>
          </a:stretch>
        </p:blipFill>
        <p:spPr bwMode="auto">
          <a:xfrm>
            <a:off x="0" y="-1"/>
            <a:ext cx="5292080" cy="6962025"/>
          </a:xfrm>
          <a:prstGeom prst="rect">
            <a:avLst/>
          </a:prstGeom>
          <a:noFill/>
        </p:spPr>
      </p:pic>
      <p:pic>
        <p:nvPicPr>
          <p:cNvPr id="3" name="Picture 6" descr="ThÃ©Ã¢tre - seule en scÃ¨ne - marionnette"/>
          <p:cNvPicPr>
            <a:picLocks noChangeAspect="1" noChangeArrowheads="1"/>
          </p:cNvPicPr>
          <p:nvPr/>
        </p:nvPicPr>
        <p:blipFill>
          <a:blip r:embed="rId4" cstate="print"/>
          <a:srcRect/>
          <a:stretch>
            <a:fillRect/>
          </a:stretch>
        </p:blipFill>
        <p:spPr bwMode="auto">
          <a:xfrm>
            <a:off x="4590035" y="0"/>
            <a:ext cx="4577715"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300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to="" calcmode="lin" valueType="num">
                                      <p:cBhvr>
                                        <p:cTn id="12"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908720"/>
            <a:ext cx="5256584" cy="5078313"/>
          </a:xfrm>
          <a:prstGeom prst="rect">
            <a:avLst/>
          </a:prstGeom>
        </p:spPr>
        <p:txBody>
          <a:bodyPr wrap="square">
            <a:spAutoFit/>
          </a:bodyPr>
          <a:lstStyle/>
          <a:p>
            <a:r>
              <a:rPr lang="fr-BE" sz="2800" b="1" i="1" dirty="0">
                <a:solidFill>
                  <a:schemeClr val="bg1"/>
                </a:solidFill>
                <a:latin typeface="Aharoni" pitchFamily="2" charset="-79"/>
                <a:cs typeface="Aharoni" pitchFamily="2" charset="-79"/>
              </a:rPr>
              <a:t>« Nous agirons de façon multilatérale quand nous le pourrons, et </a:t>
            </a:r>
            <a:r>
              <a:rPr lang="fr-BE" sz="3600" b="1" i="1" dirty="0">
                <a:solidFill>
                  <a:srgbClr val="C00000"/>
                </a:solidFill>
                <a:latin typeface="Aharoni" pitchFamily="2" charset="-79"/>
                <a:cs typeface="Aharoni" pitchFamily="2" charset="-79"/>
              </a:rPr>
              <a:t>unilatéral</a:t>
            </a:r>
            <a:r>
              <a:rPr lang="fr-BE" sz="2800" b="1" i="1" dirty="0">
                <a:solidFill>
                  <a:srgbClr val="C00000"/>
                </a:solidFill>
                <a:latin typeface="Aharoni" pitchFamily="2" charset="-79"/>
                <a:cs typeface="Aharoni" pitchFamily="2" charset="-79"/>
              </a:rPr>
              <a:t>ement </a:t>
            </a:r>
            <a:r>
              <a:rPr lang="fr-BE" sz="2800" b="1" i="1" dirty="0">
                <a:solidFill>
                  <a:schemeClr val="bg1"/>
                </a:solidFill>
                <a:latin typeface="Aharoni" pitchFamily="2" charset="-79"/>
                <a:cs typeface="Aharoni" pitchFamily="2" charset="-79"/>
              </a:rPr>
              <a:t>quand </a:t>
            </a:r>
            <a:r>
              <a:rPr lang="fr-BE" sz="3600" b="1" i="1" dirty="0">
                <a:solidFill>
                  <a:srgbClr val="C00000"/>
                </a:solidFill>
                <a:latin typeface="Aharoni" pitchFamily="2" charset="-79"/>
                <a:cs typeface="Aharoni" pitchFamily="2" charset="-79"/>
              </a:rPr>
              <a:t>nous</a:t>
            </a:r>
            <a:r>
              <a:rPr lang="fr-BE" sz="2800" b="1" i="1" dirty="0">
                <a:solidFill>
                  <a:srgbClr val="C00000"/>
                </a:solidFill>
                <a:latin typeface="Aharoni" pitchFamily="2" charset="-79"/>
                <a:cs typeface="Aharoni" pitchFamily="2" charset="-79"/>
              </a:rPr>
              <a:t> le jugerons nécessaire</a:t>
            </a:r>
            <a:r>
              <a:rPr lang="fr-BE" sz="2800" b="1" i="1" dirty="0">
                <a:solidFill>
                  <a:schemeClr val="bg1"/>
                </a:solidFill>
                <a:latin typeface="Aharoni" pitchFamily="2" charset="-79"/>
                <a:cs typeface="Aharoni" pitchFamily="2" charset="-79"/>
              </a:rPr>
              <a:t> »,</a:t>
            </a:r>
            <a:r>
              <a:rPr lang="fr-BE" sz="2800" b="1" dirty="0">
                <a:solidFill>
                  <a:schemeClr val="bg1"/>
                </a:solidFill>
                <a:latin typeface="Aharoni" pitchFamily="2" charset="-79"/>
                <a:cs typeface="Aharoni" pitchFamily="2" charset="-79"/>
              </a:rPr>
              <a:t> car </a:t>
            </a:r>
            <a:r>
              <a:rPr lang="fr-BE" sz="2800" b="1" i="1" dirty="0">
                <a:solidFill>
                  <a:schemeClr val="bg1"/>
                </a:solidFill>
                <a:latin typeface="Aharoni" pitchFamily="2" charset="-79"/>
                <a:cs typeface="Aharoni" pitchFamily="2" charset="-79"/>
              </a:rPr>
              <a:t>« nous considérons cette région du Proche-Orient comme d’une importance vitale pour </a:t>
            </a:r>
            <a:r>
              <a:rPr lang="fr-BE" sz="2800" b="1" i="1" dirty="0">
                <a:solidFill>
                  <a:srgbClr val="C00000"/>
                </a:solidFill>
                <a:latin typeface="Aharoni" pitchFamily="2" charset="-79"/>
                <a:cs typeface="Aharoni" pitchFamily="2" charset="-79"/>
              </a:rPr>
              <a:t>les intérêts nationaux</a:t>
            </a:r>
            <a:r>
              <a:rPr lang="fr-BE" sz="2800" b="1" i="1" dirty="0">
                <a:solidFill>
                  <a:schemeClr val="bg1"/>
                </a:solidFill>
                <a:latin typeface="Aharoni" pitchFamily="2" charset="-79"/>
                <a:cs typeface="Aharoni" pitchFamily="2" charset="-79"/>
              </a:rPr>
              <a:t> des Etats-Unis ».</a:t>
            </a:r>
            <a:endParaRPr lang="fr-BE" sz="2800" b="1" dirty="0">
              <a:solidFill>
                <a:schemeClr val="bg1"/>
              </a:solidFill>
              <a:latin typeface="Aharoni" pitchFamily="2" charset="-79"/>
              <a:cs typeface="Aharoni" pitchFamily="2" charset="-79"/>
            </a:endParaRPr>
          </a:p>
        </p:txBody>
      </p:sp>
      <p:sp>
        <p:nvSpPr>
          <p:cNvPr id="4" name="Rectangle 3"/>
          <p:cNvSpPr/>
          <p:nvPr/>
        </p:nvSpPr>
        <p:spPr>
          <a:xfrm>
            <a:off x="6293733" y="3281083"/>
            <a:ext cx="2555776" cy="1200329"/>
          </a:xfrm>
          <a:prstGeom prst="rect">
            <a:avLst/>
          </a:prstGeom>
        </p:spPr>
        <p:txBody>
          <a:bodyPr wrap="square">
            <a:spAutoFit/>
          </a:bodyPr>
          <a:lstStyle/>
          <a:p>
            <a:pPr algn="r"/>
            <a:r>
              <a:rPr lang="fr-BE" b="1" dirty="0">
                <a:solidFill>
                  <a:schemeClr val="bg1"/>
                </a:solidFill>
                <a:latin typeface="Aharoni" pitchFamily="2" charset="-79"/>
                <a:cs typeface="Aharoni" pitchFamily="2" charset="-79"/>
              </a:rPr>
              <a:t>Madeleine Albright, déclaration au Conseil de Sécurité de l’ONU, à propos de l’Irak, </a:t>
            </a:r>
          </a:p>
        </p:txBody>
      </p:sp>
      <p:pic>
        <p:nvPicPr>
          <p:cNvPr id="5" name="Madeleine Albright assume la mort de 500 000 enfants irakien.mp4">
            <a:hlinkClick r:id="" action="ppaction://media"/>
          </p:cNvPr>
          <p:cNvPicPr>
            <a:picLocks noRot="1" noChangeAspect="1"/>
          </p:cNvPicPr>
          <p:nvPr>
            <a:videoFile r:link="rId1"/>
          </p:nvPr>
        </p:nvPicPr>
        <p:blipFill>
          <a:blip r:embed="rId4" cstate="print"/>
          <a:stretch>
            <a:fillRect/>
          </a:stretch>
        </p:blipFill>
        <p:spPr>
          <a:xfrm>
            <a:off x="6305565" y="1048835"/>
            <a:ext cx="2567947" cy="1925960"/>
          </a:xfrm>
          <a:prstGeom prst="rect">
            <a:avLst/>
          </a:prstGeom>
        </p:spPr>
      </p:pic>
      <p:pic>
        <p:nvPicPr>
          <p:cNvPr id="1027" name="Picture 3" descr="Image illustrative de l'article Madeleine Albright"/>
          <p:cNvPicPr>
            <a:picLocks noChangeAspect="1" noChangeArrowheads="1"/>
          </p:cNvPicPr>
          <p:nvPr/>
        </p:nvPicPr>
        <p:blipFill>
          <a:blip r:embed="rId5" cstate="print"/>
          <a:srcRect/>
          <a:stretch>
            <a:fillRect/>
          </a:stretch>
        </p:blipFill>
        <p:spPr bwMode="auto">
          <a:xfrm>
            <a:off x="6581765" y="616787"/>
            <a:ext cx="2095500" cy="234315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1027"/>
                                        </p:tgtEl>
                                        <p:attrNameLst>
                                          <p:attrName>style.visibility</p:attrName>
                                        </p:attrNameLst>
                                      </p:cBhvr>
                                      <p:to>
                                        <p:strVal val="visible"/>
                                      </p:to>
                                    </p:set>
                                    <p:anim to="" calcmode="lin" valueType="num">
                                      <p:cBhvr>
                                        <p:cTn id="10" dur="1" fill="hold"/>
                                        <p:tgtEl>
                                          <p:spTgt spid="1027"/>
                                        </p:tgtEl>
                                        <p:attrNameLst>
                                          <p:attrName/>
                                        </p:attrNameLst>
                                      </p:cBhvr>
                                    </p:anim>
                                  </p:childTnLst>
                                </p:cTn>
                              </p:par>
                              <p:par>
                                <p:cTn id="11" presetID="24"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to="" calcmode="lin" valueType="num">
                                      <p:cBhvr>
                                        <p:cTn id="13" dur="1" fill="hold"/>
                                        <p:tgtEl>
                                          <p:spTgt spid="4"/>
                                        </p:tgtEl>
                                        <p:attrNameLst>
                                          <p:attrName/>
                                        </p:attrNameLst>
                                      </p:cBhvr>
                                    </p:anim>
                                  </p:childTnLst>
                                </p:cTn>
                              </p:par>
                            </p:childTnLst>
                          </p:cTn>
                        </p:par>
                        <p:par>
                          <p:cTn id="14" fill="hold">
                            <p:stCondLst>
                              <p:cond delay="0"/>
                            </p:stCondLst>
                            <p:childTnLst>
                              <p:par>
                                <p:cTn id="15" presetID="24" presetClass="entr" presetSubtype="0" fill="hold" grpId="0" nodeType="afterEffect">
                                  <p:stCondLst>
                                    <p:cond delay="1500"/>
                                  </p:stCondLst>
                                  <p:childTnLst>
                                    <p:set>
                                      <p:cBhvr>
                                        <p:cTn id="16" dur="1" fill="hold">
                                          <p:stCondLst>
                                            <p:cond delay="0"/>
                                          </p:stCondLst>
                                        </p:cTn>
                                        <p:tgtEl>
                                          <p:spTgt spid="3">
                                            <p:txEl>
                                              <p:pRg st="0" end="0"/>
                                            </p:txEl>
                                          </p:spTgt>
                                        </p:tgtEl>
                                        <p:attrNameLst>
                                          <p:attrName>style.visibility</p:attrName>
                                        </p:attrNameLst>
                                      </p:cBhvr>
                                      <p:to>
                                        <p:strVal val="visible"/>
                                      </p:to>
                                    </p:set>
                                    <p:anim to="" calcmode="lin" valueType="num">
                                      <p:cBhvr>
                                        <p:cTn id="17" dur="1" fill="hold"/>
                                        <p:tgtEl>
                                          <p:spTgt spid="3">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5"/>
                                        </p:tgtEl>
                                      </p:cBhvr>
                                    </p:cmd>
                                  </p:childTnLst>
                                </p:cTn>
                              </p:par>
                            </p:childTnLst>
                          </p:cTn>
                        </p:par>
                      </p:childTnLst>
                    </p:cTn>
                  </p:par>
                </p:childTnLst>
              </p:cTn>
              <p:nextCondLst>
                <p:cond evt="onClick" delay="0">
                  <p:tgtEl>
                    <p:spTgt spid="5"/>
                  </p:tgtEl>
                </p:cond>
              </p:nextCondLst>
            </p:seq>
            <p:video fullScrn="1">
              <p:cMediaNode vol="80000">
                <p:cTn id="23" fill="hold" display="0">
                  <p:stCondLst>
                    <p:cond delay="indefinite"/>
                  </p:stCondLst>
                  <p:endCondLst>
                    <p:cond evt="onNext" delay="0">
                      <p:tgtEl>
                        <p:sldTgt/>
                      </p:tgtEl>
                    </p:cond>
                    <p:cond evt="onPrev" delay="0">
                      <p:tgtEl>
                        <p:sldTgt/>
                      </p:tgtEl>
                    </p:cond>
                  </p:endCondLst>
                </p:cTn>
                <p:tgtEl>
                  <p:spTgt spid="5"/>
                </p:tgtEl>
              </p:cMediaNode>
            </p:video>
          </p:childTnLst>
        </p:cTn>
      </p:par>
    </p:tnLst>
    <p:bldLst>
      <p:bldP spid="3" grpId="0" build="p"/>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23528" y="1268760"/>
            <a:ext cx="8208912" cy="3416320"/>
          </a:xfrm>
          <a:prstGeom prst="rect">
            <a:avLst/>
          </a:prstGeom>
          <a:noFill/>
        </p:spPr>
        <p:txBody>
          <a:bodyPr wrap="square" rtlCol="0">
            <a:spAutoFit/>
          </a:bodyPr>
          <a:lstStyle/>
          <a:p>
            <a:endParaRPr lang="fr-BE" sz="4800" dirty="0">
              <a:solidFill>
                <a:schemeClr val="bg1"/>
              </a:solidFill>
              <a:latin typeface="Aharoni" pitchFamily="2" charset="-79"/>
              <a:cs typeface="Aharoni" pitchFamily="2" charset="-79"/>
            </a:endParaRPr>
          </a:p>
          <a:p>
            <a:endParaRPr lang="fr-BE" sz="4800" dirty="0">
              <a:solidFill>
                <a:schemeClr val="bg1"/>
              </a:solidFill>
              <a:latin typeface="Aharoni" pitchFamily="2" charset="-79"/>
              <a:cs typeface="Aharoni" pitchFamily="2" charset="-79"/>
            </a:endParaRPr>
          </a:p>
          <a:p>
            <a:r>
              <a:rPr lang="fr-BE" sz="3200" dirty="0">
                <a:solidFill>
                  <a:schemeClr val="bg1"/>
                </a:solidFill>
                <a:latin typeface="Arial Black" pitchFamily="34" charset="0"/>
                <a:cs typeface="Aharoni" pitchFamily="2" charset="-79"/>
              </a:rPr>
              <a:t>Et pendant ce temps-là :</a:t>
            </a:r>
          </a:p>
          <a:p>
            <a:r>
              <a:rPr lang="fr-BE" sz="4400" dirty="0">
                <a:solidFill>
                  <a:schemeClr val="bg1"/>
                </a:solidFill>
                <a:latin typeface="Bodoni MT Black" pitchFamily="18" charset="0"/>
                <a:cs typeface="Aharoni" pitchFamily="2" charset="-79"/>
              </a:rPr>
              <a:t>« </a:t>
            </a:r>
            <a:r>
              <a:rPr lang="fr-BE" sz="4000" dirty="0">
                <a:solidFill>
                  <a:schemeClr val="bg1"/>
                </a:solidFill>
                <a:latin typeface="Bodoni MT Black" pitchFamily="18" charset="0"/>
                <a:cs typeface="Aharoni" pitchFamily="2" charset="-79"/>
              </a:rPr>
              <a:t>Mon</a:t>
            </a:r>
            <a:r>
              <a:rPr lang="fr-BE" sz="4400" dirty="0">
                <a:solidFill>
                  <a:schemeClr val="bg1"/>
                </a:solidFill>
                <a:latin typeface="Bodoni MT Black" pitchFamily="18" charset="0"/>
                <a:cs typeface="Aharoni" pitchFamily="2" charset="-79"/>
              </a:rPr>
              <a:t> très fidèle ami Ben </a:t>
            </a:r>
            <a:r>
              <a:rPr lang="fr-BE" sz="4400" dirty="0" err="1">
                <a:solidFill>
                  <a:schemeClr val="bg1"/>
                </a:solidFill>
                <a:latin typeface="Bodoni MT Black" pitchFamily="18" charset="0"/>
                <a:cs typeface="Aharoni" pitchFamily="2" charset="-79"/>
              </a:rPr>
              <a:t>Seoud</a:t>
            </a:r>
            <a:r>
              <a:rPr lang="fr-BE" sz="4400" dirty="0">
                <a:solidFill>
                  <a:schemeClr val="bg1"/>
                </a:solidFill>
                <a:latin typeface="Bodoni MT Black" pitchFamily="18" charset="0"/>
                <a:cs typeface="Aharoni" pitchFamily="2" charset="-79"/>
              </a:rPr>
              <a:t>… »</a:t>
            </a:r>
          </a:p>
        </p:txBody>
      </p:sp>
      <p:sp>
        <p:nvSpPr>
          <p:cNvPr id="3" name="ZoneTexte 2"/>
          <p:cNvSpPr txBox="1"/>
          <p:nvPr/>
        </p:nvSpPr>
        <p:spPr>
          <a:xfrm>
            <a:off x="683568" y="332656"/>
            <a:ext cx="8172400" cy="584775"/>
          </a:xfrm>
          <a:prstGeom prst="rect">
            <a:avLst/>
          </a:prstGeom>
          <a:noFill/>
        </p:spPr>
        <p:txBody>
          <a:bodyPr wrap="square" rtlCol="0">
            <a:spAutoFit/>
          </a:bodyPr>
          <a:lstStyle/>
          <a:p>
            <a:pPr algn="r"/>
            <a:r>
              <a:rPr lang="fr-BE" sz="2000" spc="300" dirty="0">
                <a:solidFill>
                  <a:schemeClr val="bg2">
                    <a:lumMod val="75000"/>
                  </a:schemeClr>
                </a:solidFill>
                <a:latin typeface="Aharoni" pitchFamily="2" charset="-79"/>
                <a:cs typeface="Aharoni" pitchFamily="2" charset="-79"/>
              </a:rPr>
              <a:t>Marion </a:t>
            </a:r>
            <a:r>
              <a:rPr lang="fr-BE" sz="2000" spc="300" dirty="0" err="1">
                <a:solidFill>
                  <a:schemeClr val="bg2">
                    <a:lumMod val="75000"/>
                  </a:schemeClr>
                </a:solidFill>
                <a:latin typeface="Aharoni" pitchFamily="2" charset="-79"/>
                <a:cs typeface="Aharoni" pitchFamily="2" charset="-79"/>
              </a:rPr>
              <a:t>Netisse</a:t>
            </a:r>
            <a:r>
              <a:rPr lang="fr-BE" sz="2000" spc="300" dirty="0">
                <a:solidFill>
                  <a:schemeClr val="bg2">
                    <a:lumMod val="75000"/>
                  </a:schemeClr>
                </a:solidFill>
                <a:latin typeface="Aharoni" pitchFamily="2" charset="-79"/>
                <a:cs typeface="Aharoni" pitchFamily="2" charset="-79"/>
              </a:rPr>
              <a:t> </a:t>
            </a:r>
            <a:r>
              <a:rPr lang="fr-BE" sz="3200" spc="300" dirty="0">
                <a:solidFill>
                  <a:schemeClr val="bg2">
                    <a:lumMod val="75000"/>
                  </a:schemeClr>
                </a:solidFill>
                <a:latin typeface="Aharoni" pitchFamily="2" charset="-79"/>
                <a:cs typeface="Aharoni" pitchFamily="2" charset="-79"/>
              </a:rPr>
              <a:t>face à l</a:t>
            </a:r>
            <a:r>
              <a:rPr lang="fr-BE" sz="3200" spc="300" dirty="0">
                <a:solidFill>
                  <a:srgbClr val="C00000"/>
                </a:solidFill>
                <a:latin typeface="Aharoni" pitchFamily="2" charset="-79"/>
                <a:cs typeface="Aharoni" pitchFamily="2" charset="-79"/>
              </a:rPr>
              <a:t>’Histoire…</a:t>
            </a:r>
          </a:p>
        </p:txBody>
      </p:sp>
      <p:sp>
        <p:nvSpPr>
          <p:cNvPr id="4" name="ZoneTexte 3"/>
          <p:cNvSpPr txBox="1"/>
          <p:nvPr/>
        </p:nvSpPr>
        <p:spPr>
          <a:xfrm>
            <a:off x="2483768" y="5733256"/>
            <a:ext cx="6408712" cy="400110"/>
          </a:xfrm>
          <a:prstGeom prst="rect">
            <a:avLst/>
          </a:prstGeom>
          <a:noFill/>
        </p:spPr>
        <p:txBody>
          <a:bodyPr wrap="square" rtlCol="0">
            <a:spAutoFit/>
          </a:bodyPr>
          <a:lstStyle/>
          <a:p>
            <a:pPr algn="r"/>
            <a:r>
              <a:rPr lang="fr-BE" sz="2000" b="1" spc="600" dirty="0" err="1">
                <a:solidFill>
                  <a:srgbClr val="C00000"/>
                </a:solidFill>
                <a:latin typeface="Aharoni" pitchFamily="2" charset="-79"/>
                <a:cs typeface="Aharoni" pitchFamily="2" charset="-79"/>
              </a:rPr>
              <a:t>Yaskondy</a:t>
            </a:r>
            <a:r>
              <a:rPr lang="fr-BE" sz="2000" b="1" spc="600" dirty="0">
                <a:solidFill>
                  <a:srgbClr val="C00000"/>
                </a:solidFill>
                <a:latin typeface="Aharoni" pitchFamily="2" charset="-79"/>
                <a:cs typeface="Aharoni" pitchFamily="2" charset="-79"/>
              </a:rPr>
              <a:t>, </a:t>
            </a:r>
            <a:r>
              <a:rPr lang="fr-BE" sz="2000" b="1" spc="600" dirty="0" err="1">
                <a:solidFill>
                  <a:srgbClr val="C00000"/>
                </a:solidFill>
                <a:latin typeface="Aharoni" pitchFamily="2" charset="-79"/>
                <a:cs typeface="Aharoni" pitchFamily="2" charset="-79"/>
              </a:rPr>
              <a:t>yaskonfé</a:t>
            </a:r>
            <a:r>
              <a:rPr lang="fr-BE" sz="2000" b="1" spc="600" dirty="0">
                <a:solidFill>
                  <a:srgbClr val="C00000"/>
                </a:solidFill>
                <a:latin typeface="Aharoni" pitchFamily="2" charset="-79"/>
                <a:cs typeface="Aharoni" pitchFamily="2" charset="-79"/>
              </a:rPr>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oosevelt rencontre Seoud et autres sur Quincy.mp4">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5" cstate="print"/>
          <a:stretch>
            <a:fillRect/>
          </a:stretch>
        </p:blipFill>
        <p:spPr>
          <a:xfrm>
            <a:off x="1043608" y="980728"/>
            <a:ext cx="3048000" cy="2286000"/>
          </a:xfrm>
          <a:prstGeom prst="rect">
            <a:avLst/>
          </a:prstGeom>
        </p:spPr>
      </p:pic>
      <p:sp>
        <p:nvSpPr>
          <p:cNvPr id="5" name="ZoneTexte 4"/>
          <p:cNvSpPr txBox="1"/>
          <p:nvPr/>
        </p:nvSpPr>
        <p:spPr>
          <a:xfrm>
            <a:off x="1259632" y="980728"/>
            <a:ext cx="4032448" cy="1569660"/>
          </a:xfrm>
          <a:prstGeom prst="rect">
            <a:avLst/>
          </a:prstGeom>
          <a:noFill/>
        </p:spPr>
        <p:txBody>
          <a:bodyPr wrap="square" rtlCol="0">
            <a:spAutoFit/>
          </a:bodyPr>
          <a:lstStyle/>
          <a:p>
            <a:r>
              <a:rPr lang="fr-BE" sz="3200" dirty="0">
                <a:solidFill>
                  <a:srgbClr val="C00000"/>
                </a:solidFill>
                <a:latin typeface="Aharoni" pitchFamily="2" charset="-79"/>
                <a:cs typeface="Aharoni" pitchFamily="2" charset="-79"/>
              </a:rPr>
              <a:t>1945</a:t>
            </a:r>
          </a:p>
          <a:p>
            <a:r>
              <a:rPr lang="fr-BE" sz="3200" dirty="0">
                <a:solidFill>
                  <a:srgbClr val="C00000"/>
                </a:solidFill>
                <a:latin typeface="Aharoni" pitchFamily="2" charset="-79"/>
                <a:cs typeface="Aharoni" pitchFamily="2" charset="-79"/>
              </a:rPr>
              <a:t>La force du symbole</a:t>
            </a:r>
          </a:p>
        </p:txBody>
      </p:sp>
      <p:pic>
        <p:nvPicPr>
          <p:cNvPr id="20481" name="Picture 1"/>
          <p:cNvPicPr>
            <a:picLocks noChangeAspect="1" noChangeArrowheads="1"/>
          </p:cNvPicPr>
          <p:nvPr/>
        </p:nvPicPr>
        <p:blipFill>
          <a:blip r:embed="rId6" cstate="print"/>
          <a:srcRect/>
          <a:stretch>
            <a:fillRect/>
          </a:stretch>
        </p:blipFill>
        <p:spPr bwMode="auto">
          <a:xfrm>
            <a:off x="3851920" y="2636912"/>
            <a:ext cx="4876800" cy="3901440"/>
          </a:xfrm>
          <a:prstGeom prst="rect">
            <a:avLst/>
          </a:prstGeom>
          <a:noFill/>
          <a:ln w="9525">
            <a:noFill/>
            <a:miter lim="800000"/>
            <a:headEnd/>
            <a:tailEnd/>
          </a:ln>
        </p:spPr>
      </p:pic>
      <p:sp>
        <p:nvSpPr>
          <p:cNvPr id="6" name="ZoneTexte 5"/>
          <p:cNvSpPr txBox="1"/>
          <p:nvPr/>
        </p:nvSpPr>
        <p:spPr>
          <a:xfrm>
            <a:off x="5724128" y="620688"/>
            <a:ext cx="2880320" cy="1569660"/>
          </a:xfrm>
          <a:prstGeom prst="rect">
            <a:avLst/>
          </a:prstGeom>
          <a:noFill/>
        </p:spPr>
        <p:txBody>
          <a:bodyPr wrap="square" rtlCol="0">
            <a:spAutoFit/>
          </a:bodyPr>
          <a:lstStyle/>
          <a:p>
            <a:r>
              <a:rPr lang="fr-BE" sz="3200" b="1" dirty="0">
                <a:solidFill>
                  <a:srgbClr val="C00000"/>
                </a:solidFill>
                <a:latin typeface="Aharoni" pitchFamily="2" charset="-79"/>
                <a:cs typeface="Aharoni" pitchFamily="2" charset="-79"/>
              </a:rPr>
              <a:t>2017</a:t>
            </a:r>
          </a:p>
          <a:p>
            <a:r>
              <a:rPr lang="fr-BE" sz="3200" dirty="0">
                <a:solidFill>
                  <a:schemeClr val="bg1"/>
                </a:solidFill>
                <a:latin typeface="Aharoni" pitchFamily="2" charset="-79"/>
                <a:cs typeface="Aharoni" pitchFamily="2" charset="-79"/>
              </a:rPr>
              <a:t>La continuité </a:t>
            </a:r>
            <a:r>
              <a:rPr lang="fr-BE" sz="3200" dirty="0">
                <a:solidFill>
                  <a:srgbClr val="C00000"/>
                </a:solidFill>
                <a:latin typeface="Aharoni" pitchFamily="2" charset="-79"/>
                <a:cs typeface="Aharoni" pitchFamily="2" charset="-79"/>
              </a:rPr>
              <a:t>de l’Etat ?</a:t>
            </a:r>
          </a:p>
        </p:txBody>
      </p:sp>
      <p:pic>
        <p:nvPicPr>
          <p:cNvPr id="20482" name="Picture 2" descr="Résultat de recherche d'images pour &quot;mohammed ben salmane trump photo&quot;"/>
          <p:cNvPicPr>
            <a:picLocks noChangeAspect="1" noChangeArrowheads="1"/>
          </p:cNvPicPr>
          <p:nvPr/>
        </p:nvPicPr>
        <p:blipFill>
          <a:blip r:embed="rId7" cstate="print"/>
          <a:srcRect/>
          <a:stretch>
            <a:fillRect/>
          </a:stretch>
        </p:blipFill>
        <p:spPr bwMode="auto">
          <a:xfrm>
            <a:off x="3923928" y="3284984"/>
            <a:ext cx="4800600" cy="2695576"/>
          </a:xfrm>
          <a:prstGeom prst="rect">
            <a:avLst/>
          </a:prstGeom>
          <a:noFill/>
        </p:spPr>
      </p:pic>
      <p:sp>
        <p:nvSpPr>
          <p:cNvPr id="7" name="Rectangle 6"/>
          <p:cNvSpPr/>
          <p:nvPr/>
        </p:nvSpPr>
        <p:spPr>
          <a:xfrm>
            <a:off x="4067944" y="5229200"/>
            <a:ext cx="4572000" cy="646331"/>
          </a:xfrm>
          <a:prstGeom prst="rect">
            <a:avLst/>
          </a:prstGeom>
        </p:spPr>
        <p:txBody>
          <a:bodyPr>
            <a:spAutoFit/>
          </a:bodyPr>
          <a:lstStyle/>
          <a:p>
            <a:r>
              <a:rPr lang="en-US" b="1" dirty="0"/>
              <a:t>Trump congratulates Saudi new Crown Prince Mohammed bin </a:t>
            </a:r>
            <a:r>
              <a:rPr lang="en-US" b="1" dirty="0" err="1"/>
              <a:t>Salman</a:t>
            </a:r>
            <a:endParaRPr lang="en-US" b="1" dirty="0"/>
          </a:p>
        </p:txBody>
      </p:sp>
      <p:sp>
        <p:nvSpPr>
          <p:cNvPr id="23554" name="AutoShape 2" descr="Donald Trump et l'Arabie Saoudite, l'alliance explosiv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a:p>
        </p:txBody>
      </p:sp>
      <p:sp>
        <p:nvSpPr>
          <p:cNvPr id="23556" name="AutoShape 4" descr="Donald Trump et l'Arabie Saoudite, l'alliance explosiv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a:p>
        </p:txBody>
      </p:sp>
      <p:pic>
        <p:nvPicPr>
          <p:cNvPr id="10" name="Picture 2" descr="http://i.f1g.fr/media/figaro/1280x580_crop/2017/12/06/XVM14c464c0-da70-11e7-9638-ce79d0d9543a.jpg"/>
          <p:cNvPicPr>
            <a:picLocks noChangeAspect="1" noChangeArrowheads="1"/>
          </p:cNvPicPr>
          <p:nvPr/>
        </p:nvPicPr>
        <p:blipFill>
          <a:blip r:embed="rId8" cstate="print"/>
          <a:srcRect/>
          <a:stretch>
            <a:fillRect/>
          </a:stretch>
        </p:blipFill>
        <p:spPr bwMode="auto">
          <a:xfrm>
            <a:off x="0" y="2564904"/>
            <a:ext cx="9162553" cy="41490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20481"/>
                                        </p:tgtEl>
                                        <p:attrNameLst>
                                          <p:attrName>style.visibility</p:attrName>
                                        </p:attrNameLst>
                                      </p:cBhvr>
                                      <p:to>
                                        <p:strVal val="visible"/>
                                      </p:to>
                                    </p:set>
                                    <p:animEffect transition="in" filter="dissolve">
                                      <p:cBhvr>
                                        <p:cTn id="10" dur="500"/>
                                        <p:tgtEl>
                                          <p:spTgt spid="20481"/>
                                        </p:tgtEl>
                                      </p:cBhvr>
                                    </p:animEffect>
                                  </p:childTnLst>
                                </p:cTn>
                              </p:par>
                            </p:childTnLst>
                          </p:cTn>
                        </p:par>
                        <p:par>
                          <p:cTn id="11" fill="hold">
                            <p:stCondLst>
                              <p:cond delay="500"/>
                            </p:stCondLst>
                            <p:childTnLst>
                              <p:par>
                                <p:cTn id="12" presetID="6" presetClass="emph" presetSubtype="0" accel="50000" decel="50000" autoRev="1" fill="hold" nodeType="afterEffect">
                                  <p:stCondLst>
                                    <p:cond delay="0"/>
                                  </p:stCondLst>
                                  <p:childTnLst>
                                    <p:animScale>
                                      <p:cBhvr>
                                        <p:cTn id="13" dur="2000" fill="hold"/>
                                        <p:tgtEl>
                                          <p:spTgt spid="20481"/>
                                        </p:tgtEl>
                                      </p:cBhvr>
                                      <p:by x="400000" y="400000"/>
                                    </p:animScale>
                                  </p:childTnLst>
                                </p:cTn>
                              </p:par>
                            </p:childTnLst>
                          </p:cTn>
                        </p:par>
                        <p:par>
                          <p:cTn id="14" fill="hold">
                            <p:stCondLst>
                              <p:cond delay="4500"/>
                            </p:stCondLst>
                            <p:childTnLst>
                              <p:par>
                                <p:cTn id="15" presetID="9" presetClass="entr" presetSubtype="0" fill="hold" grpId="0" nodeType="afterEffect">
                                  <p:stCondLst>
                                    <p:cond delay="200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par>
                          <p:cTn id="18" fill="hold">
                            <p:stCondLst>
                              <p:cond delay="7000"/>
                            </p:stCondLst>
                            <p:childTnLst>
                              <p:par>
                                <p:cTn id="19" presetID="24" presetClass="entr" presetSubtype="0" fill="hold" nodeType="afterEffect">
                                  <p:stCondLst>
                                    <p:cond delay="3000"/>
                                  </p:stCondLst>
                                  <p:childTnLst>
                                    <p:set>
                                      <p:cBhvr>
                                        <p:cTn id="20" dur="1" fill="hold">
                                          <p:stCondLst>
                                            <p:cond delay="0"/>
                                          </p:stCondLst>
                                        </p:cTn>
                                        <p:tgtEl>
                                          <p:spTgt spid="20482"/>
                                        </p:tgtEl>
                                        <p:attrNameLst>
                                          <p:attrName>style.visibility</p:attrName>
                                        </p:attrNameLst>
                                      </p:cBhvr>
                                      <p:to>
                                        <p:strVal val="visible"/>
                                      </p:to>
                                    </p:set>
                                    <p:anim to="" calcmode="lin" valueType="num">
                                      <p:cBhvr>
                                        <p:cTn id="21" dur="1" fill="hold"/>
                                        <p:tgtEl>
                                          <p:spTgt spid="20482"/>
                                        </p:tgtEl>
                                        <p:attrNameLst>
                                          <p:attrName/>
                                        </p:attrNameLst>
                                      </p:cBhvr>
                                    </p:anim>
                                  </p:childTnLst>
                                </p:cTn>
                              </p:par>
                              <p:par>
                                <p:cTn id="22" presetID="1" presetClass="entr" presetSubtype="0" fill="hold" grpId="0" nodeType="withEffect">
                                  <p:stCondLst>
                                    <p:cond delay="3000"/>
                                  </p:stCondLst>
                                  <p:childTnLst>
                                    <p:set>
                                      <p:cBhvr>
                                        <p:cTn id="23" dur="1" fill="hold">
                                          <p:stCondLst>
                                            <p:cond delay="0"/>
                                          </p:stCondLst>
                                        </p:cTn>
                                        <p:tgtEl>
                                          <p:spTgt spid="7"/>
                                        </p:tgtEl>
                                        <p:attrNameLst>
                                          <p:attrName>style.visibility</p:attrName>
                                        </p:attrNameLst>
                                      </p:cBhvr>
                                      <p:to>
                                        <p:strVal val="visible"/>
                                      </p:to>
                                    </p:set>
                                  </p:childTnLst>
                                </p:cTn>
                              </p:par>
                            </p:childTnLst>
                          </p:cTn>
                        </p:par>
                        <p:par>
                          <p:cTn id="24" fill="hold">
                            <p:stCondLst>
                              <p:cond delay="10000"/>
                            </p:stCondLst>
                            <p:childTnLst>
                              <p:par>
                                <p:cTn id="25" presetID="24" presetClass="entr" presetSubtype="0" fill="hold" nodeType="afterEffect">
                                  <p:stCondLst>
                                    <p:cond delay="3000"/>
                                  </p:stCondLst>
                                  <p:childTnLst>
                                    <p:set>
                                      <p:cBhvr>
                                        <p:cTn id="26" dur="1" fill="hold">
                                          <p:stCondLst>
                                            <p:cond delay="0"/>
                                          </p:stCondLst>
                                        </p:cTn>
                                        <p:tgtEl>
                                          <p:spTgt spid="10"/>
                                        </p:tgtEl>
                                        <p:attrNameLst>
                                          <p:attrName>style.visibility</p:attrName>
                                        </p:attrNameLst>
                                      </p:cBhvr>
                                      <p:to>
                                        <p:strVal val="visible"/>
                                      </p:to>
                                    </p:set>
                                    <p:anim to="" calcmode="lin" valueType="num">
                                      <p:cBhvr>
                                        <p:cTn id="27" dur="1" fill="hold"/>
                                        <p:tgtEl>
                                          <p:spTgt spid="1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4"/>
                                        </p:tgtEl>
                                      </p:cBhvr>
                                    </p:cmd>
                                  </p:childTnLst>
                                </p:cTn>
                              </p:par>
                            </p:childTnLst>
                          </p:cTn>
                        </p:par>
                      </p:childTnLst>
                    </p:cTn>
                  </p:par>
                </p:childTnLst>
              </p:cTn>
              <p:nextCondLst>
                <p:cond evt="onClick" delay="0">
                  <p:tgtEl>
                    <p:spTgt spid="4"/>
                  </p:tgtEl>
                </p:cond>
              </p:nextCondLst>
            </p:seq>
            <p:video fullScrn="1">
              <p:cMediaNode>
                <p:cTn id="33" fill="remove" display="0">
                  <p:stCondLst>
                    <p:cond delay="indefinite"/>
                  </p:stCondLst>
                  <p:endCondLst>
                    <p:cond evt="onNext" delay="0">
                      <p:tgtEl>
                        <p:sldTgt/>
                      </p:tgtEl>
                    </p:cond>
                    <p:cond evt="onPrev" delay="0">
                      <p:tgtEl>
                        <p:sldTgt/>
                      </p:tgtEl>
                    </p:cond>
                  </p:endCondLst>
                </p:cTn>
                <p:tgtEl>
                  <p:spTgt spid="4"/>
                </p:tgtEl>
              </p:cMediaNode>
            </p:video>
          </p:childTnLst>
        </p:cTn>
      </p:par>
    </p:tnLst>
    <p:bldLst>
      <p:bldP spid="5" grpId="0"/>
      <p:bldP spid="6" grpId="0"/>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23528" y="1268760"/>
            <a:ext cx="5976664" cy="4093428"/>
          </a:xfrm>
          <a:prstGeom prst="rect">
            <a:avLst/>
          </a:prstGeom>
          <a:noFill/>
        </p:spPr>
        <p:txBody>
          <a:bodyPr wrap="square" rtlCol="0">
            <a:spAutoFit/>
          </a:bodyPr>
          <a:lstStyle/>
          <a:p>
            <a:endParaRPr lang="fr-BE" sz="4800" dirty="0">
              <a:solidFill>
                <a:schemeClr val="bg1"/>
              </a:solidFill>
              <a:latin typeface="Aharoni" pitchFamily="2" charset="-79"/>
              <a:cs typeface="Aharoni" pitchFamily="2" charset="-79"/>
            </a:endParaRPr>
          </a:p>
          <a:p>
            <a:endParaRPr lang="fr-BE" sz="4800" dirty="0">
              <a:solidFill>
                <a:schemeClr val="bg1"/>
              </a:solidFill>
              <a:latin typeface="Aharoni" pitchFamily="2" charset="-79"/>
              <a:cs typeface="Aharoni" pitchFamily="2" charset="-79"/>
            </a:endParaRPr>
          </a:p>
          <a:p>
            <a:r>
              <a:rPr lang="fr-BE" sz="3200" dirty="0">
                <a:solidFill>
                  <a:schemeClr val="bg1"/>
                </a:solidFill>
                <a:latin typeface="Arial Black" pitchFamily="34" charset="0"/>
                <a:cs typeface="Aharoni" pitchFamily="2" charset="-79"/>
              </a:rPr>
              <a:t>Et puis </a:t>
            </a:r>
            <a:r>
              <a:rPr lang="fr-BE" sz="2400" dirty="0">
                <a:solidFill>
                  <a:schemeClr val="bg1"/>
                </a:solidFill>
                <a:latin typeface="Arial Black" pitchFamily="34" charset="0"/>
                <a:cs typeface="Aharoni" pitchFamily="2" charset="-79"/>
              </a:rPr>
              <a:t>chapitre à écrire</a:t>
            </a:r>
            <a:r>
              <a:rPr lang="fr-BE" sz="3200" dirty="0">
                <a:solidFill>
                  <a:schemeClr val="bg1"/>
                </a:solidFill>
                <a:latin typeface="Arial Black" pitchFamily="34" charset="0"/>
                <a:cs typeface="Aharoni" pitchFamily="2" charset="-79"/>
              </a:rPr>
              <a:t> :</a:t>
            </a:r>
          </a:p>
          <a:p>
            <a:r>
              <a:rPr lang="fr-BE" sz="4400" dirty="0">
                <a:solidFill>
                  <a:schemeClr val="bg1"/>
                </a:solidFill>
                <a:latin typeface="Bodoni MT Black" pitchFamily="18" charset="0"/>
                <a:cs typeface="Aharoni" pitchFamily="2" charset="-79"/>
              </a:rPr>
              <a:t>« </a:t>
            </a:r>
            <a:r>
              <a:rPr lang="fr-BE" sz="4400" i="1" dirty="0">
                <a:solidFill>
                  <a:schemeClr val="bg1"/>
                </a:solidFill>
                <a:latin typeface="Bodoni MT Black" pitchFamily="18" charset="0"/>
                <a:cs typeface="Aharoni" pitchFamily="2" charset="-79"/>
              </a:rPr>
              <a:t>Que va-t-on devenir </a:t>
            </a:r>
            <a:r>
              <a:rPr lang="fr-BE" sz="4400" dirty="0">
                <a:solidFill>
                  <a:schemeClr val="bg1"/>
                </a:solidFill>
                <a:latin typeface="Bodoni MT Black" pitchFamily="18" charset="0"/>
                <a:cs typeface="Aharoni" pitchFamily="2" charset="-79"/>
              </a:rPr>
              <a:t>?», dit Marion.</a:t>
            </a:r>
          </a:p>
        </p:txBody>
      </p:sp>
      <p:sp>
        <p:nvSpPr>
          <p:cNvPr id="3" name="ZoneTexte 2"/>
          <p:cNvSpPr txBox="1"/>
          <p:nvPr/>
        </p:nvSpPr>
        <p:spPr>
          <a:xfrm>
            <a:off x="683568" y="332656"/>
            <a:ext cx="8172400" cy="584775"/>
          </a:xfrm>
          <a:prstGeom prst="rect">
            <a:avLst/>
          </a:prstGeom>
          <a:noFill/>
        </p:spPr>
        <p:txBody>
          <a:bodyPr wrap="square" rtlCol="0">
            <a:spAutoFit/>
          </a:bodyPr>
          <a:lstStyle/>
          <a:p>
            <a:pPr algn="r"/>
            <a:r>
              <a:rPr lang="fr-BE" sz="2000" spc="300" dirty="0">
                <a:solidFill>
                  <a:schemeClr val="bg2">
                    <a:lumMod val="75000"/>
                  </a:schemeClr>
                </a:solidFill>
                <a:latin typeface="Aharoni" pitchFamily="2" charset="-79"/>
                <a:cs typeface="Aharoni" pitchFamily="2" charset="-79"/>
              </a:rPr>
              <a:t>Marion </a:t>
            </a:r>
            <a:r>
              <a:rPr lang="fr-BE" sz="2000" spc="300" dirty="0" err="1">
                <a:solidFill>
                  <a:schemeClr val="bg2">
                    <a:lumMod val="75000"/>
                  </a:schemeClr>
                </a:solidFill>
                <a:latin typeface="Aharoni" pitchFamily="2" charset="-79"/>
                <a:cs typeface="Aharoni" pitchFamily="2" charset="-79"/>
              </a:rPr>
              <a:t>Netisse</a:t>
            </a:r>
            <a:r>
              <a:rPr lang="fr-BE" sz="2000" spc="300" dirty="0">
                <a:solidFill>
                  <a:schemeClr val="bg2">
                    <a:lumMod val="75000"/>
                  </a:schemeClr>
                </a:solidFill>
                <a:latin typeface="Aharoni" pitchFamily="2" charset="-79"/>
                <a:cs typeface="Aharoni" pitchFamily="2" charset="-79"/>
              </a:rPr>
              <a:t> </a:t>
            </a:r>
            <a:r>
              <a:rPr lang="fr-BE" sz="3200" spc="300" dirty="0">
                <a:solidFill>
                  <a:schemeClr val="bg2">
                    <a:lumMod val="75000"/>
                  </a:schemeClr>
                </a:solidFill>
                <a:latin typeface="Aharoni" pitchFamily="2" charset="-79"/>
                <a:cs typeface="Aharoni" pitchFamily="2" charset="-79"/>
              </a:rPr>
              <a:t>face à l</a:t>
            </a:r>
            <a:r>
              <a:rPr lang="fr-BE" sz="3200" spc="300" dirty="0">
                <a:solidFill>
                  <a:srgbClr val="C00000"/>
                </a:solidFill>
                <a:latin typeface="Aharoni" pitchFamily="2" charset="-79"/>
                <a:cs typeface="Aharoni" pitchFamily="2" charset="-79"/>
              </a:rPr>
              <a:t>’Histoire…</a:t>
            </a:r>
          </a:p>
        </p:txBody>
      </p:sp>
      <p:sp>
        <p:nvSpPr>
          <p:cNvPr id="4" name="ZoneTexte 3"/>
          <p:cNvSpPr txBox="1"/>
          <p:nvPr/>
        </p:nvSpPr>
        <p:spPr>
          <a:xfrm>
            <a:off x="2483768" y="5733256"/>
            <a:ext cx="6408712" cy="400110"/>
          </a:xfrm>
          <a:prstGeom prst="rect">
            <a:avLst/>
          </a:prstGeom>
          <a:noFill/>
        </p:spPr>
        <p:txBody>
          <a:bodyPr wrap="square" rtlCol="0">
            <a:spAutoFit/>
          </a:bodyPr>
          <a:lstStyle/>
          <a:p>
            <a:pPr algn="r"/>
            <a:r>
              <a:rPr lang="fr-BE" sz="2000" b="1" spc="600" dirty="0" err="1">
                <a:solidFill>
                  <a:srgbClr val="C00000"/>
                </a:solidFill>
                <a:latin typeface="Aharoni" pitchFamily="2" charset="-79"/>
                <a:cs typeface="Aharoni" pitchFamily="2" charset="-79"/>
              </a:rPr>
              <a:t>Yaskondy</a:t>
            </a:r>
            <a:r>
              <a:rPr lang="fr-BE" sz="2000" b="1" spc="600" dirty="0">
                <a:solidFill>
                  <a:srgbClr val="C00000"/>
                </a:solidFill>
                <a:latin typeface="Aharoni" pitchFamily="2" charset="-79"/>
                <a:cs typeface="Aharoni" pitchFamily="2" charset="-79"/>
              </a:rPr>
              <a:t>, </a:t>
            </a:r>
            <a:r>
              <a:rPr lang="fr-BE" sz="2000" b="1" spc="600" dirty="0" err="1">
                <a:solidFill>
                  <a:srgbClr val="C00000"/>
                </a:solidFill>
                <a:latin typeface="Aharoni" pitchFamily="2" charset="-79"/>
                <a:cs typeface="Aharoni" pitchFamily="2" charset="-79"/>
              </a:rPr>
              <a:t>yaskonfé</a:t>
            </a:r>
            <a:r>
              <a:rPr lang="fr-BE" sz="2000" b="1" spc="600" dirty="0">
                <a:solidFill>
                  <a:srgbClr val="C00000"/>
                </a:solidFill>
                <a:latin typeface="Aharoni" pitchFamily="2" charset="-79"/>
                <a:cs typeface="Aharoni" pitchFamily="2" charset="-79"/>
              </a:rPr>
              <a:t> !</a:t>
            </a:r>
          </a:p>
        </p:txBody>
      </p:sp>
      <p:pic>
        <p:nvPicPr>
          <p:cNvPr id="20482" name="Picture 2" descr="ThÃ©Ã¢tre - seule en scÃ¨ne - marionnette"/>
          <p:cNvPicPr>
            <a:picLocks noChangeAspect="1" noChangeArrowheads="1"/>
          </p:cNvPicPr>
          <p:nvPr/>
        </p:nvPicPr>
        <p:blipFill>
          <a:blip r:embed="rId2" cstate="print"/>
          <a:srcRect/>
          <a:stretch>
            <a:fillRect/>
          </a:stretch>
        </p:blipFill>
        <p:spPr bwMode="auto">
          <a:xfrm>
            <a:off x="6452341" y="1268760"/>
            <a:ext cx="2691659" cy="403244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to="" calcmode="lin" valueType="num">
                                      <p:cBhvr>
                                        <p:cTn id="10" dur="1" fill="hold"/>
                                        <p:tgtEl>
                                          <p:spTgt spid="4"/>
                                        </p:tgtEl>
                                        <p:attrNameLst>
                                          <p:attrName/>
                                        </p:attrNameLst>
                                      </p:cBhvr>
                                    </p:anim>
                                  </p:childTnLst>
                                </p:cTn>
                              </p:par>
                              <p:par>
                                <p:cTn id="11" presetID="24"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 to="" calcmode="lin" valueType="num">
                                      <p:cBhvr>
                                        <p:cTn id="13" dur="1" fill="hold"/>
                                        <p:tgtEl>
                                          <p:spTgt spid="2"/>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20482"/>
                                        </p:tgtEl>
                                        <p:attrNameLst>
                                          <p:attrName>style.visibility</p:attrName>
                                        </p:attrNameLst>
                                      </p:cBhvr>
                                      <p:to>
                                        <p:strVal val="visible"/>
                                      </p:to>
                                    </p:set>
                                    <p:anim to="" calcmode="lin" valueType="num">
                                      <p:cBhvr>
                                        <p:cTn id="16" dur="1" fill="hold"/>
                                        <p:tgtEl>
                                          <p:spTgt spid="2048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Die Anstalt - La lutte contre le terrorisme.mp4">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5" cstate="print"/>
          <a:stretch>
            <a:fillRect/>
          </a:stretch>
        </p:blipFill>
        <p:spPr>
          <a:xfrm>
            <a:off x="4572000" y="3284984"/>
            <a:ext cx="3048000" cy="2286000"/>
          </a:xfrm>
          <a:prstGeom prst="rect">
            <a:avLst/>
          </a:prstGeom>
        </p:spPr>
      </p:pic>
      <p:sp>
        <p:nvSpPr>
          <p:cNvPr id="2" name="ZoneTexte 1"/>
          <p:cNvSpPr txBox="1"/>
          <p:nvPr/>
        </p:nvSpPr>
        <p:spPr>
          <a:xfrm>
            <a:off x="755576" y="476672"/>
            <a:ext cx="6912768" cy="1754326"/>
          </a:xfrm>
          <a:prstGeom prst="rect">
            <a:avLst/>
          </a:prstGeom>
          <a:noFill/>
        </p:spPr>
        <p:txBody>
          <a:bodyPr wrap="square" rtlCol="0">
            <a:spAutoFit/>
          </a:bodyPr>
          <a:lstStyle/>
          <a:p>
            <a:r>
              <a:rPr lang="fr-BE" sz="3600" dirty="0">
                <a:solidFill>
                  <a:schemeClr val="bg1">
                    <a:lumMod val="95000"/>
                    <a:lumOff val="5000"/>
                  </a:schemeClr>
                </a:solidFill>
                <a:latin typeface="Aharoni" pitchFamily="2" charset="-79"/>
                <a:cs typeface="Aharoni" pitchFamily="2" charset="-79"/>
              </a:rPr>
              <a:t>Eh Marion, ! Ecoute un peu </a:t>
            </a:r>
            <a:r>
              <a:rPr lang="fr-BE" sz="3600" dirty="0">
                <a:solidFill>
                  <a:srgbClr val="C00000"/>
                </a:solidFill>
                <a:latin typeface="Aharoni" pitchFamily="2" charset="-79"/>
                <a:cs typeface="Aharoni" pitchFamily="2" charset="-79"/>
              </a:rPr>
              <a:t>les Allemands </a:t>
            </a:r>
            <a:r>
              <a:rPr lang="fr-BE" sz="3600" dirty="0">
                <a:solidFill>
                  <a:schemeClr val="bg1">
                    <a:lumMod val="95000"/>
                    <a:lumOff val="5000"/>
                  </a:schemeClr>
                </a:solidFill>
                <a:latin typeface="Aharoni" pitchFamily="2" charset="-79"/>
                <a:cs typeface="Aharoni" pitchFamily="2" charset="-79"/>
              </a:rPr>
              <a:t>! Ils en connaissent un rayon sur l’histoire.</a:t>
            </a:r>
          </a:p>
        </p:txBody>
      </p:sp>
      <p:pic>
        <p:nvPicPr>
          <p:cNvPr id="14338" name="Picture 2" descr="Résultat de recherche d'images pour &quot;ZDF die anstalt&quot;"/>
          <p:cNvPicPr>
            <a:picLocks noChangeAspect="1" noChangeArrowheads="1"/>
          </p:cNvPicPr>
          <p:nvPr/>
        </p:nvPicPr>
        <p:blipFill>
          <a:blip r:embed="rId6" cstate="print"/>
          <a:srcRect/>
          <a:stretch>
            <a:fillRect/>
          </a:stretch>
        </p:blipFill>
        <p:spPr bwMode="auto">
          <a:xfrm>
            <a:off x="1475656" y="3140968"/>
            <a:ext cx="4629150" cy="1866901"/>
          </a:xfrm>
          <a:prstGeom prst="rect">
            <a:avLst/>
          </a:prstGeom>
          <a:noFill/>
        </p:spPr>
      </p:pic>
      <p:sp>
        <p:nvSpPr>
          <p:cNvPr id="14340" name="AutoShape 4" descr="Résultat de recherche d'images pour &quot;ZDF&quot;"/>
          <p:cNvSpPr>
            <a:spLocks noChangeAspect="1" noChangeArrowheads="1"/>
          </p:cNvSpPr>
          <p:nvPr/>
        </p:nvSpPr>
        <p:spPr bwMode="auto">
          <a:xfrm>
            <a:off x="155575" y="-1241425"/>
            <a:ext cx="4629150" cy="2600325"/>
          </a:xfrm>
          <a:prstGeom prst="rect">
            <a:avLst/>
          </a:prstGeom>
          <a:noFill/>
        </p:spPr>
        <p:txBody>
          <a:bodyPr vert="horz" wrap="square" lIns="91440" tIns="45720" rIns="91440" bIns="45720" numCol="1" anchor="t" anchorCtr="0" compatLnSpc="1">
            <a:prstTxWarp prst="textNoShape">
              <a:avLst/>
            </a:prstTxWarp>
          </a:bodyPr>
          <a:lstStyle/>
          <a:p>
            <a:endParaRPr lang="fr-BE"/>
          </a:p>
        </p:txBody>
      </p:sp>
      <p:pic>
        <p:nvPicPr>
          <p:cNvPr id="14344" name="Picture 8" descr="Image associée"/>
          <p:cNvPicPr>
            <a:picLocks noChangeAspect="1" noChangeArrowheads="1"/>
          </p:cNvPicPr>
          <p:nvPr/>
        </p:nvPicPr>
        <p:blipFill>
          <a:blip r:embed="rId7" cstate="print"/>
          <a:srcRect/>
          <a:stretch>
            <a:fillRect/>
          </a:stretch>
        </p:blipFill>
        <p:spPr bwMode="auto">
          <a:xfrm>
            <a:off x="5508104" y="2276872"/>
            <a:ext cx="1428750" cy="14287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iterate type="wd">
                                    <p:tmAbs val="500"/>
                                  </p:iterate>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par>
                          <p:cTn id="8" fill="hold">
                            <p:stCondLst>
                              <p:cond delay="8501"/>
                            </p:stCondLst>
                            <p:childTnLst>
                              <p:par>
                                <p:cTn id="9" presetID="24" presetClass="entr" presetSubtype="0" fill="hold" nodeType="afterEffect">
                                  <p:stCondLst>
                                    <p:cond delay="0"/>
                                  </p:stCondLst>
                                  <p:childTnLst>
                                    <p:set>
                                      <p:cBhvr>
                                        <p:cTn id="10" dur="1" fill="hold">
                                          <p:stCondLst>
                                            <p:cond delay="0"/>
                                          </p:stCondLst>
                                        </p:cTn>
                                        <p:tgtEl>
                                          <p:spTgt spid="14338"/>
                                        </p:tgtEl>
                                        <p:attrNameLst>
                                          <p:attrName>style.visibility</p:attrName>
                                        </p:attrNameLst>
                                      </p:cBhvr>
                                      <p:to>
                                        <p:strVal val="visible"/>
                                      </p:to>
                                    </p:set>
                                    <p:anim to="" calcmode="lin" valueType="num">
                                      <p:cBhvr>
                                        <p:cTn id="11" dur="1" fill="hold"/>
                                        <p:tgtEl>
                                          <p:spTgt spid="14338"/>
                                        </p:tgtEl>
                                        <p:attrNameLst>
                                          <p:attrName/>
                                        </p:attrNameLst>
                                      </p:cBhvr>
                                    </p:anim>
                                  </p:childTnLst>
                                </p:cTn>
                              </p:par>
                            </p:childTnLst>
                          </p:cTn>
                        </p:par>
                        <p:par>
                          <p:cTn id="12" fill="hold">
                            <p:stCondLst>
                              <p:cond delay="8501"/>
                            </p:stCondLst>
                            <p:childTnLst>
                              <p:par>
                                <p:cTn id="13" presetID="24" presetClass="entr" presetSubtype="0" fill="hold" nodeType="afterEffect">
                                  <p:stCondLst>
                                    <p:cond delay="0"/>
                                  </p:stCondLst>
                                  <p:childTnLst>
                                    <p:set>
                                      <p:cBhvr>
                                        <p:cTn id="14" dur="1" fill="hold">
                                          <p:stCondLst>
                                            <p:cond delay="0"/>
                                          </p:stCondLst>
                                        </p:cTn>
                                        <p:tgtEl>
                                          <p:spTgt spid="14344"/>
                                        </p:tgtEl>
                                        <p:attrNameLst>
                                          <p:attrName>style.visibility</p:attrName>
                                        </p:attrNameLst>
                                      </p:cBhvr>
                                      <p:to>
                                        <p:strVal val="visible"/>
                                      </p:to>
                                    </p:set>
                                    <p:anim to="" calcmode="lin" valueType="num">
                                      <p:cBhvr>
                                        <p:cTn id="15" dur="1" fill="hold"/>
                                        <p:tgtEl>
                                          <p:spTgt spid="14344"/>
                                        </p:tgtEl>
                                        <p:attrNameLst>
                                          <p:attrName/>
                                        </p:attrNameLst>
                                      </p:cBhvr>
                                    </p:anim>
                                  </p:childTnLst>
                                </p:cTn>
                              </p:par>
                              <p:par>
                                <p:cTn id="16" presetID="24"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to="" calcmode="lin" valueType="num">
                                      <p:cBhvr>
                                        <p:cTn id="18"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9"/>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9"/>
                                        </p:tgtEl>
                                      </p:cBhvr>
                                    </p:cmd>
                                  </p:childTnLst>
                                </p:cTn>
                              </p:par>
                            </p:childTnLst>
                          </p:cTn>
                        </p:par>
                      </p:childTnLst>
                    </p:cTn>
                  </p:par>
                </p:childTnLst>
              </p:cTn>
              <p:nextCondLst>
                <p:cond evt="onClick" delay="0">
                  <p:tgtEl>
                    <p:spTgt spid="9"/>
                  </p:tgtEl>
                </p:cond>
              </p:nextCondLst>
            </p:seq>
            <p:video fullScrn="1">
              <p:cMediaNode>
                <p:cTn id="24" fill="hold" display="0">
                  <p:stCondLst>
                    <p:cond delay="indefinite"/>
                  </p:stCondLst>
                  <p:endCondLst>
                    <p:cond evt="onNext" delay="0">
                      <p:tgtEl>
                        <p:sldTgt/>
                      </p:tgtEl>
                    </p:cond>
                    <p:cond evt="onPrev" delay="0">
                      <p:tgtEl>
                        <p:sldTgt/>
                      </p:tgtEl>
                    </p:cond>
                  </p:endCondLst>
                </p:cTn>
                <p:tgtEl>
                  <p:spTgt spid="9"/>
                </p:tgtEl>
              </p:cMediaNode>
            </p:video>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monde-diplomatique.fr/IMG/png/guerresauPOGF.png"/>
          <p:cNvPicPr>
            <a:picLocks noChangeAspect="1" noChangeArrowheads="1"/>
          </p:cNvPicPr>
          <p:nvPr/>
        </p:nvPicPr>
        <p:blipFill>
          <a:blip r:embed="rId5" cstate="print"/>
          <a:srcRect/>
          <a:stretch>
            <a:fillRect/>
          </a:stretch>
        </p:blipFill>
        <p:spPr bwMode="auto">
          <a:xfrm>
            <a:off x="0" y="868879"/>
            <a:ext cx="9144000" cy="5989320"/>
          </a:xfrm>
          <a:prstGeom prst="rect">
            <a:avLst/>
          </a:prstGeom>
          <a:noFill/>
        </p:spPr>
      </p:pic>
      <p:sp>
        <p:nvSpPr>
          <p:cNvPr id="3" name="ZoneTexte 2"/>
          <p:cNvSpPr txBox="1"/>
          <p:nvPr/>
        </p:nvSpPr>
        <p:spPr>
          <a:xfrm>
            <a:off x="179512" y="0"/>
            <a:ext cx="8964488" cy="892552"/>
          </a:xfrm>
          <a:prstGeom prst="rect">
            <a:avLst/>
          </a:prstGeom>
          <a:noFill/>
        </p:spPr>
        <p:txBody>
          <a:bodyPr wrap="square" rtlCol="0">
            <a:spAutoFit/>
          </a:bodyPr>
          <a:lstStyle/>
          <a:p>
            <a:r>
              <a:rPr lang="fr-BE" sz="2400" b="1" dirty="0">
                <a:solidFill>
                  <a:srgbClr val="C00000"/>
                </a:solidFill>
                <a:latin typeface="Aharoni" pitchFamily="2" charset="-79"/>
                <a:cs typeface="Aharoni" pitchFamily="2" charset="-79"/>
              </a:rPr>
              <a:t>Un bilan. </a:t>
            </a:r>
            <a:r>
              <a:rPr lang="fr-BE" sz="2400" dirty="0">
                <a:solidFill>
                  <a:schemeClr val="bg1"/>
                </a:solidFill>
                <a:latin typeface="Aharoni" pitchFamily="2" charset="-79"/>
                <a:cs typeface="Aharoni" pitchFamily="2" charset="-79"/>
              </a:rPr>
              <a:t>L’intervention étrangère, instrument illégal des relations </a:t>
            </a:r>
            <a:r>
              <a:rPr lang="fr-BE" sz="2800" dirty="0">
                <a:solidFill>
                  <a:schemeClr val="bg1"/>
                </a:solidFill>
                <a:latin typeface="Aharoni" pitchFamily="2" charset="-79"/>
                <a:cs typeface="Aharoni" pitchFamily="2" charset="-79"/>
              </a:rPr>
              <a:t>internationales</a:t>
            </a:r>
            <a:r>
              <a:rPr lang="fr-BE" sz="2400" dirty="0">
                <a:solidFill>
                  <a:schemeClr val="bg1"/>
                </a:solidFill>
                <a:latin typeface="Aharoni" pitchFamily="2" charset="-79"/>
                <a:cs typeface="Aharoni" pitchFamily="2" charset="-79"/>
              </a:rPr>
              <a:t>…</a:t>
            </a:r>
            <a:endParaRPr lang="fr-BE" sz="2000" dirty="0">
              <a:solidFill>
                <a:schemeClr val="bg1"/>
              </a:solidFill>
              <a:latin typeface="Aharoni" pitchFamily="2" charset="-79"/>
              <a:cs typeface="Aharoni" pitchFamily="2" charset="-79"/>
            </a:endParaRPr>
          </a:p>
        </p:txBody>
      </p:sp>
      <p:pic>
        <p:nvPicPr>
          <p:cNvPr id="6" name="Senator Tillis 81 US interventions in elections in other cou.mp4">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6" cstate="print"/>
          <a:stretch>
            <a:fillRect/>
          </a:stretch>
        </p:blipFill>
        <p:spPr>
          <a:xfrm>
            <a:off x="1619672" y="1700808"/>
            <a:ext cx="5856651" cy="4392488"/>
          </a:xfrm>
          <a:prstGeom prst="rect">
            <a:avLst/>
          </a:prstGeom>
        </p:spPr>
      </p:pic>
      <p:sp>
        <p:nvSpPr>
          <p:cNvPr id="5" name="ZoneTexte 4"/>
          <p:cNvSpPr txBox="1"/>
          <p:nvPr/>
        </p:nvSpPr>
        <p:spPr>
          <a:xfrm>
            <a:off x="2195736" y="2492896"/>
            <a:ext cx="3960440" cy="1077218"/>
          </a:xfrm>
          <a:prstGeom prst="rect">
            <a:avLst/>
          </a:prstGeom>
          <a:noFill/>
        </p:spPr>
        <p:txBody>
          <a:bodyPr wrap="square" rtlCol="0">
            <a:spAutoFit/>
          </a:bodyPr>
          <a:lstStyle/>
          <a:p>
            <a:r>
              <a:rPr lang="fr-BE" sz="3200" dirty="0">
                <a:solidFill>
                  <a:srgbClr val="C00000"/>
                </a:solidFill>
                <a:latin typeface="Aharoni" pitchFamily="2" charset="-79"/>
                <a:cs typeface="Aharoni" pitchFamily="2" charset="-79"/>
              </a:rPr>
              <a:t>Dire l’histoire, une évidence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028"/>
                                        </p:tgtEl>
                                        <p:attrNameLst>
                                          <p:attrName>style.visibility</p:attrName>
                                        </p:attrNameLst>
                                      </p:cBhvr>
                                      <p:to>
                                        <p:strVal val="visible"/>
                                      </p:to>
                                    </p:set>
                                    <p:anim to="" calcmode="lin" valueType="num">
                                      <p:cBhvr>
                                        <p:cTn id="7" dur="1" fill="hold"/>
                                        <p:tgtEl>
                                          <p:spTgt spid="1028"/>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to="" calcmode="lin" valueType="num">
                                      <p:cBhvr>
                                        <p:cTn id="10" dur="1" fill="hold"/>
                                        <p:tgtEl>
                                          <p:spTgt spid="3"/>
                                        </p:tgtEl>
                                        <p:attrNameLst>
                                          <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to="" calcmode="lin" valueType="num">
                                      <p:cBhvr>
                                        <p:cTn id="15" dur="1" fill="hold"/>
                                        <p:tgtEl>
                                          <p:spTgt spid="5"/>
                                        </p:tgtEl>
                                        <p:attrNameLst>
                                          <p:attrName/>
                                        </p:attrNameLst>
                                      </p:cBhvr>
                                    </p:anim>
                                  </p:childTnLst>
                                </p:cTn>
                              </p:par>
                              <p:par>
                                <p:cTn id="16" presetID="24"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to="" calcmode="lin" valueType="num">
                                      <p:cBhvr>
                                        <p:cTn id="18"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6"/>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afterEffect">
                                  <p:stCondLst>
                                    <p:cond delay="0"/>
                                  </p:stCondLst>
                                  <p:childTnLst>
                                    <p:cmd type="call" cmd="togglePause">
                                      <p:cBhvr>
                                        <p:cTn id="23" dur="1" fill="hold"/>
                                        <p:tgtEl>
                                          <p:spTgt spid="6"/>
                                        </p:tgtEl>
                                      </p:cBhvr>
                                    </p:cmd>
                                  </p:childTnLst>
                                </p:cTn>
                              </p:par>
                            </p:childTnLst>
                          </p:cTn>
                        </p:par>
                      </p:childTnLst>
                    </p:cTn>
                  </p:par>
                  <p:par>
                    <p:cTn id="24" fill="hold">
                      <p:stCondLst>
                        <p:cond delay="indefinite"/>
                      </p:stCondLst>
                      <p:childTnLst>
                        <p:par>
                          <p:cTn id="25" fill="hold">
                            <p:stCondLst>
                              <p:cond delay="0"/>
                            </p:stCondLst>
                            <p:childTnLst>
                              <p:par>
                                <p:cTn id="26" presetID="2" presetClass="exit" presetSubtype="4" fill="hold" nodeType="clickEffect">
                                  <p:stCondLst>
                                    <p:cond delay="0"/>
                                  </p:stCondLst>
                                  <p:childTnLst>
                                    <p:anim calcmode="lin" valueType="num">
                                      <p:cBhvr additive="base">
                                        <p:cTn id="27" dur="500"/>
                                        <p:tgtEl>
                                          <p:spTgt spid="6"/>
                                        </p:tgtEl>
                                        <p:attrNameLst>
                                          <p:attrName>ppt_x</p:attrName>
                                        </p:attrNameLst>
                                      </p:cBhvr>
                                      <p:tavLst>
                                        <p:tav tm="0">
                                          <p:val>
                                            <p:strVal val="ppt_x"/>
                                          </p:val>
                                        </p:tav>
                                        <p:tav tm="100000">
                                          <p:val>
                                            <p:strVal val="ppt_x"/>
                                          </p:val>
                                        </p:tav>
                                      </p:tavLst>
                                    </p:anim>
                                    <p:anim calcmode="lin" valueType="num">
                                      <p:cBhvr additive="base">
                                        <p:cTn id="28" dur="500"/>
                                        <p:tgtEl>
                                          <p:spTgt spid="6"/>
                                        </p:tgtEl>
                                        <p:attrNameLst>
                                          <p:attrName>ppt_y</p:attrName>
                                        </p:attrNameLst>
                                      </p:cBhvr>
                                      <p:tavLst>
                                        <p:tav tm="0">
                                          <p:val>
                                            <p:strVal val="ppt_y"/>
                                          </p:val>
                                        </p:tav>
                                        <p:tav tm="100000">
                                          <p:val>
                                            <p:strVal val="1+ppt_h/2"/>
                                          </p:val>
                                        </p:tav>
                                      </p:tavLst>
                                    </p:anim>
                                    <p:set>
                                      <p:cBhvr>
                                        <p:cTn id="29" dur="1" fill="hold">
                                          <p:stCondLst>
                                            <p:cond delay="499"/>
                                          </p:stCondLst>
                                        </p:cTn>
                                        <p:tgtEl>
                                          <p:spTgt spid="6"/>
                                        </p:tgtEl>
                                        <p:attrNameLst>
                                          <p:attrName>style.visibility</p:attrName>
                                        </p:attrNameLst>
                                      </p:cBhvr>
                                      <p:to>
                                        <p:strVal val="hidden"/>
                                      </p:to>
                                    </p:set>
                                    <p:cmd type="call" cmd="stop">
                                      <p:cBhvr>
                                        <p:cTn id="30" dur="1">
                                          <p:stCondLst>
                                            <p:cond delay="499"/>
                                          </p:stCondLst>
                                        </p:cTn>
                                        <p:tgtEl>
                                          <p:spTgt spid="6"/>
                                        </p:tgtEl>
                                      </p:cBhvr>
                                    </p:cmd>
                                  </p:childTnLst>
                                </p:cTn>
                              </p:par>
                              <p:par>
                                <p:cTn id="31" presetID="2" presetClass="exit" presetSubtype="4" fill="hold" grpId="1" nodeType="withEffect">
                                  <p:stCondLst>
                                    <p:cond delay="0"/>
                                  </p:stCondLst>
                                  <p:childTnLst>
                                    <p:anim calcmode="lin" valueType="num">
                                      <p:cBhvr additive="base">
                                        <p:cTn id="32" dur="500"/>
                                        <p:tgtEl>
                                          <p:spTgt spid="5"/>
                                        </p:tgtEl>
                                        <p:attrNameLst>
                                          <p:attrName>ppt_x</p:attrName>
                                        </p:attrNameLst>
                                      </p:cBhvr>
                                      <p:tavLst>
                                        <p:tav tm="0">
                                          <p:val>
                                            <p:strVal val="ppt_x"/>
                                          </p:val>
                                        </p:tav>
                                        <p:tav tm="100000">
                                          <p:val>
                                            <p:strVal val="ppt_x"/>
                                          </p:val>
                                        </p:tav>
                                      </p:tavLst>
                                    </p:anim>
                                    <p:anim calcmode="lin" valueType="num">
                                      <p:cBhvr additive="base">
                                        <p:cTn id="33" dur="500"/>
                                        <p:tgtEl>
                                          <p:spTgt spid="5"/>
                                        </p:tgtEl>
                                        <p:attrNameLst>
                                          <p:attrName>ppt_y</p:attrName>
                                        </p:attrNameLst>
                                      </p:cBhvr>
                                      <p:tavLst>
                                        <p:tav tm="0">
                                          <p:val>
                                            <p:strVal val="ppt_y"/>
                                          </p:val>
                                        </p:tav>
                                        <p:tav tm="100000">
                                          <p:val>
                                            <p:strVal val="1+ppt_h/2"/>
                                          </p:val>
                                        </p:tav>
                                      </p:tavLst>
                                    </p:anim>
                                    <p:set>
                                      <p:cBhvr>
                                        <p:cTn id="34"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6"/>
                  </p:tgtEl>
                </p:cond>
              </p:nextCondLst>
            </p:seq>
            <p:video>
              <p:cMediaNode>
                <p:cTn id="35" fill="hold" display="0">
                  <p:stCondLst>
                    <p:cond delay="indefinite"/>
                  </p:stCondLst>
                  <p:endCondLst>
                    <p:cond evt="onNext" delay="0">
                      <p:tgtEl>
                        <p:sldTgt/>
                      </p:tgtEl>
                    </p:cond>
                    <p:cond evt="onPrev" delay="0">
                      <p:tgtEl>
                        <p:sldTgt/>
                      </p:tgtEl>
                    </p:cond>
                  </p:endCondLst>
                </p:cTn>
                <p:tgtEl>
                  <p:spTgt spid="6"/>
                </p:tgtEl>
              </p:cMediaNode>
            </p:video>
          </p:childTnLst>
        </p:cTn>
      </p:par>
    </p:tnLst>
    <p:bldLst>
      <p:bldP spid="3" grpId="0"/>
      <p:bldP spid="5" grpId="0"/>
      <p:bldP spid="5"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media.cagle.com/82/2014/06/17/149866_600.jpg"/>
          <p:cNvPicPr>
            <a:picLocks noChangeAspect="1" noChangeArrowheads="1"/>
          </p:cNvPicPr>
          <p:nvPr/>
        </p:nvPicPr>
        <p:blipFill>
          <a:blip r:embed="rId3" cstate="print"/>
          <a:srcRect/>
          <a:stretch>
            <a:fillRect/>
          </a:stretch>
        </p:blipFill>
        <p:spPr bwMode="auto">
          <a:xfrm>
            <a:off x="323528" y="106201"/>
            <a:ext cx="8352928" cy="6596584"/>
          </a:xfrm>
          <a:prstGeom prst="rect">
            <a:avLst/>
          </a:prstGeom>
          <a:noFill/>
          <a:ln w="9525">
            <a:noFill/>
            <a:miter lim="800000"/>
            <a:headEnd/>
            <a:tailEnd/>
          </a:ln>
        </p:spPr>
      </p:pic>
      <p:sp>
        <p:nvSpPr>
          <p:cNvPr id="4" name="ZoneTexte 3"/>
          <p:cNvSpPr txBox="1"/>
          <p:nvPr/>
        </p:nvSpPr>
        <p:spPr>
          <a:xfrm>
            <a:off x="755576" y="908720"/>
            <a:ext cx="4392488" cy="1200329"/>
          </a:xfrm>
          <a:prstGeom prst="rect">
            <a:avLst/>
          </a:prstGeom>
          <a:noFill/>
        </p:spPr>
        <p:txBody>
          <a:bodyPr wrap="square" rtlCol="0">
            <a:spAutoFit/>
          </a:bodyPr>
          <a:lstStyle/>
          <a:p>
            <a:r>
              <a:rPr lang="fr-BE" sz="3600" dirty="0">
                <a:solidFill>
                  <a:schemeClr val="bg1"/>
                </a:solidFill>
                <a:latin typeface="Aharoni" pitchFamily="2" charset="-79"/>
                <a:cs typeface="Aharoni" pitchFamily="2" charset="-79"/>
              </a:rPr>
              <a:t>L’instabilité, une </a:t>
            </a:r>
            <a:r>
              <a:rPr lang="fr-BE" sz="3600" dirty="0">
                <a:solidFill>
                  <a:srgbClr val="C00000"/>
                </a:solidFill>
                <a:latin typeface="Aharoni" pitchFamily="2" charset="-79"/>
                <a:cs typeface="Aharoni" pitchFamily="2" charset="-79"/>
              </a:rPr>
              <a:t>fatalité</a:t>
            </a:r>
            <a:r>
              <a:rPr lang="fr-BE" sz="3600" dirty="0">
                <a:solidFill>
                  <a:schemeClr val="bg1"/>
                </a:solidFill>
                <a:latin typeface="Aharoni" pitchFamily="2" charset="-79"/>
                <a:cs typeface="Aharoni" pitchFamily="2" charset="-79"/>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ppt_w</p:attrName>
                                        </p:attrNameLst>
                                      </p:cBhvr>
                                      <p:tavLst>
                                        <p:tav tm="0">
                                          <p:val>
                                            <p:strVal val="#ppt_w*0.05"/>
                                          </p:val>
                                        </p:tav>
                                        <p:tav tm="100000">
                                          <p:val>
                                            <p:strVal val="#ppt_w"/>
                                          </p:val>
                                        </p:tav>
                                      </p:tavLst>
                                    </p:anim>
                                    <p:anim calcmode="lin" valueType="num">
                                      <p:cBhvr>
                                        <p:cTn id="8" dur="3000" fill="hold"/>
                                        <p:tgtEl>
                                          <p:spTgt spid="2"/>
                                        </p:tgtEl>
                                        <p:attrNameLst>
                                          <p:attrName>ppt_h</p:attrName>
                                        </p:attrNameLst>
                                      </p:cBhvr>
                                      <p:tavLst>
                                        <p:tav tm="0">
                                          <p:val>
                                            <p:strVal val="#ppt_h"/>
                                          </p:val>
                                        </p:tav>
                                        <p:tav tm="100000">
                                          <p:val>
                                            <p:strVal val="#ppt_h"/>
                                          </p:val>
                                        </p:tav>
                                      </p:tavLst>
                                    </p:anim>
                                    <p:anim calcmode="lin" valueType="num">
                                      <p:cBhvr>
                                        <p:cTn id="9" dur="3000" fill="hold"/>
                                        <p:tgtEl>
                                          <p:spTgt spid="2"/>
                                        </p:tgtEl>
                                        <p:attrNameLst>
                                          <p:attrName>ppt_x</p:attrName>
                                        </p:attrNameLst>
                                      </p:cBhvr>
                                      <p:tavLst>
                                        <p:tav tm="0">
                                          <p:val>
                                            <p:strVal val="#ppt_x-.2"/>
                                          </p:val>
                                        </p:tav>
                                        <p:tav tm="100000">
                                          <p:val>
                                            <p:strVal val="#ppt_x"/>
                                          </p:val>
                                        </p:tav>
                                      </p:tavLst>
                                    </p:anim>
                                    <p:anim calcmode="lin" valueType="num">
                                      <p:cBhvr>
                                        <p:cTn id="10" dur="3000" fill="hold"/>
                                        <p:tgtEl>
                                          <p:spTgt spid="2"/>
                                        </p:tgtEl>
                                        <p:attrNameLst>
                                          <p:attrName>ppt_y</p:attrName>
                                        </p:attrNameLst>
                                      </p:cBhvr>
                                      <p:tavLst>
                                        <p:tav tm="0">
                                          <p:val>
                                            <p:strVal val="#ppt_y"/>
                                          </p:val>
                                        </p:tav>
                                        <p:tav tm="100000">
                                          <p:val>
                                            <p:strVal val="#ppt_y"/>
                                          </p:val>
                                        </p:tav>
                                      </p:tavLst>
                                    </p:anim>
                                    <p:animEffect transition="in" filter="fade">
                                      <p:cBhvr>
                                        <p:cTn id="11" dur="3000"/>
                                        <p:tgtEl>
                                          <p:spTgt spid="2"/>
                                        </p:tgtEl>
                                      </p:cBhvr>
                                    </p:animEffect>
                                  </p:childTnLst>
                                </p:cTn>
                              </p:par>
                              <p:par>
                                <p:cTn id="12" presetID="24" presetClass="entr" presetSubtype="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to="" calcmode="lin" valueType="num">
                                      <p:cBhvr>
                                        <p:cTn id="14" dur="1" fill="hold"/>
                                        <p:tgtEl>
                                          <p:spTgt spid="4"/>
                                        </p:tgtEl>
                                        <p:attrNameLst>
                                          <p:attrName/>
                                        </p:attrNameLst>
                                      </p:cBhvr>
                                    </p:anim>
                                  </p:childTnLst>
                                </p:cTn>
                              </p:par>
                            </p:childTnLst>
                          </p:cTn>
                        </p:par>
                        <p:par>
                          <p:cTn id="15" fill="hold">
                            <p:stCondLst>
                              <p:cond delay="3000"/>
                            </p:stCondLst>
                            <p:childTnLst>
                              <p:par>
                                <p:cTn id="16" presetID="24" presetClass="exit" presetSubtype="0" fill="hold" grpId="1" nodeType="afterEffect">
                                  <p:stCondLst>
                                    <p:cond delay="3000"/>
                                  </p:stCondLst>
                                  <p:childTnLst>
                                    <p:anim to="" calcmode="lin" valueType="num">
                                      <p:cBhvr>
                                        <p:cTn id="17" dur="1"/>
                                        <p:tgtEl>
                                          <p:spTgt spid="4"/>
                                        </p:tgtEl>
                                        <p:attrNameLst>
                                          <p:attrName/>
                                        </p:attrNameLst>
                                      </p:cBhvr>
                                    </p:anim>
                                    <p:set>
                                      <p:cBhvr>
                                        <p:cTn id="18"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2169" name="Picture 9" descr="https://www.start.umd.edu/gtd/images/START_GlobalTerrorismDatabase_TerroristAttacksConcentrationIntensityMap_45Years.png"/>
          <p:cNvPicPr>
            <a:picLocks noChangeAspect="1" noChangeArrowheads="1"/>
          </p:cNvPicPr>
          <p:nvPr/>
        </p:nvPicPr>
        <p:blipFill>
          <a:blip r:embed="rId3" cstate="print"/>
          <a:srcRect/>
          <a:stretch>
            <a:fillRect/>
          </a:stretch>
        </p:blipFill>
        <p:spPr bwMode="auto">
          <a:xfrm>
            <a:off x="0" y="260648"/>
            <a:ext cx="9144000" cy="4087813"/>
          </a:xfrm>
          <a:prstGeom prst="rect">
            <a:avLst/>
          </a:prstGeom>
          <a:noFill/>
          <a:ln w="9525">
            <a:noFill/>
            <a:miter lim="800000"/>
            <a:headEnd/>
            <a:tailEnd/>
          </a:ln>
        </p:spPr>
      </p:pic>
      <p:pic>
        <p:nvPicPr>
          <p:cNvPr id="92171" name="Picture 11" descr="https://fr.rt.com/french/images/2015.11/original/564c82efc36188391c8b4576.jpg"/>
          <p:cNvPicPr>
            <a:picLocks noChangeAspect="1" noChangeArrowheads="1"/>
          </p:cNvPicPr>
          <p:nvPr/>
        </p:nvPicPr>
        <p:blipFill>
          <a:blip r:embed="rId4" cstate="print"/>
          <a:srcRect/>
          <a:stretch>
            <a:fillRect/>
          </a:stretch>
        </p:blipFill>
        <p:spPr bwMode="auto">
          <a:xfrm>
            <a:off x="0" y="0"/>
            <a:ext cx="9550400" cy="5372100"/>
          </a:xfrm>
          <a:prstGeom prst="rect">
            <a:avLst/>
          </a:prstGeom>
          <a:noFill/>
          <a:ln w="9525">
            <a:noFill/>
            <a:miter lim="800000"/>
            <a:headEnd/>
            <a:tailEnd/>
          </a:ln>
        </p:spPr>
      </p:pic>
      <p:sp>
        <p:nvSpPr>
          <p:cNvPr id="9" name="Explosion 2 8"/>
          <p:cNvSpPr/>
          <p:nvPr/>
        </p:nvSpPr>
        <p:spPr>
          <a:xfrm>
            <a:off x="3563938" y="404813"/>
            <a:ext cx="5580062" cy="4608512"/>
          </a:xfrm>
          <a:prstGeom prst="irregularSeal2">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dirty="0"/>
          </a:p>
          <a:p>
            <a:pPr algn="ctr">
              <a:defRPr/>
            </a:pPr>
            <a:r>
              <a:rPr lang="fr-BE" b="1" dirty="0">
                <a:solidFill>
                  <a:schemeClr val="bg1"/>
                </a:solidFill>
                <a:latin typeface="Aharoni" pitchFamily="2" charset="-79"/>
                <a:cs typeface="Aharoni" pitchFamily="2" charset="-79"/>
              </a:rPr>
              <a:t>Depuis 2001, </a:t>
            </a:r>
          </a:p>
          <a:p>
            <a:pPr algn="ctr">
              <a:defRPr/>
            </a:pPr>
            <a:r>
              <a:rPr lang="fr-BE" b="1" dirty="0">
                <a:solidFill>
                  <a:schemeClr val="bg1"/>
                </a:solidFill>
                <a:latin typeface="Aharoni" pitchFamily="2" charset="-79"/>
                <a:cs typeface="Aharoni" pitchFamily="2" charset="-79"/>
              </a:rPr>
              <a:t> &gt; </a:t>
            </a:r>
            <a:r>
              <a:rPr lang="fr-BE" b="1" dirty="0">
                <a:solidFill>
                  <a:srgbClr val="C00000"/>
                </a:solidFill>
                <a:latin typeface="Aharoni" pitchFamily="2" charset="-79"/>
                <a:cs typeface="Aharoni" pitchFamily="2" charset="-79"/>
              </a:rPr>
              <a:t>attentats  * 7</a:t>
            </a:r>
          </a:p>
          <a:p>
            <a:pPr algn="ctr">
              <a:defRPr/>
            </a:pPr>
            <a:r>
              <a:rPr lang="fr-BE" b="1" dirty="0">
                <a:solidFill>
                  <a:schemeClr val="bg1"/>
                </a:solidFill>
                <a:latin typeface="Aharoni" pitchFamily="2" charset="-79"/>
                <a:cs typeface="Aharoni" pitchFamily="2" charset="-79"/>
              </a:rPr>
              <a:t>&gt; </a:t>
            </a:r>
            <a:r>
              <a:rPr lang="fr-BE" b="1" dirty="0">
                <a:solidFill>
                  <a:srgbClr val="C00000"/>
                </a:solidFill>
                <a:latin typeface="Aharoni" pitchFamily="2" charset="-79"/>
                <a:cs typeface="Aharoni" pitchFamily="2" charset="-79"/>
              </a:rPr>
              <a:t>victimes *9</a:t>
            </a:r>
          </a:p>
          <a:p>
            <a:pPr algn="ctr">
              <a:defRPr/>
            </a:pPr>
            <a:r>
              <a:rPr lang="fr-BE" b="1" dirty="0">
                <a:solidFill>
                  <a:schemeClr val="bg1"/>
                </a:solidFill>
                <a:latin typeface="Aharoni" pitchFamily="2" charset="-79"/>
                <a:cs typeface="Aharoni" pitchFamily="2" charset="-79"/>
              </a:rPr>
              <a:t>MAIS</a:t>
            </a:r>
          </a:p>
          <a:p>
            <a:pPr algn="ctr">
              <a:defRPr/>
            </a:pPr>
            <a:r>
              <a:rPr lang="fr-BE" b="1" dirty="0">
                <a:solidFill>
                  <a:schemeClr val="bg1"/>
                </a:solidFill>
                <a:latin typeface="Aharoni" pitchFamily="2" charset="-79"/>
                <a:cs typeface="Aharoni" pitchFamily="2" charset="-79"/>
              </a:rPr>
              <a:t>0.47 morts pour 100.000 hab.</a:t>
            </a:r>
          </a:p>
          <a:p>
            <a:pPr algn="ctr">
              <a:defRPr/>
            </a:pPr>
            <a:r>
              <a:rPr lang="fr-BE" b="1" dirty="0">
                <a:solidFill>
                  <a:schemeClr val="bg1"/>
                </a:solidFill>
                <a:latin typeface="Aharoni" pitchFamily="2" charset="-79"/>
                <a:cs typeface="Aharoni" pitchFamily="2" charset="-79"/>
              </a:rPr>
              <a:t>(homicides &gt; 6.24)</a:t>
            </a:r>
          </a:p>
          <a:p>
            <a:pPr algn="ctr">
              <a:defRPr/>
            </a:pPr>
            <a:endParaRPr lang="fr-BE" dirty="0"/>
          </a:p>
        </p:txBody>
      </p:sp>
      <p:sp>
        <p:nvSpPr>
          <p:cNvPr id="6" name="ZoneTexte 5"/>
          <p:cNvSpPr txBox="1"/>
          <p:nvPr/>
        </p:nvSpPr>
        <p:spPr>
          <a:xfrm>
            <a:off x="251520" y="5013176"/>
            <a:ext cx="2879725" cy="2032000"/>
          </a:xfrm>
          <a:prstGeom prst="rect">
            <a:avLst/>
          </a:prstGeom>
          <a:noFill/>
        </p:spPr>
        <p:txBody>
          <a:bodyPr>
            <a:spAutoFit/>
          </a:bodyPr>
          <a:lstStyle/>
          <a:p>
            <a:pPr fontAlgn="auto">
              <a:spcBef>
                <a:spcPts val="0"/>
              </a:spcBef>
              <a:spcAft>
                <a:spcPts val="0"/>
              </a:spcAft>
              <a:defRPr/>
            </a:pPr>
            <a:r>
              <a:rPr lang="fr-BE" b="1" dirty="0">
                <a:solidFill>
                  <a:srgbClr val="C00000"/>
                </a:solidFill>
                <a:latin typeface="Aharoni" pitchFamily="2" charset="-79"/>
                <a:cs typeface="Aharoni" pitchFamily="2" charset="-79"/>
              </a:rPr>
              <a:t>TOP 5</a:t>
            </a:r>
            <a:r>
              <a:rPr lang="fr-BE" b="1" dirty="0">
                <a:solidFill>
                  <a:schemeClr val="bg1"/>
                </a:solidFill>
                <a:latin typeface="Aharoni" pitchFamily="2" charset="-79"/>
                <a:cs typeface="Aharoni" pitchFamily="2" charset="-79"/>
              </a:rPr>
              <a:t> depuis </a:t>
            </a:r>
            <a:r>
              <a:rPr lang="fr-BE" b="1" dirty="0">
                <a:solidFill>
                  <a:srgbClr val="C00000"/>
                </a:solidFill>
                <a:latin typeface="Aharoni" pitchFamily="2" charset="-79"/>
                <a:cs typeface="Aharoni" pitchFamily="2" charset="-79"/>
              </a:rPr>
              <a:t>2001</a:t>
            </a:r>
            <a:r>
              <a:rPr lang="fr-BE" b="1" dirty="0">
                <a:solidFill>
                  <a:schemeClr val="bg1"/>
                </a:solidFill>
                <a:latin typeface="Aharoni" pitchFamily="2" charset="-79"/>
                <a:cs typeface="Aharoni" pitchFamily="2" charset="-79"/>
              </a:rPr>
              <a:t> :</a:t>
            </a:r>
          </a:p>
          <a:p>
            <a:pPr marL="342900" indent="-342900" fontAlgn="auto">
              <a:spcBef>
                <a:spcPts val="0"/>
              </a:spcBef>
              <a:spcAft>
                <a:spcPts val="0"/>
              </a:spcAft>
              <a:buFontTx/>
              <a:buAutoNum type="arabicPeriod"/>
              <a:defRPr/>
            </a:pPr>
            <a:r>
              <a:rPr lang="fr-BE" b="1" dirty="0">
                <a:solidFill>
                  <a:schemeClr val="bg1"/>
                </a:solidFill>
                <a:latin typeface="Aharoni" pitchFamily="2" charset="-79"/>
                <a:cs typeface="Aharoni" pitchFamily="2" charset="-79"/>
              </a:rPr>
              <a:t>Iraq</a:t>
            </a:r>
          </a:p>
          <a:p>
            <a:pPr marL="342900" indent="-342900" fontAlgn="auto">
              <a:spcBef>
                <a:spcPts val="0"/>
              </a:spcBef>
              <a:spcAft>
                <a:spcPts val="0"/>
              </a:spcAft>
              <a:buFontTx/>
              <a:buAutoNum type="arabicPeriod"/>
              <a:defRPr/>
            </a:pPr>
            <a:r>
              <a:rPr lang="fr-BE" b="1" dirty="0">
                <a:solidFill>
                  <a:schemeClr val="bg1"/>
                </a:solidFill>
                <a:latin typeface="Aharoni" pitchFamily="2" charset="-79"/>
                <a:cs typeface="Aharoni" pitchFamily="2" charset="-79"/>
              </a:rPr>
              <a:t>Afghanistan</a:t>
            </a:r>
          </a:p>
          <a:p>
            <a:pPr marL="342900" indent="-342900" fontAlgn="auto">
              <a:spcBef>
                <a:spcPts val="0"/>
              </a:spcBef>
              <a:spcAft>
                <a:spcPts val="0"/>
              </a:spcAft>
              <a:buFontTx/>
              <a:buAutoNum type="arabicPeriod"/>
              <a:defRPr/>
            </a:pPr>
            <a:r>
              <a:rPr lang="fr-BE" b="1" dirty="0">
                <a:solidFill>
                  <a:schemeClr val="bg1"/>
                </a:solidFill>
                <a:latin typeface="Aharoni" pitchFamily="2" charset="-79"/>
                <a:cs typeface="Aharoni" pitchFamily="2" charset="-79"/>
              </a:rPr>
              <a:t>Pakistan</a:t>
            </a:r>
          </a:p>
          <a:p>
            <a:pPr marL="342900" indent="-342900" fontAlgn="auto">
              <a:spcBef>
                <a:spcPts val="0"/>
              </a:spcBef>
              <a:spcAft>
                <a:spcPts val="0"/>
              </a:spcAft>
              <a:buFontTx/>
              <a:buAutoNum type="arabicPeriod"/>
              <a:defRPr/>
            </a:pPr>
            <a:r>
              <a:rPr lang="fr-BE" b="1" dirty="0">
                <a:solidFill>
                  <a:schemeClr val="bg1"/>
                </a:solidFill>
                <a:latin typeface="Aharoni" pitchFamily="2" charset="-79"/>
                <a:cs typeface="Aharoni" pitchFamily="2" charset="-79"/>
              </a:rPr>
              <a:t>Nigéria</a:t>
            </a:r>
          </a:p>
          <a:p>
            <a:pPr marL="342900" indent="-342900" fontAlgn="auto">
              <a:spcBef>
                <a:spcPts val="0"/>
              </a:spcBef>
              <a:spcAft>
                <a:spcPts val="0"/>
              </a:spcAft>
              <a:buFontTx/>
              <a:buAutoNum type="arabicPeriod"/>
              <a:defRPr/>
            </a:pPr>
            <a:r>
              <a:rPr lang="fr-BE" b="1" dirty="0">
                <a:solidFill>
                  <a:schemeClr val="bg1"/>
                </a:solidFill>
                <a:latin typeface="Aharoni" pitchFamily="2" charset="-79"/>
                <a:cs typeface="Aharoni" pitchFamily="2" charset="-79"/>
              </a:rPr>
              <a:t>Syrie</a:t>
            </a:r>
          </a:p>
          <a:p>
            <a:pPr marL="342900" indent="-342900" fontAlgn="auto">
              <a:spcBef>
                <a:spcPts val="0"/>
              </a:spcBef>
              <a:spcAft>
                <a:spcPts val="0"/>
              </a:spcAft>
              <a:buFontTx/>
              <a:buAutoNum type="arabicPeriod"/>
              <a:defRPr/>
            </a:pPr>
            <a:endParaRPr lang="fr-BE" b="1" dirty="0">
              <a:solidFill>
                <a:schemeClr val="bg1"/>
              </a:solidFill>
              <a:latin typeface="Aharoni" pitchFamily="2" charset="-79"/>
              <a:cs typeface="Aharoni" pitchFamily="2" charset="-79"/>
            </a:endParaRPr>
          </a:p>
        </p:txBody>
      </p:sp>
      <p:sp>
        <p:nvSpPr>
          <p:cNvPr id="7" name="ZoneTexte 6"/>
          <p:cNvSpPr txBox="1"/>
          <p:nvPr/>
        </p:nvSpPr>
        <p:spPr>
          <a:xfrm>
            <a:off x="6264275" y="5103813"/>
            <a:ext cx="2879725" cy="2030412"/>
          </a:xfrm>
          <a:prstGeom prst="rect">
            <a:avLst/>
          </a:prstGeom>
          <a:noFill/>
        </p:spPr>
        <p:txBody>
          <a:bodyPr>
            <a:spAutoFit/>
          </a:bodyPr>
          <a:lstStyle/>
          <a:p>
            <a:pPr fontAlgn="auto">
              <a:spcBef>
                <a:spcPts val="0"/>
              </a:spcBef>
              <a:spcAft>
                <a:spcPts val="0"/>
              </a:spcAft>
              <a:defRPr/>
            </a:pPr>
            <a:r>
              <a:rPr lang="fr-BE" b="1" dirty="0">
                <a:solidFill>
                  <a:schemeClr val="bg1"/>
                </a:solidFill>
                <a:latin typeface="Aharoni" pitchFamily="2" charset="-79"/>
                <a:cs typeface="Aharoni" pitchFamily="2" charset="-79"/>
              </a:rPr>
              <a:t>TOP 5 </a:t>
            </a:r>
            <a:r>
              <a:rPr lang="fr-BE" b="1" dirty="0">
                <a:solidFill>
                  <a:srgbClr val="C00000"/>
                </a:solidFill>
                <a:latin typeface="Aharoni" pitchFamily="2" charset="-79"/>
                <a:cs typeface="Aharoni" pitchFamily="2" charset="-79"/>
              </a:rPr>
              <a:t>depuis 2014</a:t>
            </a:r>
            <a:r>
              <a:rPr lang="fr-BE" b="1" dirty="0">
                <a:solidFill>
                  <a:schemeClr val="bg1"/>
                </a:solidFill>
                <a:latin typeface="Aharoni" pitchFamily="2" charset="-79"/>
                <a:cs typeface="Aharoni" pitchFamily="2" charset="-79"/>
              </a:rPr>
              <a:t>:</a:t>
            </a:r>
          </a:p>
          <a:p>
            <a:pPr marL="342900" indent="-342900" fontAlgn="auto">
              <a:spcBef>
                <a:spcPts val="0"/>
              </a:spcBef>
              <a:spcAft>
                <a:spcPts val="0"/>
              </a:spcAft>
              <a:defRPr/>
            </a:pPr>
            <a:r>
              <a:rPr lang="fr-BE" b="1" dirty="0">
                <a:solidFill>
                  <a:schemeClr val="bg1"/>
                </a:solidFill>
                <a:latin typeface="Aharoni" pitchFamily="2" charset="-79"/>
                <a:cs typeface="Aharoni" pitchFamily="2" charset="-79"/>
              </a:rPr>
              <a:t>Syrie</a:t>
            </a:r>
          </a:p>
          <a:p>
            <a:pPr marL="342900" indent="-342900" fontAlgn="auto">
              <a:spcBef>
                <a:spcPts val="0"/>
              </a:spcBef>
              <a:spcAft>
                <a:spcPts val="0"/>
              </a:spcAft>
              <a:defRPr/>
            </a:pPr>
            <a:r>
              <a:rPr lang="fr-BE" b="1" dirty="0">
                <a:solidFill>
                  <a:schemeClr val="bg1"/>
                </a:solidFill>
                <a:latin typeface="Aharoni" pitchFamily="2" charset="-79"/>
                <a:cs typeface="Aharoni" pitchFamily="2" charset="-79"/>
              </a:rPr>
              <a:t>Nigéria</a:t>
            </a:r>
          </a:p>
          <a:p>
            <a:pPr marL="342900" indent="-342900" fontAlgn="auto">
              <a:spcBef>
                <a:spcPts val="0"/>
              </a:spcBef>
              <a:spcAft>
                <a:spcPts val="0"/>
              </a:spcAft>
              <a:defRPr/>
            </a:pPr>
            <a:r>
              <a:rPr lang="fr-BE" b="1" dirty="0">
                <a:solidFill>
                  <a:schemeClr val="bg1"/>
                </a:solidFill>
                <a:latin typeface="Aharoni" pitchFamily="2" charset="-79"/>
                <a:cs typeface="Aharoni" pitchFamily="2" charset="-79"/>
              </a:rPr>
              <a:t>Irak</a:t>
            </a:r>
          </a:p>
          <a:p>
            <a:pPr marL="342900" indent="-342900" fontAlgn="auto">
              <a:spcBef>
                <a:spcPts val="0"/>
              </a:spcBef>
              <a:spcAft>
                <a:spcPts val="0"/>
              </a:spcAft>
              <a:defRPr/>
            </a:pPr>
            <a:r>
              <a:rPr lang="fr-BE" b="1" dirty="0">
                <a:solidFill>
                  <a:schemeClr val="bg1"/>
                </a:solidFill>
                <a:latin typeface="Aharoni" pitchFamily="2" charset="-79"/>
                <a:cs typeface="Aharoni" pitchFamily="2" charset="-79"/>
              </a:rPr>
              <a:t>Pakistan</a:t>
            </a:r>
          </a:p>
          <a:p>
            <a:pPr marL="342900" indent="-342900" fontAlgn="auto">
              <a:spcBef>
                <a:spcPts val="0"/>
              </a:spcBef>
              <a:spcAft>
                <a:spcPts val="0"/>
              </a:spcAft>
              <a:defRPr/>
            </a:pPr>
            <a:r>
              <a:rPr lang="fr-BE" b="1" dirty="0">
                <a:solidFill>
                  <a:schemeClr val="bg1"/>
                </a:solidFill>
                <a:latin typeface="Aharoni" pitchFamily="2" charset="-79"/>
                <a:cs typeface="Aharoni" pitchFamily="2" charset="-79"/>
              </a:rPr>
              <a:t>Afghanistan</a:t>
            </a:r>
          </a:p>
          <a:p>
            <a:pPr marL="342900" indent="-342900" fontAlgn="auto">
              <a:spcBef>
                <a:spcPts val="0"/>
              </a:spcBef>
              <a:spcAft>
                <a:spcPts val="0"/>
              </a:spcAft>
              <a:defRPr/>
            </a:pPr>
            <a:endParaRPr lang="fr-BE" b="1" dirty="0">
              <a:solidFill>
                <a:schemeClr val="bg1"/>
              </a:solidFill>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iterate type="wd">
                                    <p:tmAbs val="0"/>
                                  </p:iterate>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92169"/>
                                        </p:tgtEl>
                                        <p:attrNameLst>
                                          <p:attrName>style.visibility</p:attrName>
                                        </p:attrNameLst>
                                      </p:cBhvr>
                                      <p:to>
                                        <p:strVal val="visible"/>
                                      </p:to>
                                    </p:set>
                                    <p:anim to="" calcmode="lin" valueType="num">
                                      <p:cBhvr>
                                        <p:cTn id="10" dur="1" fill="hold"/>
                                        <p:tgtEl>
                                          <p:spTgt spid="92169"/>
                                        </p:tgtEl>
                                        <p:attrNameLst>
                                          <p:attrName/>
                                        </p:attrNameLst>
                                      </p:cBhvr>
                                    </p:anim>
                                  </p:childTnLst>
                                </p:cTn>
                              </p:par>
                              <p:par>
                                <p:cTn id="11" presetID="24" presetClass="entr" presetSubtype="0" fill="hold" grpId="0" nodeType="withEffect">
                                  <p:stCondLst>
                                    <p:cond delay="0"/>
                                  </p:stCondLst>
                                  <p:iterate type="wd">
                                    <p:tmAbs val="100"/>
                                  </p:iterate>
                                  <p:childTnLst>
                                    <p:set>
                                      <p:cBhvr>
                                        <p:cTn id="12" dur="1" fill="hold">
                                          <p:stCondLst>
                                            <p:cond delay="0"/>
                                          </p:stCondLst>
                                        </p:cTn>
                                        <p:tgtEl>
                                          <p:spTgt spid="6"/>
                                        </p:tgtEl>
                                        <p:attrNameLst>
                                          <p:attrName>style.visibility</p:attrName>
                                        </p:attrNameLst>
                                      </p:cBhvr>
                                      <p:to>
                                        <p:strVal val="visible"/>
                                      </p:to>
                                    </p:set>
                                    <p:anim to="" calcmode="lin" valueType="num">
                                      <p:cBhvr>
                                        <p:cTn id="13" dur="1" fill="hold"/>
                                        <p:tgtEl>
                                          <p:spTgt spid="6"/>
                                        </p:tgtEl>
                                        <p:attrNameLst>
                                          <p:attrName/>
                                        </p:attrNameLst>
                                      </p:cBhvr>
                                    </p:anim>
                                  </p:childTnLst>
                                </p:cTn>
                              </p:par>
                            </p:childTnLst>
                          </p:cTn>
                        </p:par>
                      </p:childTnLst>
                    </p:cTn>
                  </p:par>
                  <p:par>
                    <p:cTn id="14" fill="hold">
                      <p:stCondLst>
                        <p:cond delay="indefinite"/>
                      </p:stCondLst>
                      <p:childTnLst>
                        <p:par>
                          <p:cTn id="15" fill="hold">
                            <p:stCondLst>
                              <p:cond delay="0"/>
                            </p:stCondLst>
                            <p:childTnLst>
                              <p:par>
                                <p:cTn id="16" presetID="24" presetClass="entr" presetSubtype="0" fill="hold" nodeType="clickEffect">
                                  <p:stCondLst>
                                    <p:cond delay="0"/>
                                  </p:stCondLst>
                                  <p:childTnLst>
                                    <p:set>
                                      <p:cBhvr>
                                        <p:cTn id="17" dur="1" fill="hold">
                                          <p:stCondLst>
                                            <p:cond delay="0"/>
                                          </p:stCondLst>
                                        </p:cTn>
                                        <p:tgtEl>
                                          <p:spTgt spid="92171"/>
                                        </p:tgtEl>
                                        <p:attrNameLst>
                                          <p:attrName>style.visibility</p:attrName>
                                        </p:attrNameLst>
                                      </p:cBhvr>
                                      <p:to>
                                        <p:strVal val="visible"/>
                                      </p:to>
                                    </p:set>
                                    <p:anim to="" calcmode="lin" valueType="num">
                                      <p:cBhvr>
                                        <p:cTn id="18" dur="1" fill="hold"/>
                                        <p:tgtEl>
                                          <p:spTgt spid="92171"/>
                                        </p:tgtEl>
                                        <p:attrNameLst>
                                          <p:attrName/>
                                        </p:attrNameLst>
                                      </p:cBhvr>
                                    </p:anim>
                                  </p:childTnLst>
                                </p:cTn>
                              </p:par>
                              <p:par>
                                <p:cTn id="19" presetID="24" presetClass="exit" presetSubtype="0" fill="hold" grpId="1" nodeType="withEffect">
                                  <p:stCondLst>
                                    <p:cond delay="0"/>
                                  </p:stCondLst>
                                  <p:iterate type="wd">
                                    <p:tmAbs val="0"/>
                                  </p:iterate>
                                  <p:childTnLst>
                                    <p:anim to="" calcmode="lin" valueType="num">
                                      <p:cBhvr>
                                        <p:cTn id="20" dur="1"/>
                                        <p:tgtEl>
                                          <p:spTgt spid="7"/>
                                        </p:tgtEl>
                                        <p:attrNameLst>
                                          <p:attrName/>
                                        </p:attrNameLst>
                                      </p:cBhvr>
                                    </p:anim>
                                    <p:set>
                                      <p:cBhvr>
                                        <p:cTn id="21" dur="1" fill="hold">
                                          <p:stCondLst>
                                            <p:cond delay="0"/>
                                          </p:stCondLst>
                                        </p:cTn>
                                        <p:tgtEl>
                                          <p:spTgt spid="7"/>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4"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to="" calcmode="lin" valueType="num">
                                      <p:cBhvr>
                                        <p:cTn id="26"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P spid="7" grpId="0"/>
      <p:bldP spid="7"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unch.photoshelter.com/img/pixel.gif"/>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028" name="Picture 4" descr="http://punch.photoshelter.com/img/pixel.gif"/>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030" name="Picture 6" descr="http://punch.photoshelter.com/img/pixel.gif"/>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2290" name="Picture 2" descr="https://d28wbuch0jlv7v.cloudfront.net/images/infografik/normal/chartoftheday_4094_number_of_persons_killed_by_terrorist_attacks_in_iraq_afghanistan_pakistan_et_al_n.jpg"/>
          <p:cNvPicPr>
            <a:picLocks noChangeAspect="1" noChangeArrowheads="1"/>
          </p:cNvPicPr>
          <p:nvPr/>
        </p:nvPicPr>
        <p:blipFill>
          <a:blip r:embed="rId4" cstate="print"/>
          <a:srcRect/>
          <a:stretch>
            <a:fillRect/>
          </a:stretch>
        </p:blipFill>
        <p:spPr bwMode="auto">
          <a:xfrm>
            <a:off x="0" y="60738"/>
            <a:ext cx="9144000" cy="6515100"/>
          </a:xfrm>
          <a:prstGeom prst="rect">
            <a:avLst/>
          </a:prstGeom>
          <a:noFill/>
        </p:spPr>
      </p:pic>
      <p:pic>
        <p:nvPicPr>
          <p:cNvPr id="6" name="Picture 2" descr="Résultat de recherche d'images pour &quot;victims terror attacks europe world&quot;"/>
          <p:cNvPicPr>
            <a:picLocks noChangeAspect="1" noChangeArrowheads="1"/>
          </p:cNvPicPr>
          <p:nvPr/>
        </p:nvPicPr>
        <p:blipFill>
          <a:blip r:embed="rId5" cstate="print"/>
          <a:srcRect/>
          <a:stretch>
            <a:fillRect/>
          </a:stretch>
        </p:blipFill>
        <p:spPr bwMode="auto">
          <a:xfrm>
            <a:off x="0" y="836712"/>
            <a:ext cx="9073008" cy="511256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2290"/>
                                        </p:tgtEl>
                                        <p:attrNameLst>
                                          <p:attrName>style.visibility</p:attrName>
                                        </p:attrNameLst>
                                      </p:cBhvr>
                                      <p:to>
                                        <p:strVal val="visible"/>
                                      </p:to>
                                    </p:set>
                                    <p:anim to="" calcmode="lin" valueType="num">
                                      <p:cBhvr>
                                        <p:cTn id="7" dur="1" fill="hold"/>
                                        <p:tgtEl>
                                          <p:spTgt spid="1229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to="" calcmode="lin" valueType="num">
                                      <p:cBhvr>
                                        <p:cTn id="12" dur="1" fill="hold"/>
                                        <p:tgtEl>
                                          <p:spTgt spid="6"/>
                                        </p:tgtEl>
                                        <p:attrNameLst>
                                          <p:attrName/>
                                        </p:attrNameLst>
                                      </p:cBhvr>
                                    </p:anim>
                                  </p:childTnLst>
                                </p:cTn>
                              </p:par>
                              <p:par>
                                <p:cTn id="13" presetID="8" presetClass="exit" presetSubtype="16" fill="hold" nodeType="withEffect">
                                  <p:stCondLst>
                                    <p:cond delay="0"/>
                                  </p:stCondLst>
                                  <p:childTnLst>
                                    <p:animEffect transition="out" filter="diamond(in)">
                                      <p:cBhvr>
                                        <p:cTn id="14" dur="2000"/>
                                        <p:tgtEl>
                                          <p:spTgt spid="12290"/>
                                        </p:tgtEl>
                                      </p:cBhvr>
                                    </p:animEffect>
                                    <p:set>
                                      <p:cBhvr>
                                        <p:cTn id="15" dur="1" fill="hold">
                                          <p:stCondLst>
                                            <p:cond delay="1999"/>
                                          </p:stCondLst>
                                        </p:cTn>
                                        <p:tgtEl>
                                          <p:spTgt spid="122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VATAR_GRIP.png"/>
          <p:cNvGrpSpPr/>
          <p:nvPr/>
        </p:nvGrpSpPr>
        <p:grpSpPr>
          <a:xfrm>
            <a:off x="7769775" y="5525802"/>
            <a:ext cx="1191094" cy="1244673"/>
            <a:chOff x="0" y="0"/>
            <a:chExt cx="1693999" cy="1770199"/>
          </a:xfrm>
        </p:grpSpPr>
        <p:pic>
          <p:nvPicPr>
            <p:cNvPr id="183" name="AVATAR_GRIP.png" descr="AVATAR_GRIP.png"/>
            <p:cNvPicPr>
              <a:picLocks noChangeAspect="1"/>
            </p:cNvPicPr>
            <p:nvPr/>
          </p:nvPicPr>
          <p:blipFill>
            <a:blip r:embed="rId3" cstate="print">
              <a:extLst/>
            </a:blip>
            <a:stretch>
              <a:fillRect/>
            </a:stretch>
          </p:blipFill>
          <p:spPr>
            <a:xfrm>
              <a:off x="127000" y="88900"/>
              <a:ext cx="1440000" cy="1440000"/>
            </a:xfrm>
            <a:prstGeom prst="rect">
              <a:avLst/>
            </a:prstGeom>
            <a:ln>
              <a:noFill/>
            </a:ln>
            <a:effectLst/>
          </p:spPr>
        </p:pic>
        <p:pic>
          <p:nvPicPr>
            <p:cNvPr id="182" name="AVATAR_GRIP.png" descr="AVATAR_GRIP.png"/>
            <p:cNvPicPr>
              <a:picLocks/>
            </p:cNvPicPr>
            <p:nvPr/>
          </p:nvPicPr>
          <p:blipFill>
            <a:blip r:embed="rId4" cstate="print">
              <a:extLst/>
            </a:blip>
            <a:stretch>
              <a:fillRect/>
            </a:stretch>
          </p:blipFill>
          <p:spPr>
            <a:xfrm>
              <a:off x="0" y="0"/>
              <a:ext cx="1694000" cy="1770200"/>
            </a:xfrm>
            <a:prstGeom prst="rect">
              <a:avLst/>
            </a:prstGeom>
            <a:effectLst/>
          </p:spPr>
        </p:pic>
      </p:grpSp>
      <p:pic>
        <p:nvPicPr>
          <p:cNvPr id="185" name="Endless War - Raf Schoenmaekers.gif" descr="Endless War - Raf Schoenmaekers.gif"/>
          <p:cNvPicPr>
            <a:picLocks/>
          </p:cNvPicPr>
          <p:nvPr/>
        </p:nvPicPr>
        <p:blipFill>
          <a:blip r:embed="rId5" cstate="print">
            <a:extLst/>
          </a:blip>
          <a:stretch>
            <a:fillRect/>
          </a:stretch>
        </p:blipFill>
        <p:spPr>
          <a:xfrm>
            <a:off x="251520" y="0"/>
            <a:ext cx="7344816" cy="6858000"/>
          </a:xfrm>
          <a:prstGeom prst="rect">
            <a:avLst/>
          </a:prstGeom>
          <a:ln w="12700">
            <a:miter lim="400000"/>
          </a:ln>
        </p:spPr>
      </p:pic>
      <p:sp>
        <p:nvSpPr>
          <p:cNvPr id="186" name="Crédit : Endless War / Raf Schoenmaekers"/>
          <p:cNvSpPr txBox="1"/>
          <p:nvPr/>
        </p:nvSpPr>
        <p:spPr>
          <a:xfrm>
            <a:off x="227550" y="6376120"/>
            <a:ext cx="3734288" cy="302964"/>
          </a:xfrm>
          <a:prstGeom prst="rect">
            <a:avLst/>
          </a:prstGeom>
          <a:ln w="12700">
            <a:miter lim="400000"/>
          </a:ln>
          <a:extLst>
            <a:ext uri="{C572A759-6A51-4108-AA02-DFA0A04FC94B}">
              <ma14:wrappingTextBoxFlag xmlns="" xmlns:ma14="http://schemas.microsoft.com/office/mac/drawingml/2011/main" val="1"/>
            </a:ext>
          </a:extLst>
        </p:spPr>
        <p:txBody>
          <a:bodyPr wrap="none" lIns="35717" tIns="35717" rIns="35717" bIns="35717" anchor="ctr">
            <a:spAutoFit/>
          </a:bodyPr>
          <a:lstStyle/>
          <a:p>
            <a:pPr>
              <a:defRPr sz="1500">
                <a:solidFill>
                  <a:schemeClr val="accent1">
                    <a:hueOff val="47394"/>
                    <a:satOff val="-25753"/>
                    <a:lumOff val="-7544"/>
                  </a:schemeClr>
                </a:solidFill>
                <a:latin typeface="Avenir Book"/>
                <a:ea typeface="Avenir Book"/>
                <a:cs typeface="Avenir Book"/>
                <a:sym typeface="Avenir Book"/>
              </a:defRPr>
            </a:pPr>
            <a:r>
              <a:t>Crédit : </a:t>
            </a:r>
            <a:r>
              <a:rPr>
                <a:latin typeface="Avenir Book Oblique"/>
                <a:ea typeface="Avenir Book Oblique"/>
                <a:cs typeface="Avenir Book Oblique"/>
                <a:sym typeface="Avenir Book Oblique"/>
              </a:rPr>
              <a:t>Endless War</a:t>
            </a:r>
            <a:r>
              <a:t> / Raf Schoenmaekers</a:t>
            </a:r>
          </a:p>
        </p:txBody>
      </p:sp>
      <p:pic>
        <p:nvPicPr>
          <p:cNvPr id="7" name="Picture 2" descr="Résultat de recherche d'images pour &quot;ONU objectifs&quot;"/>
          <p:cNvPicPr>
            <a:picLocks noChangeAspect="1" noChangeArrowheads="1"/>
          </p:cNvPicPr>
          <p:nvPr/>
        </p:nvPicPr>
        <p:blipFill>
          <a:blip r:embed="rId6" cstate="print"/>
          <a:srcRect/>
          <a:stretch>
            <a:fillRect/>
          </a:stretch>
        </p:blipFill>
        <p:spPr bwMode="auto">
          <a:xfrm>
            <a:off x="-62119" y="267578"/>
            <a:ext cx="9206119" cy="6137414"/>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85"/>
                                        </p:tgtEl>
                                        <p:attrNameLst>
                                          <p:attrName>style.visibility</p:attrName>
                                        </p:attrNameLst>
                                      </p:cBhvr>
                                      <p:to>
                                        <p:strVal val="visible"/>
                                      </p:to>
                                    </p:set>
                                    <p:anim to="" calcmode="lin" valueType="num">
                                      <p:cBhvr>
                                        <p:cTn id="7" dur="1" fill="hold"/>
                                        <p:tgtEl>
                                          <p:spTgt spid="185"/>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to="" calcmode="lin" valueType="num">
                                      <p:cBhvr>
                                        <p:cTn id="10" dur="1" fill="hold"/>
                                        <p:tgtEl>
                                          <p:spTgt spid="2"/>
                                        </p:tgtEl>
                                        <p:attrNameLst>
                                          <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to="" calcmode="lin" valueType="num">
                                      <p:cBhvr>
                                        <p:cTn id="15" dur="1" fill="hold"/>
                                        <p:tgtEl>
                                          <p:spTgt spid="7"/>
                                        </p:tgtEl>
                                        <p:attrNameLst>
                                          <p:attrName/>
                                        </p:attrNameLst>
                                      </p:cBhvr>
                                    </p:anim>
                                  </p:childTnLst>
                                </p:cTn>
                              </p:par>
                              <p:par>
                                <p:cTn id="16" presetID="24" presetClass="exit" presetSubtype="0" fill="hold" nodeType="withEffect">
                                  <p:stCondLst>
                                    <p:cond delay="0"/>
                                  </p:stCondLst>
                                  <p:childTnLst>
                                    <p:anim to="" calcmode="lin" valueType="num">
                                      <p:cBhvr>
                                        <p:cTn id="17" dur="1"/>
                                        <p:tgtEl>
                                          <p:spTgt spid="185"/>
                                        </p:tgtEl>
                                        <p:attrNameLst>
                                          <p:attrName/>
                                        </p:attrNameLst>
                                      </p:cBhvr>
                                    </p:anim>
                                    <p:set>
                                      <p:cBhvr>
                                        <p:cTn id="18" dur="1" fill="hold">
                                          <p:stCondLst>
                                            <p:cond delay="0"/>
                                          </p:stCondLst>
                                        </p:cTn>
                                        <p:tgtEl>
                                          <p:spTgt spid="185"/>
                                        </p:tgtEl>
                                        <p:attrNameLst>
                                          <p:attrName>style.visibility</p:attrName>
                                        </p:attrNameLst>
                                      </p:cBhvr>
                                      <p:to>
                                        <p:strVal val="hidden"/>
                                      </p:to>
                                    </p:set>
                                  </p:childTnLst>
                                </p:cTn>
                              </p:par>
                              <p:par>
                                <p:cTn id="19" presetID="24" presetClass="exit" presetSubtype="0" fill="hold" nodeType="withEffect">
                                  <p:stCondLst>
                                    <p:cond delay="0"/>
                                  </p:stCondLst>
                                  <p:childTnLst>
                                    <p:anim to="" calcmode="lin" valueType="num">
                                      <p:cBhvr>
                                        <p:cTn id="20" dur="1"/>
                                        <p:tgtEl>
                                          <p:spTgt spid="2"/>
                                        </p:tgtEl>
                                        <p:attrNameLst>
                                          <p:attrName/>
                                        </p:attrNameLst>
                                      </p:cBhvr>
                                    </p:anim>
                                    <p:set>
                                      <p:cBhvr>
                                        <p:cTn id="21"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01186" y="3244334"/>
            <a:ext cx="4541628" cy="369332"/>
          </a:xfrm>
          <a:prstGeom prst="rect">
            <a:avLst/>
          </a:prstGeom>
        </p:spPr>
        <p:txBody>
          <a:bodyPr wrap="none">
            <a:spAutoFit/>
          </a:bodyPr>
          <a:lstStyle/>
          <a:p>
            <a:r>
              <a:rPr lang="fr-BE" dirty="0">
                <a:solidFill>
                  <a:schemeClr val="bg1"/>
                </a:solidFill>
              </a:rPr>
              <a:t>Be a rogue state or not to </a:t>
            </a:r>
            <a:r>
              <a:rPr lang="fr-BE" dirty="0" err="1">
                <a:solidFill>
                  <a:schemeClr val="bg1"/>
                </a:solidFill>
              </a:rPr>
              <a:t>be</a:t>
            </a:r>
            <a:r>
              <a:rPr lang="fr-BE" dirty="0">
                <a:solidFill>
                  <a:schemeClr val="bg1"/>
                </a:solidFill>
              </a:rPr>
              <a:t> a rogue state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827584" y="908720"/>
            <a:ext cx="6264696" cy="1754326"/>
          </a:xfrm>
          <a:prstGeom prst="rect">
            <a:avLst/>
          </a:prstGeom>
          <a:noFill/>
        </p:spPr>
        <p:txBody>
          <a:bodyPr wrap="square" rtlCol="0">
            <a:spAutoFit/>
          </a:bodyPr>
          <a:lstStyle/>
          <a:p>
            <a:r>
              <a:rPr lang="fr-BE" sz="5400" b="1" dirty="0">
                <a:solidFill>
                  <a:schemeClr val="bg1"/>
                </a:solidFill>
              </a:rPr>
              <a:t>Réserve à documents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0" name="Picture 4" descr="http://www.atlas-monde.net/wp-content/uploads/2016/02/mappemonde.gif"/>
          <p:cNvPicPr>
            <a:picLocks noChangeAspect="1" noChangeArrowheads="1"/>
          </p:cNvPicPr>
          <p:nvPr/>
        </p:nvPicPr>
        <p:blipFill>
          <a:blip r:embed="rId2" cstate="print"/>
          <a:srcRect/>
          <a:stretch>
            <a:fillRect/>
          </a:stretch>
        </p:blipFill>
        <p:spPr bwMode="auto">
          <a:xfrm>
            <a:off x="0" y="1052736"/>
            <a:ext cx="9232761" cy="4653136"/>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L'URSS au grand air"/>
          <p:cNvPicPr>
            <a:picLocks noChangeAspect="1" noChangeArrowheads="1"/>
          </p:cNvPicPr>
          <p:nvPr/>
        </p:nvPicPr>
        <p:blipFill>
          <a:blip r:embed="rId3" cstate="print"/>
          <a:srcRect/>
          <a:stretch>
            <a:fillRect/>
          </a:stretch>
        </p:blipFill>
        <p:spPr bwMode="auto">
          <a:xfrm>
            <a:off x="827584" y="0"/>
            <a:ext cx="5953125" cy="6657976"/>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s://upload.wikimedia.org/wikipedia/commons/2/27/Bakhtiar_and_mosaddegh_cartoon.jpg"/>
          <p:cNvPicPr>
            <a:picLocks noChangeAspect="1" noChangeArrowheads="1"/>
          </p:cNvPicPr>
          <p:nvPr/>
        </p:nvPicPr>
        <p:blipFill>
          <a:blip r:embed="rId3" cstate="print"/>
          <a:srcRect/>
          <a:stretch>
            <a:fillRect/>
          </a:stretch>
        </p:blipFill>
        <p:spPr bwMode="auto">
          <a:xfrm>
            <a:off x="611560" y="1844824"/>
            <a:ext cx="6562725" cy="4638676"/>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1951E"/>
          <p:cNvPicPr>
            <a:picLocks noChangeAspect="1" noChangeArrowheads="1"/>
          </p:cNvPicPr>
          <p:nvPr/>
        </p:nvPicPr>
        <p:blipFill>
          <a:blip r:embed="rId3" cstate="print"/>
          <a:srcRect/>
          <a:stretch>
            <a:fillRect/>
          </a:stretch>
        </p:blipFill>
        <p:spPr bwMode="auto">
          <a:xfrm>
            <a:off x="-1" y="1268760"/>
            <a:ext cx="9144001" cy="4135904"/>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11550</TotalTime>
  <Words>4537</Words>
  <Application>Microsoft Office PowerPoint</Application>
  <PresentationFormat>Affichage à l'écran (4:3)</PresentationFormat>
  <Paragraphs>407</Paragraphs>
  <Slides>49</Slides>
  <Notes>43</Notes>
  <HiddenSlides>0</HiddenSlides>
  <MMClips>16</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49</vt:i4>
      </vt:variant>
    </vt:vector>
  </HeadingPairs>
  <TitlesOfParts>
    <vt:vector size="62" baseType="lpstr">
      <vt:lpstr>Arial Black</vt:lpstr>
      <vt:lpstr>Book Antiqua</vt:lpstr>
      <vt:lpstr>Wingdings 3</vt:lpstr>
      <vt:lpstr>Aharoni</vt:lpstr>
      <vt:lpstr>Avenir Book Oblique</vt:lpstr>
      <vt:lpstr>Wingdings 2</vt:lpstr>
      <vt:lpstr>Avenir Book</vt:lpstr>
      <vt:lpstr>Bodoni MT Black</vt:lpstr>
      <vt:lpstr>Wingdings</vt:lpstr>
      <vt:lpstr>Lucida Sans</vt:lpstr>
      <vt:lpstr>Arial</vt:lpstr>
      <vt:lpstr>Calibri</vt:lpstr>
      <vt:lpstr>Apex</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Lord knows what we’d do without Iranian oil »   (« Dieu seul sait ce que nous ferions sans le pétrole iranien »)   – Dwight D. Eisenhower Président des Etats-Unis d’Amérique (1953-1961)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Thibault Zaleski</dc:creator>
  <cp:lastModifiedBy>CNAPD ASBL</cp:lastModifiedBy>
  <cp:revision>376</cp:revision>
  <dcterms:created xsi:type="dcterms:W3CDTF">2017-06-08T13:30:13Z</dcterms:created>
  <dcterms:modified xsi:type="dcterms:W3CDTF">2018-04-10T13:36:22Z</dcterms:modified>
</cp:coreProperties>
</file>