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8" r:id="rId2"/>
    <p:sldId id="256" r:id="rId3"/>
    <p:sldId id="257" r:id="rId4"/>
    <p:sldId id="270" r:id="rId5"/>
    <p:sldId id="264" r:id="rId6"/>
    <p:sldId id="271" r:id="rId7"/>
    <p:sldId id="262" r:id="rId8"/>
    <p:sldId id="263" r:id="rId9"/>
    <p:sldId id="267" r:id="rId10"/>
    <p:sldId id="266" r:id="rId11"/>
    <p:sldId id="268" r:id="rId12"/>
    <p:sldId id="261" r:id="rId13"/>
    <p:sldId id="269" r:id="rId14"/>
    <p:sldId id="260" r:id="rId15"/>
    <p:sldId id="275" r:id="rId16"/>
    <p:sldId id="265" r:id="rId17"/>
    <p:sldId id="276" r:id="rId18"/>
    <p:sldId id="277" r:id="rId19"/>
    <p:sldId id="272" r:id="rId20"/>
    <p:sldId id="273" r:id="rId21"/>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
      <p:font typeface="Bodoni MT Black" panose="02070A03080606020203" pitchFamily="18" charset="0"/>
      <p:bold r:id="rId27"/>
    </p:embeddedFont>
    <p:embeddedFont>
      <p:font typeface="Aharoni" panose="02010803020104030203" pitchFamily="2" charset="-79"/>
      <p:bold r:id="rId2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491" autoAdjust="0"/>
  </p:normalViewPr>
  <p:slideViewPr>
    <p:cSldViewPr>
      <p:cViewPr varScale="1">
        <p:scale>
          <a:sx n="75" d="100"/>
          <a:sy n="75" d="100"/>
        </p:scale>
        <p:origin x="1014" y="54"/>
      </p:cViewPr>
      <p:guideLst>
        <p:guide orient="horz" pos="2160"/>
        <p:guide pos="2880"/>
      </p:guideLst>
    </p:cSldViewPr>
  </p:slideViewPr>
  <p:notesTextViewPr>
    <p:cViewPr>
      <p:scale>
        <a:sx n="100" d="100"/>
        <a:sy n="100" d="100"/>
      </p:scale>
      <p:origin x="0" y="0"/>
    </p:cViewPr>
  </p:notesTextViewPr>
  <p:notesViewPr>
    <p:cSldViewPr>
      <p:cViewPr varScale="1">
        <p:scale>
          <a:sx n="78" d="100"/>
          <a:sy n="78" d="100"/>
        </p:scale>
        <p:origin x="-192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F17FFE-8031-47A9-A2C4-2D948129A17A}" type="datetimeFigureOut">
              <a:rPr lang="fr-BE" smtClean="0"/>
              <a:pPr/>
              <a:t>10/04/2018</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37DC1F-38BB-4B45-AF46-1A28763FD556}" type="slidenum">
              <a:rPr lang="fr-BE" smtClean="0"/>
              <a:pPr/>
              <a:t>‹N°›</a:t>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fr.wikipedia.org/wiki/1864" TargetMode="External"/><Relationship Id="rId13" Type="http://schemas.openxmlformats.org/officeDocument/2006/relationships/hyperlink" Target="https://fr.wikipedia.org/wiki/Dialectique" TargetMode="External"/><Relationship Id="rId3" Type="http://schemas.openxmlformats.org/officeDocument/2006/relationships/hyperlink" Target="https://fr.wikipedia.org/wiki/Allemand" TargetMode="External"/><Relationship Id="rId7" Type="http://schemas.openxmlformats.org/officeDocument/2006/relationships/hyperlink" Target="https://fr.wikipedia.org/wiki/1831" TargetMode="External"/><Relationship Id="rId12" Type="http://schemas.openxmlformats.org/officeDocument/2006/relationships/hyperlink" Target="https://fr.wikipedia.org/wiki/La_Dialectique_%C3%A9ristique" TargetMode="External"/><Relationship Id="rId2" Type="http://schemas.openxmlformats.org/officeDocument/2006/relationships/slide" Target="../slides/slide5.xml"/><Relationship Id="rId16" Type="http://schemas.openxmlformats.org/officeDocument/2006/relationships/hyperlink" Target="https://fr.wikipedia.org/wiki/Philosophie" TargetMode="External"/><Relationship Id="rId1" Type="http://schemas.openxmlformats.org/officeDocument/2006/relationships/notesMaster" Target="../notesMasters/notesMaster1.xml"/><Relationship Id="rId6" Type="http://schemas.openxmlformats.org/officeDocument/2006/relationships/hyperlink" Target="https://fr.wikipedia.org/wiki/1830" TargetMode="External"/><Relationship Id="rId11" Type="http://schemas.openxmlformats.org/officeDocument/2006/relationships/hyperlink" Target="https://fr.wikipedia.org/wiki/Sarcastique" TargetMode="External"/><Relationship Id="rId5" Type="http://schemas.openxmlformats.org/officeDocument/2006/relationships/hyperlink" Target="https://fr.wikipedia.org/wiki/Arthur_Schopenhauer" TargetMode="External"/><Relationship Id="rId15" Type="http://schemas.openxmlformats.org/officeDocument/2006/relationships/hyperlink" Target="https://fr.wikipedia.org/wiki/Logique" TargetMode="External"/><Relationship Id="rId10" Type="http://schemas.openxmlformats.org/officeDocument/2006/relationships/hyperlink" Target="https://fr.wikipedia.org/wiki/Grec_ancien" TargetMode="External"/><Relationship Id="rId4" Type="http://schemas.openxmlformats.org/officeDocument/2006/relationships/hyperlink" Target="https://fr.wikipedia.org/wiki/Philosophe" TargetMode="External"/><Relationship Id="rId9" Type="http://schemas.openxmlformats.org/officeDocument/2006/relationships/hyperlink" Target="https://fr.wikipedia.org/wiki/France" TargetMode="External"/><Relationship Id="rId14" Type="http://schemas.openxmlformats.org/officeDocument/2006/relationships/hyperlink" Target="https://fr.wikipedia.org/wiki/Sophistiqu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fr.wikipedia.org/wiki/1864" TargetMode="External"/><Relationship Id="rId13" Type="http://schemas.openxmlformats.org/officeDocument/2006/relationships/hyperlink" Target="https://fr.wikipedia.org/wiki/Dialectique" TargetMode="External"/><Relationship Id="rId3" Type="http://schemas.openxmlformats.org/officeDocument/2006/relationships/hyperlink" Target="https://fr.wikipedia.org/wiki/Allemand" TargetMode="External"/><Relationship Id="rId7" Type="http://schemas.openxmlformats.org/officeDocument/2006/relationships/hyperlink" Target="https://fr.wikipedia.org/wiki/1831" TargetMode="External"/><Relationship Id="rId12" Type="http://schemas.openxmlformats.org/officeDocument/2006/relationships/hyperlink" Target="https://fr.wikipedia.org/wiki/La_Dialectique_%C3%A9ristique" TargetMode="External"/><Relationship Id="rId2" Type="http://schemas.openxmlformats.org/officeDocument/2006/relationships/slide" Target="../slides/slide7.xml"/><Relationship Id="rId16" Type="http://schemas.openxmlformats.org/officeDocument/2006/relationships/hyperlink" Target="https://fr.wikipedia.org/wiki/Philosophie" TargetMode="External"/><Relationship Id="rId1" Type="http://schemas.openxmlformats.org/officeDocument/2006/relationships/notesMaster" Target="../notesMasters/notesMaster1.xml"/><Relationship Id="rId6" Type="http://schemas.openxmlformats.org/officeDocument/2006/relationships/hyperlink" Target="https://fr.wikipedia.org/wiki/1830" TargetMode="External"/><Relationship Id="rId11" Type="http://schemas.openxmlformats.org/officeDocument/2006/relationships/hyperlink" Target="https://fr.wikipedia.org/wiki/Sarcastique" TargetMode="External"/><Relationship Id="rId5" Type="http://schemas.openxmlformats.org/officeDocument/2006/relationships/hyperlink" Target="https://fr.wikipedia.org/wiki/Arthur_Schopenhauer" TargetMode="External"/><Relationship Id="rId15" Type="http://schemas.openxmlformats.org/officeDocument/2006/relationships/hyperlink" Target="https://fr.wikipedia.org/wiki/Logique" TargetMode="External"/><Relationship Id="rId10" Type="http://schemas.openxmlformats.org/officeDocument/2006/relationships/hyperlink" Target="https://fr.wikipedia.org/wiki/Grec_ancien" TargetMode="External"/><Relationship Id="rId4" Type="http://schemas.openxmlformats.org/officeDocument/2006/relationships/hyperlink" Target="https://fr.wikipedia.org/wiki/Philosophe" TargetMode="External"/><Relationship Id="rId9" Type="http://schemas.openxmlformats.org/officeDocument/2006/relationships/hyperlink" Target="https://fr.wikipedia.org/wiki/France" TargetMode="External"/><Relationship Id="rId14" Type="http://schemas.openxmlformats.org/officeDocument/2006/relationships/hyperlink" Target="https://fr.wikipedia.org/wiki/Sophistique"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fr.wikipedia.org/wiki/1864" TargetMode="External"/><Relationship Id="rId13" Type="http://schemas.openxmlformats.org/officeDocument/2006/relationships/hyperlink" Target="https://fr.wikipedia.org/wiki/Dialectique" TargetMode="External"/><Relationship Id="rId3" Type="http://schemas.openxmlformats.org/officeDocument/2006/relationships/hyperlink" Target="https://fr.wikipedia.org/wiki/Allemand" TargetMode="External"/><Relationship Id="rId7" Type="http://schemas.openxmlformats.org/officeDocument/2006/relationships/hyperlink" Target="https://fr.wikipedia.org/wiki/1831" TargetMode="External"/><Relationship Id="rId12" Type="http://schemas.openxmlformats.org/officeDocument/2006/relationships/hyperlink" Target="https://fr.wikipedia.org/wiki/La_Dialectique_%C3%A9ristique" TargetMode="External"/><Relationship Id="rId2" Type="http://schemas.openxmlformats.org/officeDocument/2006/relationships/slide" Target="../slides/slide8.xml"/><Relationship Id="rId16" Type="http://schemas.openxmlformats.org/officeDocument/2006/relationships/hyperlink" Target="https://fr.wikipedia.org/wiki/Philosophie" TargetMode="External"/><Relationship Id="rId1" Type="http://schemas.openxmlformats.org/officeDocument/2006/relationships/notesMaster" Target="../notesMasters/notesMaster1.xml"/><Relationship Id="rId6" Type="http://schemas.openxmlformats.org/officeDocument/2006/relationships/hyperlink" Target="https://fr.wikipedia.org/wiki/1830" TargetMode="External"/><Relationship Id="rId11" Type="http://schemas.openxmlformats.org/officeDocument/2006/relationships/hyperlink" Target="https://fr.wikipedia.org/wiki/Sarcastique" TargetMode="External"/><Relationship Id="rId5" Type="http://schemas.openxmlformats.org/officeDocument/2006/relationships/hyperlink" Target="https://fr.wikipedia.org/wiki/Arthur_Schopenhauer" TargetMode="External"/><Relationship Id="rId15" Type="http://schemas.openxmlformats.org/officeDocument/2006/relationships/hyperlink" Target="https://fr.wikipedia.org/wiki/Logique" TargetMode="External"/><Relationship Id="rId10" Type="http://schemas.openxmlformats.org/officeDocument/2006/relationships/hyperlink" Target="https://fr.wikipedia.org/wiki/Grec_ancien" TargetMode="External"/><Relationship Id="rId4" Type="http://schemas.openxmlformats.org/officeDocument/2006/relationships/hyperlink" Target="https://fr.wikipedia.org/wiki/Philosophe" TargetMode="External"/><Relationship Id="rId9" Type="http://schemas.openxmlformats.org/officeDocument/2006/relationships/hyperlink" Target="https://fr.wikipedia.org/wiki/France" TargetMode="External"/><Relationship Id="rId14" Type="http://schemas.openxmlformats.org/officeDocument/2006/relationships/hyperlink" Target="https://fr.wikipedia.org/wiki/Sophistique"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fr.wikipedia.org/wiki/Pierre_Conesa" TargetMode="External"/><Relationship Id="rId13" Type="http://schemas.openxmlformats.org/officeDocument/2006/relationships/hyperlink" Target="https://fr.wikipedia.org/wiki/Fondation_Res_Publica" TargetMode="External"/><Relationship Id="rId18" Type="http://schemas.openxmlformats.org/officeDocument/2006/relationships/hyperlink" Target="https://fr.wikipedia.org/wiki/Communication" TargetMode="External"/><Relationship Id="rId3" Type="http://schemas.openxmlformats.org/officeDocument/2006/relationships/hyperlink" Target="https://fr.wikipedia.org/wiki/Math%C3%A9matiques" TargetMode="External"/><Relationship Id="rId7" Type="http://schemas.openxmlformats.org/officeDocument/2006/relationships/hyperlink" Target="https://fr.wikipedia.org/wiki/Liste_d'%C3%A9l%C3%A8ves_de_l'%C3%89cole_nationale_d'administration" TargetMode="External"/><Relationship Id="rId12" Type="http://schemas.openxmlformats.org/officeDocument/2006/relationships/hyperlink" Target="https://fr.wikipedia.org/wiki/Minist%C3%A8re_de_la_D%C3%A9fense_(France)" TargetMode="External"/><Relationship Id="rId17" Type="http://schemas.openxmlformats.org/officeDocument/2006/relationships/hyperlink" Target="https://fr.wikipedia.org/wiki/Conseil" TargetMode="External"/><Relationship Id="rId2" Type="http://schemas.openxmlformats.org/officeDocument/2006/relationships/slide" Target="../slides/slide10.xml"/><Relationship Id="rId16" Type="http://schemas.openxmlformats.org/officeDocument/2006/relationships/hyperlink" Target="https://fr.wikipedia.org/wiki/Intelligence_%C3%A9conomique" TargetMode="External"/><Relationship Id="rId1" Type="http://schemas.openxmlformats.org/officeDocument/2006/relationships/notesMaster" Target="../notesMasters/notesMaster1.xml"/><Relationship Id="rId6" Type="http://schemas.openxmlformats.org/officeDocument/2006/relationships/hyperlink" Target="https://fr.wikipedia.org/wiki/%C3%89cole_nationale_d'administration_(France)" TargetMode="External"/><Relationship Id="rId11" Type="http://schemas.openxmlformats.org/officeDocument/2006/relationships/hyperlink" Target="https://fr.wikipedia.org/wiki/Haut_fonctionnaire_en_France" TargetMode="External"/><Relationship Id="rId5" Type="http://schemas.openxmlformats.org/officeDocument/2006/relationships/hyperlink" Target="https://fr.wikipedia.org/wiki/Histoire" TargetMode="External"/><Relationship Id="rId15" Type="http://schemas.openxmlformats.org/officeDocument/2006/relationships/hyperlink" Target="https://fr.wikipedia.org/wiki/%C3%89cole_militaire" TargetMode="External"/><Relationship Id="rId10" Type="http://schemas.openxmlformats.org/officeDocument/2006/relationships/hyperlink" Target="https://fr.wikipedia.org/wiki/Universit%C3%A9_Paris-VII" TargetMode="External"/><Relationship Id="rId19" Type="http://schemas.openxmlformats.org/officeDocument/2006/relationships/hyperlink" Target="https://fr.wikipedia.org/wiki/Relations_publiques" TargetMode="External"/><Relationship Id="rId4" Type="http://schemas.openxmlformats.org/officeDocument/2006/relationships/hyperlink" Target="https://fr.wikipedia.org/wiki/Russe" TargetMode="External"/><Relationship Id="rId9" Type="http://schemas.openxmlformats.org/officeDocument/2006/relationships/hyperlink" Target="https://fr.wikipedia.org/wiki/Histoire_contemporaine" TargetMode="External"/><Relationship Id="rId14" Type="http://schemas.openxmlformats.org/officeDocument/2006/relationships/hyperlink" Target="https://fr.wikipedia.org/wiki/Institut_d'%C3%A9tudes_politiques_de_Pari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fr.wikipedia.org/wiki/Premi%C3%A8re_Guerre_mondial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en.wikipedia.org/wiki/Falsehood_in_War-Time"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2</a:t>
            </a:fld>
            <a:endParaRPr lang="fr-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7500" lnSpcReduction="20000"/>
          </a:bodyPr>
          <a:lstStyle/>
          <a:p>
            <a:r>
              <a:rPr lang="fr-BE" b="1" dirty="0"/>
              <a:t>Premier</a:t>
            </a:r>
            <a:r>
              <a:rPr lang="fr-BE" b="1" baseline="0" dirty="0"/>
              <a:t> doc</a:t>
            </a:r>
            <a:r>
              <a:rPr lang="fr-BE" baseline="0" dirty="0"/>
              <a:t> : Reporter, Marcel </a:t>
            </a:r>
            <a:r>
              <a:rPr lang="fr-BE" baseline="0" dirty="0" err="1"/>
              <a:t>Trillat</a:t>
            </a:r>
            <a:r>
              <a:rPr lang="fr-BE" baseline="0" dirty="0"/>
              <a:t>, journaliste sur la chaîne publique, Antenne 2, le 02/02/1991. Archives INA.</a:t>
            </a:r>
          </a:p>
          <a:p>
            <a:endParaRPr lang="fr-BE" baseline="0" dirty="0"/>
          </a:p>
          <a:p>
            <a:r>
              <a:rPr lang="fr-BE" baseline="0" dirty="0"/>
              <a:t>Selon le ton de ce reportage, fallait-il faire la guerre ?</a:t>
            </a:r>
          </a:p>
          <a:p>
            <a:r>
              <a:rPr lang="fr-BE" baseline="0" dirty="0"/>
              <a:t>Appuyez vos commentaires sur des éléments précis du discours articulé et du discours audiovisuel.</a:t>
            </a:r>
          </a:p>
          <a:p>
            <a:r>
              <a:rPr lang="fr-BE" baseline="0" dirty="0"/>
              <a:t>Contextualiser cette guerre.</a:t>
            </a:r>
          </a:p>
          <a:p>
            <a:endParaRPr lang="fr-BE" baseline="0" dirty="0"/>
          </a:p>
          <a:p>
            <a:r>
              <a:rPr lang="fr-BE" b="1" baseline="0" dirty="0"/>
              <a:t>Deuxième doc </a:t>
            </a:r>
            <a:r>
              <a:rPr lang="fr-BE" baseline="0" dirty="0"/>
              <a:t>: Analyse rétrospective de son traitement de l’information, notamment du reportage précédent, par Marcel </a:t>
            </a:r>
            <a:r>
              <a:rPr lang="fr-BE" baseline="0" dirty="0" err="1"/>
              <a:t>Trillat</a:t>
            </a:r>
            <a:r>
              <a:rPr lang="fr-BE" baseline="0" dirty="0"/>
              <a:t>, Envoyé spécial, 30/12/1991. Archives INA.</a:t>
            </a:r>
          </a:p>
          <a:p>
            <a:endParaRPr lang="fr-BE" b="1" baseline="0" dirty="0"/>
          </a:p>
          <a:p>
            <a:r>
              <a:rPr lang="fr-BE" b="1" baseline="0" dirty="0"/>
              <a:t>Critique </a:t>
            </a:r>
            <a:r>
              <a:rPr lang="fr-BE" b="0" baseline="0" dirty="0"/>
              <a:t>du journaliste Marcel </a:t>
            </a:r>
            <a:r>
              <a:rPr lang="fr-BE" b="0" baseline="0" dirty="0" err="1"/>
              <a:t>Trillat</a:t>
            </a:r>
            <a:r>
              <a:rPr lang="fr-BE" b="0" baseline="0" dirty="0"/>
              <a:t> (1940-). Journaliste engagé, proche des idées communistes qui lui ont valu plusieurs écartements de A2 par décision politique, reporter de guerre, directeur adjoint de l’information, ses principes éthiques qui ont gouverné son travail sont reconnus par le Grand Prix de la SCAM en 2007. Cette analyse du discours journalistique a lancé en France le débat sur la manipulation de l’information .</a:t>
            </a:r>
            <a:endParaRPr lang="fr-BE" b="1" baseline="0" dirty="0"/>
          </a:p>
          <a:p>
            <a:endParaRPr lang="fr-BE" baseline="0" dirty="0"/>
          </a:p>
          <a:p>
            <a:r>
              <a:rPr lang="fr-BE" b="1" baseline="0" dirty="0"/>
              <a:t>Commentaire</a:t>
            </a:r>
            <a:r>
              <a:rPr lang="fr-BE" baseline="0" dirty="0"/>
              <a:t> de Jean-Claude Lescure sur le site de l’INA:</a:t>
            </a:r>
          </a:p>
          <a:p>
            <a:endParaRPr lang="fr-BE" baseline="0" dirty="0"/>
          </a:p>
          <a:p>
            <a:r>
              <a:rPr lang="fr-BE" dirty="0"/>
              <a:t>« Depuis la chute du régime de Nicolae </a:t>
            </a:r>
            <a:r>
              <a:rPr lang="fr-BE" dirty="0" err="1"/>
              <a:t>Ceaucescu</a:t>
            </a:r>
            <a:r>
              <a:rPr lang="fr-BE" dirty="0"/>
              <a:t> en Roumanie en 1989, les journalistes sont traumatisés et craignent de se faire manipuler comme ils l'ont été lors des pseudo massacres de Timisoara, vaste mise en scène destinée à tromper l'opinion publique internationale. Décidés à faire leur métier, les journalistes ne veulent plus se faire dicter leurs commentaires par les pouvoirs établis. </a:t>
            </a:r>
          </a:p>
          <a:p>
            <a:r>
              <a:rPr lang="fr-BE" dirty="0"/>
              <a:t>Or Marcel </a:t>
            </a:r>
            <a:r>
              <a:rPr lang="fr-BE" dirty="0" err="1"/>
              <a:t>Trillat</a:t>
            </a:r>
            <a:r>
              <a:rPr lang="fr-BE" dirty="0"/>
              <a:t> revient sur son expérience de reporter pendant la guerre du Golfe ; lui et ses confrères, ont de nouveau été manipulés par l'administration américaine, qui leur a montré ce qu'elle voulait qu'ils voient et rapportent à l'opinion publique. Depuis la guerre du Vietnam, au cours de laquelle les journalistes ont montré les horreurs de la guerre, et ont, selon les stratèges du Pentagone, contribué à monter l'opinion publique contre la guerre et à la rallier à des idées pacifistes, l'armée américaine a réfléchi aux moyens médiatiques à mettre en œuvre pour convaincre le public du caractère positif de ses opérations. </a:t>
            </a:r>
          </a:p>
          <a:p>
            <a:r>
              <a:rPr lang="fr-BE" dirty="0"/>
              <a:t>Les images de destruction, de cadavres et de violence sont systématiquement censurées, tandis que les progrès techniques sont largement salués : il s'agit de convaincre le spectateur que la guerre est une guerre propre qui détruit avec précision des bâtiments mais épargne les hommes, y compris les militaires ennemis. Aucun bilan n'est fourni, et le nombre des victimes irakiennes reste encore inconnu plusieurs mois après la fin du conflit (peut-être deux cent mille contre moins de trois cents victimes occidentales). La guerre moderne est désormais une guerre sans image de guerre. »</a:t>
            </a:r>
            <a:endParaRPr lang="fr-BE" baseline="0" dirty="0"/>
          </a:p>
          <a:p>
            <a:endParaRPr lang="fr-BE" baseline="0"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3</a:t>
            </a:fld>
            <a:endParaRPr lang="fr-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 âme: diamètre intérieur des canons</a:t>
            </a:r>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4</a:t>
            </a:fld>
            <a:endParaRPr lang="fr-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BE" b="1" dirty="0"/>
              <a:t>Critique</a:t>
            </a:r>
            <a:r>
              <a:rPr lang="fr-BE" dirty="0"/>
              <a:t>. Présentation du livre sur le site d’obédience libérale Contrepoints: </a:t>
            </a:r>
            <a:r>
              <a:rPr lang="fr-BE" i="1" dirty="0"/>
              <a:t>Schopenhauer</a:t>
            </a:r>
            <a:r>
              <a:rPr lang="fr-BE" i="1" baseline="0" dirty="0"/>
              <a:t> a toujours raison</a:t>
            </a:r>
            <a:r>
              <a:rPr lang="fr-BE" dirty="0"/>
              <a:t>  https://www.contrepoints.org/2011/03/25/18155-avoir-toujours-raison-schopenhauer.</a:t>
            </a:r>
          </a:p>
          <a:p>
            <a:endParaRPr lang="fr-BE" dirty="0"/>
          </a:p>
          <a:p>
            <a:r>
              <a:rPr lang="fr-BE" b="1" i="1" dirty="0"/>
              <a:t>L'Art d'avoir toujours raison</a:t>
            </a:r>
            <a:r>
              <a:rPr lang="fr-BE" dirty="0"/>
              <a:t> (en </a:t>
            </a:r>
            <a:r>
              <a:rPr lang="fr-BE" dirty="0">
                <a:hlinkClick r:id="rId3" tooltip="Allemand"/>
              </a:rPr>
              <a:t>allemand</a:t>
            </a:r>
            <a:r>
              <a:rPr lang="fr-BE" dirty="0"/>
              <a:t> </a:t>
            </a:r>
            <a:r>
              <a:rPr lang="fr-BE" i="1" dirty="0"/>
              <a:t>Die </a:t>
            </a:r>
            <a:r>
              <a:rPr lang="fr-BE" i="1" dirty="0" err="1"/>
              <a:t>Kunst</a:t>
            </a:r>
            <a:r>
              <a:rPr lang="fr-BE" i="1" dirty="0"/>
              <a:t>, </a:t>
            </a:r>
            <a:r>
              <a:rPr lang="fr-BE" i="1" dirty="0" err="1"/>
              <a:t>Recht</a:t>
            </a:r>
            <a:r>
              <a:rPr lang="fr-BE" i="1" dirty="0"/>
              <a:t> zu </a:t>
            </a:r>
            <a:r>
              <a:rPr lang="fr-BE" i="1" dirty="0" err="1"/>
              <a:t>behalten</a:t>
            </a:r>
            <a:r>
              <a:rPr lang="fr-BE" dirty="0"/>
              <a:t>) est une œuvre du </a:t>
            </a:r>
            <a:r>
              <a:rPr lang="fr-BE" dirty="0">
                <a:hlinkClick r:id="rId4" tooltip="Philosophe"/>
              </a:rPr>
              <a:t>philosophe</a:t>
            </a:r>
            <a:r>
              <a:rPr lang="fr-BE" dirty="0"/>
              <a:t> </a:t>
            </a:r>
            <a:r>
              <a:rPr lang="fr-BE" dirty="0">
                <a:hlinkClick r:id="rId5" tooltip="Arthur Schopenhauer"/>
              </a:rPr>
              <a:t>Arthur Schopenhauer</a:t>
            </a:r>
            <a:r>
              <a:rPr lang="fr-BE" dirty="0"/>
              <a:t> qui traite de l'art de la controverse ou « dialectique éristique ».</a:t>
            </a:r>
          </a:p>
          <a:p>
            <a:r>
              <a:rPr lang="fr-BE" dirty="0"/>
              <a:t>Rédigée vers </a:t>
            </a:r>
            <a:r>
              <a:rPr lang="fr-BE" dirty="0">
                <a:hlinkClick r:id="rId6" tooltip="1830"/>
              </a:rPr>
              <a:t>1830</a:t>
            </a:r>
            <a:r>
              <a:rPr lang="fr-BE" dirty="0"/>
              <a:t>-</a:t>
            </a:r>
            <a:r>
              <a:rPr lang="fr-BE" dirty="0">
                <a:hlinkClick r:id="rId7" tooltip="1831"/>
              </a:rPr>
              <a:t>1831</a:t>
            </a:r>
            <a:r>
              <a:rPr lang="fr-BE" dirty="0"/>
              <a:t> et publiée en </a:t>
            </a:r>
            <a:r>
              <a:rPr lang="fr-BE" dirty="0">
                <a:hlinkClick r:id="rId8" tooltip="1864"/>
              </a:rPr>
              <a:t>1864</a:t>
            </a:r>
            <a:r>
              <a:rPr lang="fr-BE" dirty="0"/>
              <a:t>, elle est parfois éditée en </a:t>
            </a:r>
            <a:r>
              <a:rPr lang="fr-BE" dirty="0">
                <a:hlinkClick r:id="rId9" tooltip="France"/>
              </a:rPr>
              <a:t>France</a:t>
            </a:r>
            <a:r>
              <a:rPr lang="fr-BE" dirty="0"/>
              <a:t> sous le titre académique de </a:t>
            </a:r>
            <a:r>
              <a:rPr lang="fr-BE" b="1" i="1" dirty="0"/>
              <a:t>La Dialectique éristique</a:t>
            </a:r>
            <a:r>
              <a:rPr lang="fr-BE" dirty="0"/>
              <a:t> (en </a:t>
            </a:r>
            <a:r>
              <a:rPr lang="fr-BE" dirty="0">
                <a:hlinkClick r:id="rId3" tooltip="Allemand"/>
              </a:rPr>
              <a:t>allemand</a:t>
            </a:r>
            <a:r>
              <a:rPr lang="fr-BE" dirty="0"/>
              <a:t> </a:t>
            </a:r>
            <a:r>
              <a:rPr lang="fr-BE" i="1" dirty="0" err="1"/>
              <a:t>Eristische</a:t>
            </a:r>
            <a:r>
              <a:rPr lang="fr-BE" i="1" dirty="0"/>
              <a:t> </a:t>
            </a:r>
            <a:r>
              <a:rPr lang="fr-BE" i="1" dirty="0" err="1"/>
              <a:t>Dialektik</a:t>
            </a:r>
            <a:r>
              <a:rPr lang="fr-BE" dirty="0"/>
              <a:t>, du </a:t>
            </a:r>
            <a:r>
              <a:rPr lang="fr-BE" dirty="0">
                <a:hlinkClick r:id="rId10" tooltip="Grec ancien"/>
              </a:rPr>
              <a:t>grec</a:t>
            </a:r>
            <a:r>
              <a:rPr lang="fr-BE" dirty="0"/>
              <a:t> </a:t>
            </a:r>
            <a:r>
              <a:rPr lang="fr-BE" i="1" dirty="0" err="1"/>
              <a:t>ἐριστική</a:t>
            </a:r>
            <a:r>
              <a:rPr lang="fr-BE" i="1" dirty="0"/>
              <a:t> </a:t>
            </a:r>
            <a:r>
              <a:rPr lang="fr-BE" i="1" dirty="0" err="1"/>
              <a:t>τέχνη</a:t>
            </a:r>
            <a:r>
              <a:rPr lang="fr-BE" dirty="0"/>
              <a:t>).</a:t>
            </a:r>
          </a:p>
          <a:p>
            <a:r>
              <a:rPr lang="fr-BE" dirty="0"/>
              <a:t>De façon à la fois </a:t>
            </a:r>
            <a:r>
              <a:rPr lang="fr-BE" dirty="0">
                <a:hlinkClick r:id="rId11" tooltip="Sarcastique"/>
              </a:rPr>
              <a:t>sarcastique</a:t>
            </a:r>
            <a:r>
              <a:rPr lang="fr-BE" dirty="0"/>
              <a:t> et pragmatique</a:t>
            </a:r>
            <a:r>
              <a:rPr lang="fr-BE" baseline="30000" dirty="0">
                <a:hlinkClick r:id="rId12"/>
              </a:rPr>
              <a:t>1</a:t>
            </a:r>
            <a:r>
              <a:rPr lang="fr-BE" dirty="0"/>
              <a:t> Schopenhauer y expose une série de stratagèmes permettant de l'emporter lors de controverses, indépendamment de la vérité du point de vue que l'on soutient. Ce travail qu'il considère comme le premier essai d'une « dialectique scientifique » n'ayant pas d'équivalent à son époque a aussi pour but de bien distinguer ces stratagèmes afin de pouvoir les dénoncer.</a:t>
            </a:r>
          </a:p>
          <a:p>
            <a:r>
              <a:rPr lang="fr-BE" dirty="0"/>
              <a:t>La dialectique éristique, constituée de la </a:t>
            </a:r>
            <a:r>
              <a:rPr lang="fr-BE" dirty="0">
                <a:hlinkClick r:id="rId13" tooltip="Dialectique"/>
              </a:rPr>
              <a:t>dialectique</a:t>
            </a:r>
            <a:r>
              <a:rPr lang="fr-BE" dirty="0"/>
              <a:t> et de la </a:t>
            </a:r>
            <a:r>
              <a:rPr lang="fr-BE" dirty="0">
                <a:hlinkClick r:id="rId14" tooltip="Sophistique"/>
              </a:rPr>
              <a:t>sophistique</a:t>
            </a:r>
            <a:r>
              <a:rPr lang="fr-BE" dirty="0"/>
              <a:t>, s'opposerait ainsi à la </a:t>
            </a:r>
            <a:r>
              <a:rPr lang="fr-BE" dirty="0">
                <a:hlinkClick r:id="rId15" tooltip="Logique"/>
              </a:rPr>
              <a:t>logique</a:t>
            </a:r>
            <a:r>
              <a:rPr lang="fr-BE" dirty="0"/>
              <a:t>, à l'analytique, et à la </a:t>
            </a:r>
            <a:r>
              <a:rPr lang="fr-BE" dirty="0">
                <a:hlinkClick r:id="rId16" tooltip="Philosophie"/>
              </a:rPr>
              <a:t>philosophie</a:t>
            </a:r>
            <a:r>
              <a:rPr lang="fr-BE" dirty="0"/>
              <a:t> dont le but est la recherche objective de la vérité.</a:t>
            </a:r>
          </a:p>
          <a:p>
            <a:endParaRPr lang="fr-BE" dirty="0"/>
          </a:p>
          <a:p>
            <a:r>
              <a:rPr lang="fr-BE" i="1" dirty="0"/>
              <a:t>La</a:t>
            </a:r>
            <a:r>
              <a:rPr lang="fr-BE" i="1" baseline="0" dirty="0"/>
              <a:t> dialectique éristique, </a:t>
            </a:r>
            <a:r>
              <a:rPr lang="fr-BE" dirty="0"/>
              <a:t>Wikipédia, https://fr.wikipedia.org/wiki/La_Dialectique_%C3%A9ristique.</a:t>
            </a:r>
          </a:p>
          <a:p>
            <a:endParaRPr lang="fr-BE" dirty="0"/>
          </a:p>
          <a:p>
            <a:endParaRPr lang="fr-BE" dirty="0"/>
          </a:p>
          <a:p>
            <a:r>
              <a:rPr lang="fr-BE" b="1" dirty="0"/>
              <a:t>Question.</a:t>
            </a:r>
            <a:r>
              <a:rPr lang="fr-BE" baseline="0" dirty="0"/>
              <a:t> </a:t>
            </a:r>
            <a:r>
              <a:rPr lang="fr-BE" dirty="0"/>
              <a:t>Poser la question d’un</a:t>
            </a:r>
            <a:r>
              <a:rPr lang="fr-BE" baseline="0" dirty="0"/>
              <a:t> risque et débattre : de la relativité au relativisme absolu ? Le risque du nihilisme.</a:t>
            </a:r>
          </a:p>
          <a:p>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Les mots, entre vérité et manipulation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Quand toute tentative de recherche d’une vérité ou d’un sens à la vie est condamnée d’office, par les mots et les techniques de la langue, que reste-t-il ? Tout se vaudrait-il puisque rien n’est saisissable ? Le relativisme absolu est une position forte</a:t>
            </a:r>
            <a:r>
              <a:rPr lang="fr-BE" sz="1200" kern="1200" baseline="0" dirty="0">
                <a:solidFill>
                  <a:schemeClr val="tx1"/>
                </a:solidFill>
                <a:latin typeface="+mn-lt"/>
                <a:ea typeface="+mn-ea"/>
                <a:cs typeface="+mn-cs"/>
              </a:rPr>
              <a:t> et diffuse</a:t>
            </a:r>
            <a:r>
              <a:rPr lang="fr-BE" sz="1200" kern="1200" dirty="0">
                <a:solidFill>
                  <a:schemeClr val="tx1"/>
                </a:solidFill>
                <a:latin typeface="+mn-lt"/>
                <a:ea typeface="+mn-ea"/>
                <a:cs typeface="+mn-cs"/>
              </a:rPr>
              <a:t> aujourd’hui. Nietzche avait décelé chez Schopenhauer le risque du nihilisme passif qui conduit à la perte de tout sens et au suicide. La proposition littéraire de Camus, grand lecteur de Nietzche, peut aider à recomposer du sens, accepter l’insaisissable devenir du monde et dépasser l’absurde.</a:t>
            </a:r>
            <a:r>
              <a:rPr lang="fr-BE" sz="1200" kern="1200" baseline="0" dirty="0">
                <a:solidFill>
                  <a:schemeClr val="tx1"/>
                </a:solidFill>
                <a:latin typeface="+mn-lt"/>
                <a:ea typeface="+mn-ea"/>
                <a:cs typeface="+mn-cs"/>
              </a:rPr>
              <a:t> Mais aussi à dépasser un </a:t>
            </a:r>
            <a:r>
              <a:rPr lang="fr-BE" sz="1200" i="1" kern="1200" dirty="0">
                <a:solidFill>
                  <a:schemeClr val="tx1"/>
                </a:solidFill>
                <a:latin typeface="+mn-lt"/>
                <a:ea typeface="+mn-ea"/>
                <a:cs typeface="+mn-cs"/>
              </a:rPr>
              <a:t>idéalisme </a:t>
            </a:r>
            <a:r>
              <a:rPr lang="fr-BE" sz="1200" i="0" kern="1200" dirty="0">
                <a:solidFill>
                  <a:schemeClr val="tx1"/>
                </a:solidFill>
                <a:latin typeface="+mn-lt"/>
                <a:ea typeface="+mn-ea"/>
                <a:cs typeface="+mn-cs"/>
              </a:rPr>
              <a:t>moralisateur</a:t>
            </a:r>
            <a:r>
              <a:rPr lang="fr-BE" sz="1200" kern="1200" dirty="0">
                <a:solidFill>
                  <a:schemeClr val="tx1"/>
                </a:solidFill>
                <a:latin typeface="+mn-lt"/>
                <a:ea typeface="+mn-ea"/>
                <a:cs typeface="+mn-cs"/>
              </a:rPr>
              <a:t>, le nihilisme des faibles selon l’auteur allemand.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Il peut être également utile de recadrer le caractère ancien et antique du débat sur l’art de la rhétorique. Sont-ce les mots qui créent les puissantes idées sur le monde ou les Idées qui priment et se concrétisent mal en mots ? Platon, favorable à la seconde option a largement contribué à délégitimer le caractère pragmatique des sophistes. L’art de la rhétorique en tout cas dote celui qui l’utilise d’une arme efficace et redoutable. C’est certainement le cas en démocratie lorsqu’il faut convaincre et persuader d’adhérer à un projet collectif. Pourvu qu’il soit conduit par une éthique ? « Pas notre problème! » répondent beaucoup</a:t>
            </a:r>
            <a:r>
              <a:rPr lang="fr-BE" sz="1200" kern="1200" baseline="0" dirty="0">
                <a:solidFill>
                  <a:schemeClr val="tx1"/>
                </a:solidFill>
                <a:latin typeface="+mn-lt"/>
                <a:ea typeface="+mn-ea"/>
                <a:cs typeface="+mn-cs"/>
              </a:rPr>
              <a:t> de </a:t>
            </a:r>
            <a:r>
              <a:rPr lang="fr-BE" sz="1200" kern="1200" dirty="0">
                <a:solidFill>
                  <a:schemeClr val="tx1"/>
                </a:solidFill>
                <a:latin typeface="+mn-lt"/>
                <a:ea typeface="+mn-ea"/>
                <a:cs typeface="+mn-cs"/>
              </a:rPr>
              <a:t>sophistes</a:t>
            </a:r>
            <a:r>
              <a:rPr lang="fr-BE" sz="1200" kern="1200" baseline="0" dirty="0">
                <a:solidFill>
                  <a:schemeClr val="tx1"/>
                </a:solidFill>
                <a:latin typeface="+mn-lt"/>
                <a:ea typeface="+mn-ea"/>
                <a:cs typeface="+mn-cs"/>
              </a:rPr>
              <a:t> qui risquent alors l’inculpation pour insulte aux valeurs et relativisme absolu. Un peu comme beaucoup d’acteurs du marketing façon 21</a:t>
            </a:r>
            <a:r>
              <a:rPr lang="fr-BE" sz="1200" kern="1200" baseline="30000" dirty="0">
                <a:solidFill>
                  <a:schemeClr val="tx1"/>
                </a:solidFill>
                <a:latin typeface="+mn-lt"/>
                <a:ea typeface="+mn-ea"/>
                <a:cs typeface="+mn-cs"/>
              </a:rPr>
              <a:t>ième</a:t>
            </a:r>
            <a:r>
              <a:rPr lang="fr-BE" sz="1200" kern="1200" baseline="0" dirty="0">
                <a:solidFill>
                  <a:schemeClr val="tx1"/>
                </a:solidFill>
                <a:latin typeface="+mn-lt"/>
                <a:ea typeface="+mn-ea"/>
                <a:cs typeface="+mn-cs"/>
              </a:rPr>
              <a:t> siècle, non ? Et si pourtant, à la suite de Protagoras qui pensait que l’homme est la mesure de chaque chose, les partisans des valeurs et des projets collectifs se frottaient au doute et à la relativité des discours pour affiner la force rhétorique de leurs propositions éthiques ? Socrate, Platon et Aristote étaient finalement eux aussi fort éloquents lorsqu’ils réfléchissaient le devenir du monde. Et ils n’ont pas abandonné la technique aux tenants du nihilisme désabusé. À réfléchir.</a:t>
            </a:r>
            <a:endParaRPr lang="fr-BE" sz="1200" kern="1200" dirty="0">
              <a:solidFill>
                <a:schemeClr val="tx1"/>
              </a:solidFill>
              <a:latin typeface="+mn-lt"/>
              <a:ea typeface="+mn-ea"/>
              <a:cs typeface="+mn-cs"/>
            </a:endParaRPr>
          </a:p>
          <a:p>
            <a:endParaRPr lang="fr-BE" dirty="0"/>
          </a:p>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5</a:t>
            </a:fld>
            <a:endParaRPr lang="fr-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endParaRPr lang="fr-BE" baseline="0" dirty="0"/>
          </a:p>
          <a:p>
            <a:endParaRPr lang="fr-BE" dirty="0"/>
          </a:p>
          <a:p>
            <a:r>
              <a:rPr lang="fr-BE" b="1" dirty="0"/>
              <a:t>Question.</a:t>
            </a:r>
            <a:r>
              <a:rPr lang="fr-BE" baseline="0" dirty="0"/>
              <a:t> </a:t>
            </a:r>
            <a:r>
              <a:rPr lang="fr-BE" dirty="0"/>
              <a:t>Poser la question d’un</a:t>
            </a:r>
            <a:r>
              <a:rPr lang="fr-BE" baseline="0" dirty="0"/>
              <a:t> risque et débattre : de la relativité au relativisme absolu ? Le risque du nihilisme.</a:t>
            </a:r>
          </a:p>
          <a:p>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Les mots, entre vérité et manipulation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Quand toute tentative de recherche d’une vérité ou d’un sens à la vie est condamnée d’office, par les mots et les techniques de la langue, que reste-t-il ? Tout se vaudrait-il puisque rien n’est saisissable ? Le relativisme absolu est une position forte</a:t>
            </a:r>
            <a:r>
              <a:rPr lang="fr-BE" sz="1200" kern="1200" baseline="0" dirty="0">
                <a:solidFill>
                  <a:schemeClr val="tx1"/>
                </a:solidFill>
                <a:latin typeface="+mn-lt"/>
                <a:ea typeface="+mn-ea"/>
                <a:cs typeface="+mn-cs"/>
              </a:rPr>
              <a:t> et diffuse</a:t>
            </a:r>
            <a:r>
              <a:rPr lang="fr-BE" sz="1200" kern="1200" dirty="0">
                <a:solidFill>
                  <a:schemeClr val="tx1"/>
                </a:solidFill>
                <a:latin typeface="+mn-lt"/>
                <a:ea typeface="+mn-ea"/>
                <a:cs typeface="+mn-cs"/>
              </a:rPr>
              <a:t> aujourd’hui. Nietzche avait décelé chez Schopenhauer le risque du nihilisme passif qui conduit à la perte de tout sens et au suicide. La proposition littéraire de Camus, grand lecteur de Nietzche, peut aider à recomposer du sens, accepter l’insaisissable devenir du monde et dépasser l’absurde.</a:t>
            </a:r>
            <a:r>
              <a:rPr lang="fr-BE" sz="1200" kern="1200" baseline="0" dirty="0">
                <a:solidFill>
                  <a:schemeClr val="tx1"/>
                </a:solidFill>
                <a:latin typeface="+mn-lt"/>
                <a:ea typeface="+mn-ea"/>
                <a:cs typeface="+mn-cs"/>
              </a:rPr>
              <a:t> Mais aussi à dépasser un </a:t>
            </a:r>
            <a:r>
              <a:rPr lang="fr-BE" sz="1200" i="1" kern="1200" dirty="0">
                <a:solidFill>
                  <a:schemeClr val="tx1"/>
                </a:solidFill>
                <a:latin typeface="+mn-lt"/>
                <a:ea typeface="+mn-ea"/>
                <a:cs typeface="+mn-cs"/>
              </a:rPr>
              <a:t>idéalisme </a:t>
            </a:r>
            <a:r>
              <a:rPr lang="fr-BE" sz="1200" i="0" kern="1200" dirty="0">
                <a:solidFill>
                  <a:schemeClr val="tx1"/>
                </a:solidFill>
                <a:latin typeface="+mn-lt"/>
                <a:ea typeface="+mn-ea"/>
                <a:cs typeface="+mn-cs"/>
              </a:rPr>
              <a:t>moralisateur</a:t>
            </a:r>
            <a:r>
              <a:rPr lang="fr-BE" sz="1200" kern="1200" dirty="0">
                <a:solidFill>
                  <a:schemeClr val="tx1"/>
                </a:solidFill>
                <a:latin typeface="+mn-lt"/>
                <a:ea typeface="+mn-ea"/>
                <a:cs typeface="+mn-cs"/>
              </a:rPr>
              <a:t>, le nihilisme des faibles selon l’auteur allemand.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Il peut être également utile de recadrer le caractère ancien et antique du débat sur l’art de la rhétorique. Sont-ce les mots qui créent les puissantes idées sur le monde ou les Idées qui priment et se concrétisent mal en mots ? Platon, favorable à la seconde option a largement contribué à délégitimer le caractère pragmatique des sophistes. L’art de la rhétorique en tout cas dote celui qui l’utilise d’une arme efficace et redoutable. C’est certainement le cas en démocratie lorsqu’il faut convaincre et persuader d’adhérer à un projet collectif. Pourvu qu’il soit conduit par une éthique ? « Pas notre problème! » répondent beaucoup</a:t>
            </a:r>
            <a:r>
              <a:rPr lang="fr-BE" sz="1200" kern="1200" baseline="0" dirty="0">
                <a:solidFill>
                  <a:schemeClr val="tx1"/>
                </a:solidFill>
                <a:latin typeface="+mn-lt"/>
                <a:ea typeface="+mn-ea"/>
                <a:cs typeface="+mn-cs"/>
              </a:rPr>
              <a:t> de </a:t>
            </a:r>
            <a:r>
              <a:rPr lang="fr-BE" sz="1200" kern="1200" dirty="0">
                <a:solidFill>
                  <a:schemeClr val="tx1"/>
                </a:solidFill>
                <a:latin typeface="+mn-lt"/>
                <a:ea typeface="+mn-ea"/>
                <a:cs typeface="+mn-cs"/>
              </a:rPr>
              <a:t>sophistes</a:t>
            </a:r>
            <a:r>
              <a:rPr lang="fr-BE" sz="1200" kern="1200" baseline="0" dirty="0">
                <a:solidFill>
                  <a:schemeClr val="tx1"/>
                </a:solidFill>
                <a:latin typeface="+mn-lt"/>
                <a:ea typeface="+mn-ea"/>
                <a:cs typeface="+mn-cs"/>
              </a:rPr>
              <a:t> qui risquent alors l’inculpation pour insulte aux valeurs et relativisme absolu. Un peu comme beaucoup d’acteurs du marketing façon 21</a:t>
            </a:r>
            <a:r>
              <a:rPr lang="fr-BE" sz="1200" kern="1200" baseline="30000" dirty="0">
                <a:solidFill>
                  <a:schemeClr val="tx1"/>
                </a:solidFill>
                <a:latin typeface="+mn-lt"/>
                <a:ea typeface="+mn-ea"/>
                <a:cs typeface="+mn-cs"/>
              </a:rPr>
              <a:t>ième</a:t>
            </a:r>
            <a:r>
              <a:rPr lang="fr-BE" sz="1200" kern="1200" baseline="0" dirty="0">
                <a:solidFill>
                  <a:schemeClr val="tx1"/>
                </a:solidFill>
                <a:latin typeface="+mn-lt"/>
                <a:ea typeface="+mn-ea"/>
                <a:cs typeface="+mn-cs"/>
              </a:rPr>
              <a:t> siècle, non ? Et si pourtant, à la suite de Protagoras qui pensait que l’homme est la mesure de chaque chose, les partisans des valeurs et des projets collectifs se frottaient au doute et à la relativité des discours pour affiner la force rhétorique de leurs propositions éthiques ? Socrate, Platon et Aristote étaient finalement eux aussi fort éloquents lorsqu’ils réfléchissaient le devenir du monde. Et ils n’ont pas abandonné la technique aux tenants du nihilisme désabusé. À réfléchir.</a:t>
            </a:r>
            <a:endParaRPr lang="fr-BE" sz="1200" kern="1200" dirty="0">
              <a:solidFill>
                <a:schemeClr val="tx1"/>
              </a:solidFill>
              <a:latin typeface="+mn-lt"/>
              <a:ea typeface="+mn-ea"/>
              <a:cs typeface="+mn-cs"/>
            </a:endParaRPr>
          </a:p>
          <a:p>
            <a:endParaRPr lang="fr-BE" dirty="0"/>
          </a:p>
          <a:p>
            <a:endParaRPr lang="fr-BE" dirty="0"/>
          </a:p>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6</a:t>
            </a:fld>
            <a:endParaRPr lang="fr-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0" i="0" dirty="0"/>
              <a:t>Mettre en évidence le caractère technicien et utilitariste de cette approche. Pour mettre en évidence les potentialités manipulatoires notamment.</a:t>
            </a:r>
          </a:p>
          <a:p>
            <a:endParaRPr lang="fr-BE" b="1" i="1" dirty="0"/>
          </a:p>
          <a:p>
            <a:r>
              <a:rPr lang="fr-BE" b="1" i="1" dirty="0"/>
              <a:t>L'Art d'avoir toujours raison</a:t>
            </a:r>
            <a:r>
              <a:rPr lang="fr-BE" dirty="0"/>
              <a:t> (en </a:t>
            </a:r>
            <a:r>
              <a:rPr lang="fr-BE" dirty="0">
                <a:hlinkClick r:id="rId3" tooltip="Allemand"/>
              </a:rPr>
              <a:t>allemand</a:t>
            </a:r>
            <a:r>
              <a:rPr lang="fr-BE" dirty="0"/>
              <a:t> </a:t>
            </a:r>
            <a:r>
              <a:rPr lang="fr-BE" i="1" dirty="0"/>
              <a:t>Die Kunst, </a:t>
            </a:r>
            <a:r>
              <a:rPr lang="fr-BE" i="1" dirty="0" err="1"/>
              <a:t>Recht</a:t>
            </a:r>
            <a:r>
              <a:rPr lang="fr-BE" i="1" dirty="0"/>
              <a:t> zu </a:t>
            </a:r>
            <a:r>
              <a:rPr lang="fr-BE" i="1" dirty="0" err="1"/>
              <a:t>behalten</a:t>
            </a:r>
            <a:r>
              <a:rPr lang="fr-BE" dirty="0"/>
              <a:t>) est une œuvre du </a:t>
            </a:r>
            <a:r>
              <a:rPr lang="fr-BE" dirty="0">
                <a:hlinkClick r:id="rId4" tooltip="Philosophe"/>
              </a:rPr>
              <a:t>philosophe</a:t>
            </a:r>
            <a:r>
              <a:rPr lang="fr-BE" dirty="0"/>
              <a:t> </a:t>
            </a:r>
            <a:r>
              <a:rPr lang="fr-BE" dirty="0">
                <a:hlinkClick r:id="rId5" tooltip="Arthur Schopenhauer"/>
              </a:rPr>
              <a:t>Arthur Schopenhauer</a:t>
            </a:r>
            <a:r>
              <a:rPr lang="fr-BE" dirty="0"/>
              <a:t> qui traite de l'art de la controverse ou « dialectique éristique ».</a:t>
            </a:r>
          </a:p>
          <a:p>
            <a:r>
              <a:rPr lang="fr-BE" dirty="0"/>
              <a:t>Rédigée vers </a:t>
            </a:r>
            <a:r>
              <a:rPr lang="fr-BE" dirty="0">
                <a:hlinkClick r:id="rId6" tooltip="1830"/>
              </a:rPr>
              <a:t>1830</a:t>
            </a:r>
            <a:r>
              <a:rPr lang="fr-BE" dirty="0"/>
              <a:t>-</a:t>
            </a:r>
            <a:r>
              <a:rPr lang="fr-BE" dirty="0">
                <a:hlinkClick r:id="rId7" tooltip="1831"/>
              </a:rPr>
              <a:t>1831</a:t>
            </a:r>
            <a:r>
              <a:rPr lang="fr-BE" dirty="0"/>
              <a:t> et publiée en </a:t>
            </a:r>
            <a:r>
              <a:rPr lang="fr-BE" dirty="0">
                <a:hlinkClick r:id="rId8" tooltip="1864"/>
              </a:rPr>
              <a:t>1864</a:t>
            </a:r>
            <a:r>
              <a:rPr lang="fr-BE" dirty="0"/>
              <a:t>, elle est parfois éditée en </a:t>
            </a:r>
            <a:r>
              <a:rPr lang="fr-BE" dirty="0">
                <a:hlinkClick r:id="rId9" tooltip="France"/>
              </a:rPr>
              <a:t>France</a:t>
            </a:r>
            <a:r>
              <a:rPr lang="fr-BE" dirty="0"/>
              <a:t> sous le titre académique de </a:t>
            </a:r>
            <a:r>
              <a:rPr lang="fr-BE" b="1" i="1" dirty="0"/>
              <a:t>La Dialectique éristique</a:t>
            </a:r>
            <a:r>
              <a:rPr lang="fr-BE" dirty="0"/>
              <a:t> (en </a:t>
            </a:r>
            <a:r>
              <a:rPr lang="fr-BE" dirty="0">
                <a:hlinkClick r:id="rId3" tooltip="Allemand"/>
              </a:rPr>
              <a:t>allemand</a:t>
            </a:r>
            <a:r>
              <a:rPr lang="fr-BE" dirty="0"/>
              <a:t> </a:t>
            </a:r>
            <a:r>
              <a:rPr lang="fr-BE" i="1" dirty="0" err="1"/>
              <a:t>Eristische</a:t>
            </a:r>
            <a:r>
              <a:rPr lang="fr-BE" i="1" dirty="0"/>
              <a:t> </a:t>
            </a:r>
            <a:r>
              <a:rPr lang="fr-BE" i="1" dirty="0" err="1"/>
              <a:t>Dialektik</a:t>
            </a:r>
            <a:r>
              <a:rPr lang="fr-BE" dirty="0"/>
              <a:t>, du </a:t>
            </a:r>
            <a:r>
              <a:rPr lang="fr-BE" dirty="0">
                <a:hlinkClick r:id="rId10" tooltip="Grec ancien"/>
              </a:rPr>
              <a:t>grec</a:t>
            </a:r>
            <a:r>
              <a:rPr lang="fr-BE" dirty="0"/>
              <a:t> </a:t>
            </a:r>
            <a:r>
              <a:rPr lang="fr-BE" i="1" dirty="0" err="1"/>
              <a:t>ἐριστική</a:t>
            </a:r>
            <a:r>
              <a:rPr lang="fr-BE" i="1" dirty="0"/>
              <a:t> </a:t>
            </a:r>
            <a:r>
              <a:rPr lang="fr-BE" i="1" dirty="0" err="1"/>
              <a:t>τέχνη</a:t>
            </a:r>
            <a:r>
              <a:rPr lang="fr-BE" dirty="0"/>
              <a:t>).</a:t>
            </a:r>
          </a:p>
          <a:p>
            <a:r>
              <a:rPr lang="fr-BE" dirty="0"/>
              <a:t>De façon à la fois </a:t>
            </a:r>
            <a:r>
              <a:rPr lang="fr-BE" dirty="0">
                <a:hlinkClick r:id="rId11" tooltip="Sarcastique"/>
              </a:rPr>
              <a:t>sarcastique</a:t>
            </a:r>
            <a:r>
              <a:rPr lang="fr-BE" dirty="0"/>
              <a:t> et pragmatique</a:t>
            </a:r>
            <a:r>
              <a:rPr lang="fr-BE" baseline="30000" dirty="0">
                <a:hlinkClick r:id="rId12"/>
              </a:rPr>
              <a:t>1</a:t>
            </a:r>
            <a:r>
              <a:rPr lang="fr-BE" dirty="0"/>
              <a:t> Schopenhauer y expose une série de stratagèmes permettant de l'emporter lors de controverses, indépendamment de la vérité du point de vue que l'on soutient. Ce travail qu'il considère comme le premier essai d'une « dialectique scientifique » n'ayant pas d'équivalent à son époque a aussi pour but de bien distinguer ces stratagèmes afin de pouvoir les dénoncer.</a:t>
            </a:r>
          </a:p>
          <a:p>
            <a:r>
              <a:rPr lang="fr-BE" dirty="0"/>
              <a:t>La dialectique éristique, constituée de la </a:t>
            </a:r>
            <a:r>
              <a:rPr lang="fr-BE" dirty="0">
                <a:hlinkClick r:id="rId13" tooltip="Dialectique"/>
              </a:rPr>
              <a:t>dialectique</a:t>
            </a:r>
            <a:r>
              <a:rPr lang="fr-BE" dirty="0"/>
              <a:t> et de la </a:t>
            </a:r>
            <a:r>
              <a:rPr lang="fr-BE" dirty="0">
                <a:hlinkClick r:id="rId14" tooltip="Sophistique"/>
              </a:rPr>
              <a:t>sophistique</a:t>
            </a:r>
            <a:r>
              <a:rPr lang="fr-BE" dirty="0"/>
              <a:t>, s'opposerait ainsi à la </a:t>
            </a:r>
            <a:r>
              <a:rPr lang="fr-BE" dirty="0">
                <a:hlinkClick r:id="rId15" tooltip="Logique"/>
              </a:rPr>
              <a:t>logique</a:t>
            </a:r>
            <a:r>
              <a:rPr lang="fr-BE" dirty="0"/>
              <a:t>, à l'analytique, et à la </a:t>
            </a:r>
            <a:r>
              <a:rPr lang="fr-BE" dirty="0">
                <a:hlinkClick r:id="rId16" tooltip="Philosophie"/>
              </a:rPr>
              <a:t>philosophie</a:t>
            </a:r>
            <a:r>
              <a:rPr lang="fr-BE" dirty="0"/>
              <a:t> dont le but est la recherche objective de la vérité.</a:t>
            </a:r>
          </a:p>
          <a:p>
            <a:endParaRPr lang="fr-BE" dirty="0"/>
          </a:p>
          <a:p>
            <a:r>
              <a:rPr lang="fr-BE" i="1" dirty="0"/>
              <a:t>La</a:t>
            </a:r>
            <a:r>
              <a:rPr lang="fr-BE" i="1" baseline="0" dirty="0"/>
              <a:t> dialectique éristique, </a:t>
            </a:r>
            <a:r>
              <a:rPr lang="fr-BE" dirty="0"/>
              <a:t>Wikipédia, https://fr.wikipedia.org/wiki/La_Dialectique_%C3%A9ristique.</a:t>
            </a:r>
          </a:p>
          <a:p>
            <a:endParaRPr lang="fr-BE" dirty="0"/>
          </a:p>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7</a:t>
            </a:fld>
            <a:endParaRPr lang="fr-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0" i="0" dirty="0"/>
              <a:t>Mettre en évidence le caractère technicien et utilitariste de cette approche. Pour mettre en évidence les potentialités manipulatoires notamment.</a:t>
            </a:r>
          </a:p>
          <a:p>
            <a:endParaRPr lang="fr-BE" b="1" i="1" dirty="0"/>
          </a:p>
          <a:p>
            <a:r>
              <a:rPr lang="fr-BE" b="1" i="1" dirty="0"/>
              <a:t>L'Art d'avoir toujours raison</a:t>
            </a:r>
            <a:r>
              <a:rPr lang="fr-BE" dirty="0"/>
              <a:t> (en </a:t>
            </a:r>
            <a:r>
              <a:rPr lang="fr-BE" dirty="0">
                <a:hlinkClick r:id="rId3" tooltip="Allemand"/>
              </a:rPr>
              <a:t>allemand</a:t>
            </a:r>
            <a:r>
              <a:rPr lang="fr-BE" dirty="0"/>
              <a:t> </a:t>
            </a:r>
            <a:r>
              <a:rPr lang="fr-BE" i="1" dirty="0"/>
              <a:t>Die Kunst, </a:t>
            </a:r>
            <a:r>
              <a:rPr lang="fr-BE" i="1" dirty="0" err="1"/>
              <a:t>Recht</a:t>
            </a:r>
            <a:r>
              <a:rPr lang="fr-BE" i="1" dirty="0"/>
              <a:t> zu </a:t>
            </a:r>
            <a:r>
              <a:rPr lang="fr-BE" i="1" dirty="0" err="1"/>
              <a:t>behalten</a:t>
            </a:r>
            <a:r>
              <a:rPr lang="fr-BE" dirty="0"/>
              <a:t>) est une œuvre du </a:t>
            </a:r>
            <a:r>
              <a:rPr lang="fr-BE" dirty="0">
                <a:hlinkClick r:id="rId4" tooltip="Philosophe"/>
              </a:rPr>
              <a:t>philosophe</a:t>
            </a:r>
            <a:r>
              <a:rPr lang="fr-BE" dirty="0"/>
              <a:t> </a:t>
            </a:r>
            <a:r>
              <a:rPr lang="fr-BE" dirty="0">
                <a:hlinkClick r:id="rId5" tooltip="Arthur Schopenhauer"/>
              </a:rPr>
              <a:t>Arthur Schopenhauer</a:t>
            </a:r>
            <a:r>
              <a:rPr lang="fr-BE" dirty="0"/>
              <a:t> qui traite de l'art de la controverse ou « dialectique éristique ».</a:t>
            </a:r>
          </a:p>
          <a:p>
            <a:r>
              <a:rPr lang="fr-BE" dirty="0"/>
              <a:t>Rédigée vers </a:t>
            </a:r>
            <a:r>
              <a:rPr lang="fr-BE" dirty="0">
                <a:hlinkClick r:id="rId6" tooltip="1830"/>
              </a:rPr>
              <a:t>1830</a:t>
            </a:r>
            <a:r>
              <a:rPr lang="fr-BE" dirty="0"/>
              <a:t>-</a:t>
            </a:r>
            <a:r>
              <a:rPr lang="fr-BE" dirty="0">
                <a:hlinkClick r:id="rId7" tooltip="1831"/>
              </a:rPr>
              <a:t>1831</a:t>
            </a:r>
            <a:r>
              <a:rPr lang="fr-BE" dirty="0"/>
              <a:t> et publiée en </a:t>
            </a:r>
            <a:r>
              <a:rPr lang="fr-BE" dirty="0">
                <a:hlinkClick r:id="rId8" tooltip="1864"/>
              </a:rPr>
              <a:t>1864</a:t>
            </a:r>
            <a:r>
              <a:rPr lang="fr-BE" dirty="0"/>
              <a:t>, elle est parfois éditée en </a:t>
            </a:r>
            <a:r>
              <a:rPr lang="fr-BE" dirty="0">
                <a:hlinkClick r:id="rId9" tooltip="France"/>
              </a:rPr>
              <a:t>France</a:t>
            </a:r>
            <a:r>
              <a:rPr lang="fr-BE" dirty="0"/>
              <a:t> sous le titre académique de </a:t>
            </a:r>
            <a:r>
              <a:rPr lang="fr-BE" b="1" i="1" dirty="0"/>
              <a:t>La Dialectique éristique</a:t>
            </a:r>
            <a:r>
              <a:rPr lang="fr-BE" dirty="0"/>
              <a:t> (en </a:t>
            </a:r>
            <a:r>
              <a:rPr lang="fr-BE" dirty="0">
                <a:hlinkClick r:id="rId3" tooltip="Allemand"/>
              </a:rPr>
              <a:t>allemand</a:t>
            </a:r>
            <a:r>
              <a:rPr lang="fr-BE" dirty="0"/>
              <a:t> </a:t>
            </a:r>
            <a:r>
              <a:rPr lang="fr-BE" i="1" dirty="0" err="1"/>
              <a:t>Eristische</a:t>
            </a:r>
            <a:r>
              <a:rPr lang="fr-BE" i="1" dirty="0"/>
              <a:t> </a:t>
            </a:r>
            <a:r>
              <a:rPr lang="fr-BE" i="1" dirty="0" err="1"/>
              <a:t>Dialektik</a:t>
            </a:r>
            <a:r>
              <a:rPr lang="fr-BE" dirty="0"/>
              <a:t>, du </a:t>
            </a:r>
            <a:r>
              <a:rPr lang="fr-BE" dirty="0">
                <a:hlinkClick r:id="rId10" tooltip="Grec ancien"/>
              </a:rPr>
              <a:t>grec</a:t>
            </a:r>
            <a:r>
              <a:rPr lang="fr-BE" dirty="0"/>
              <a:t> </a:t>
            </a:r>
            <a:r>
              <a:rPr lang="fr-BE" i="1" dirty="0" err="1"/>
              <a:t>ἐριστική</a:t>
            </a:r>
            <a:r>
              <a:rPr lang="fr-BE" i="1" dirty="0"/>
              <a:t> </a:t>
            </a:r>
            <a:r>
              <a:rPr lang="fr-BE" i="1" dirty="0" err="1"/>
              <a:t>τέχνη</a:t>
            </a:r>
            <a:r>
              <a:rPr lang="fr-BE" dirty="0"/>
              <a:t>).</a:t>
            </a:r>
          </a:p>
          <a:p>
            <a:r>
              <a:rPr lang="fr-BE" dirty="0"/>
              <a:t>De façon à la fois </a:t>
            </a:r>
            <a:r>
              <a:rPr lang="fr-BE" dirty="0">
                <a:hlinkClick r:id="rId11" tooltip="Sarcastique"/>
              </a:rPr>
              <a:t>sarcastique</a:t>
            </a:r>
            <a:r>
              <a:rPr lang="fr-BE" dirty="0"/>
              <a:t> et pragmatique</a:t>
            </a:r>
            <a:r>
              <a:rPr lang="fr-BE" baseline="30000" dirty="0">
                <a:hlinkClick r:id="rId12"/>
              </a:rPr>
              <a:t>1</a:t>
            </a:r>
            <a:r>
              <a:rPr lang="fr-BE" dirty="0"/>
              <a:t> Schopenhauer y expose une série de stratagèmes permettant de l'emporter lors de controverses, indépendamment de la vérité du point de vue que l'on soutient. Ce travail qu'il considère comme le premier essai d'une « dialectique scientifique » n'ayant pas d'équivalent à son époque a aussi pour but de bien distinguer ces stratagèmes afin de pouvoir les dénoncer.</a:t>
            </a:r>
          </a:p>
          <a:p>
            <a:r>
              <a:rPr lang="fr-BE" dirty="0"/>
              <a:t>La dialectique éristique, constituée de la </a:t>
            </a:r>
            <a:r>
              <a:rPr lang="fr-BE" dirty="0">
                <a:hlinkClick r:id="rId13" tooltip="Dialectique"/>
              </a:rPr>
              <a:t>dialectique</a:t>
            </a:r>
            <a:r>
              <a:rPr lang="fr-BE" dirty="0"/>
              <a:t> et de la </a:t>
            </a:r>
            <a:r>
              <a:rPr lang="fr-BE" dirty="0">
                <a:hlinkClick r:id="rId14" tooltip="Sophistique"/>
              </a:rPr>
              <a:t>sophistique</a:t>
            </a:r>
            <a:r>
              <a:rPr lang="fr-BE" dirty="0"/>
              <a:t>, s'opposerait ainsi à la </a:t>
            </a:r>
            <a:r>
              <a:rPr lang="fr-BE" dirty="0">
                <a:hlinkClick r:id="rId15" tooltip="Logique"/>
              </a:rPr>
              <a:t>logique</a:t>
            </a:r>
            <a:r>
              <a:rPr lang="fr-BE" dirty="0"/>
              <a:t>, à l'analytique, et à la </a:t>
            </a:r>
            <a:r>
              <a:rPr lang="fr-BE" dirty="0">
                <a:hlinkClick r:id="rId16" tooltip="Philosophie"/>
              </a:rPr>
              <a:t>philosophie</a:t>
            </a:r>
            <a:r>
              <a:rPr lang="fr-BE" dirty="0"/>
              <a:t> dont le but est la recherche objective de la vérité.</a:t>
            </a:r>
          </a:p>
          <a:p>
            <a:endParaRPr lang="fr-BE" dirty="0"/>
          </a:p>
          <a:p>
            <a:r>
              <a:rPr lang="fr-BE" i="1" dirty="0"/>
              <a:t>La</a:t>
            </a:r>
            <a:r>
              <a:rPr lang="fr-BE" i="1" baseline="0" dirty="0"/>
              <a:t> dialectique éristique, </a:t>
            </a:r>
            <a:r>
              <a:rPr lang="fr-BE" dirty="0"/>
              <a:t>Wikipédia, https://fr.wikipedia.org/wiki/La_Dialectique_%C3%A9ristique.</a:t>
            </a:r>
          </a:p>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8</a:t>
            </a:fld>
            <a:endParaRPr lang="fr-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Petit détour par le </a:t>
            </a:r>
            <a:r>
              <a:rPr lang="fr-BE" i="1" dirty="0"/>
              <a:t>Loup en slip</a:t>
            </a:r>
          </a:p>
          <a:p>
            <a:endParaRPr lang="fr-BE" i="0" baseline="0" dirty="0"/>
          </a:p>
          <a:p>
            <a:r>
              <a:rPr lang="fr-BE" i="0" baseline="0" dirty="0"/>
              <a:t>Tenter une explication de la citation en vous appuyant sur l’exemple des BD.</a:t>
            </a:r>
          </a:p>
          <a:p>
            <a:r>
              <a:rPr lang="fr-BE" i="0" baseline="0" dirty="0"/>
              <a:t>En quoi peut-il être utile de fabriquer un ennemi ?</a:t>
            </a:r>
          </a:p>
          <a:p>
            <a:endParaRPr lang="fr-BE" i="0" baseline="0" dirty="0"/>
          </a:p>
          <a:p>
            <a:r>
              <a:rPr lang="fr-BE" i="0" baseline="0" dirty="0"/>
              <a:t>Frédéric Gros est philosophe et romancier. Ses travaux se sont entre autres centrés sur la compréhension de la violence.</a:t>
            </a:r>
          </a:p>
          <a:p>
            <a:endParaRPr lang="fr-BE" i="0" baseline="0" dirty="0"/>
          </a:p>
          <a:p>
            <a:r>
              <a:rPr lang="fr-BE" i="0" baseline="0" dirty="0"/>
              <a:t>Références à citer ? Évoquer les logiques de domination, La Boétie, Thoreau, Orwell.</a:t>
            </a:r>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9</a:t>
            </a:fld>
            <a:endParaRPr lang="fr-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BE" b="0" dirty="0"/>
              <a:t>Pourquoi fabriquer un ennemi ?</a:t>
            </a:r>
          </a:p>
          <a:p>
            <a:r>
              <a:rPr lang="fr-BE" b="0" dirty="0"/>
              <a:t>Comment fabrique-ton un ennemi ?</a:t>
            </a:r>
          </a:p>
          <a:p>
            <a:r>
              <a:rPr lang="fr-BE" b="0" dirty="0"/>
              <a:t>Disputer que la fabrique de l’ennemi est préparée par la fabrique de l’Autre ?</a:t>
            </a:r>
          </a:p>
          <a:p>
            <a:endParaRPr lang="fr-BE" b="1" dirty="0"/>
          </a:p>
          <a:p>
            <a:endParaRPr lang="fr-BE" b="1" dirty="0"/>
          </a:p>
          <a:p>
            <a:r>
              <a:rPr lang="fr-BE" b="1" dirty="0"/>
              <a:t>Pierre</a:t>
            </a:r>
            <a:r>
              <a:rPr lang="fr-BE" b="1" baseline="0" dirty="0"/>
              <a:t> </a:t>
            </a:r>
            <a:r>
              <a:rPr lang="fr-BE" b="1" baseline="0" dirty="0" err="1"/>
              <a:t>Conesa</a:t>
            </a:r>
            <a:r>
              <a:rPr lang="fr-BE" b="1" baseline="0" dirty="0"/>
              <a:t>, </a:t>
            </a:r>
            <a:r>
              <a:rPr lang="fr-BE" b="0" baseline="0" dirty="0"/>
              <a:t>« </a:t>
            </a:r>
            <a:r>
              <a:rPr lang="fr-BE" i="1" dirty="0"/>
              <a:t>La fabrication de l’ennemi, ou comment tuer avec sa conscience pour soi</a:t>
            </a:r>
            <a:r>
              <a:rPr lang="fr-BE" dirty="0"/>
              <a:t> », (Robert</a:t>
            </a:r>
            <a:r>
              <a:rPr lang="fr-BE" baseline="0" dirty="0"/>
              <a:t> Laffont), 2011.</a:t>
            </a:r>
          </a:p>
          <a:p>
            <a:endParaRPr lang="fr-BE" b="1" baseline="0" dirty="0"/>
          </a:p>
          <a:p>
            <a:r>
              <a:rPr lang="fr-BE" b="1" dirty="0"/>
              <a:t>Biographie sur Wikipédia : </a:t>
            </a:r>
            <a:r>
              <a:rPr lang="fr-BE" dirty="0"/>
              <a:t>Pierre </a:t>
            </a:r>
            <a:r>
              <a:rPr lang="fr-BE" dirty="0" err="1"/>
              <a:t>Conesa</a:t>
            </a:r>
            <a:r>
              <a:rPr lang="fr-BE" dirty="0"/>
              <a:t> est titulaire d'un DEUG en </a:t>
            </a:r>
            <a:r>
              <a:rPr lang="fr-BE" dirty="0">
                <a:hlinkClick r:id="rId3" tooltip="Mathématiques"/>
              </a:rPr>
              <a:t>mathématiques</a:t>
            </a:r>
            <a:r>
              <a:rPr lang="fr-BE" dirty="0"/>
              <a:t> et en </a:t>
            </a:r>
            <a:r>
              <a:rPr lang="fr-BE" dirty="0">
                <a:hlinkClick r:id="rId4" tooltip="Russe"/>
              </a:rPr>
              <a:t>russe</a:t>
            </a:r>
            <a:r>
              <a:rPr lang="fr-BE" dirty="0"/>
              <a:t>, agrégé d'</a:t>
            </a:r>
            <a:r>
              <a:rPr lang="fr-BE" dirty="0">
                <a:hlinkClick r:id="rId5" tooltip="Histoire"/>
              </a:rPr>
              <a:t>histoire</a:t>
            </a:r>
            <a:r>
              <a:rPr lang="fr-BE" dirty="0"/>
              <a:t> et ancien élève de l'</a:t>
            </a:r>
            <a:r>
              <a:rPr lang="fr-BE" dirty="0">
                <a:hlinkClick r:id="rId6" tooltip="École nationale d'administration (France)"/>
              </a:rPr>
              <a:t>École nationale d'administration</a:t>
            </a:r>
            <a:r>
              <a:rPr lang="fr-BE" dirty="0"/>
              <a:t> (</a:t>
            </a:r>
            <a:r>
              <a:rPr lang="fr-BE" dirty="0">
                <a:hlinkClick r:id="rId7" tooltip="Liste d'élèves de l'École nationale d'administration"/>
              </a:rPr>
              <a:t>promotion </a:t>
            </a:r>
            <a:r>
              <a:rPr lang="fr-BE" dirty="0" err="1">
                <a:hlinkClick r:id="rId7" tooltip="Liste d'élèves de l'École nationale d'administration"/>
              </a:rPr>
              <a:t>Henri-François-d'Aguesseau</a:t>
            </a:r>
            <a:r>
              <a:rPr lang="fr-BE" dirty="0"/>
              <a:t>, 1980-1982)</a:t>
            </a:r>
            <a:r>
              <a:rPr lang="fr-BE" baseline="30000" dirty="0">
                <a:hlinkClick r:id="rId8"/>
              </a:rPr>
              <a:t>2</a:t>
            </a:r>
            <a:endParaRPr lang="fr-BE" dirty="0"/>
          </a:p>
          <a:p>
            <a:r>
              <a:rPr lang="fr-BE" dirty="0"/>
              <a:t>Après avoir été chargé de cours en </a:t>
            </a:r>
            <a:r>
              <a:rPr lang="fr-BE" dirty="0">
                <a:hlinkClick r:id="rId9" tooltip="Histoire contemporaine"/>
              </a:rPr>
              <a:t>histoire contemporaine</a:t>
            </a:r>
            <a:r>
              <a:rPr lang="fr-BE" dirty="0"/>
              <a:t> à l'</a:t>
            </a:r>
            <a:r>
              <a:rPr lang="fr-BE" dirty="0">
                <a:hlinkClick r:id="rId10" tooltip="Université Paris-VII"/>
              </a:rPr>
              <a:t>université Paris-VII</a:t>
            </a:r>
            <a:r>
              <a:rPr lang="fr-BE" dirty="0"/>
              <a:t>, il est </a:t>
            </a:r>
            <a:r>
              <a:rPr lang="fr-BE" dirty="0">
                <a:hlinkClick r:id="rId11" tooltip="Haut fonctionnaire en France"/>
              </a:rPr>
              <a:t>haut fonctionnaire</a:t>
            </a:r>
            <a:r>
              <a:rPr lang="fr-BE" dirty="0"/>
              <a:t> du </a:t>
            </a:r>
            <a:r>
              <a:rPr lang="fr-BE" dirty="0">
                <a:hlinkClick r:id="rId12" tooltip="Ministère de la Défense (France)"/>
              </a:rPr>
              <a:t>ministère de la Défense</a:t>
            </a:r>
            <a:r>
              <a:rPr lang="fr-BE" dirty="0"/>
              <a:t>, où il est notamment directeur adjoint de la délégation des Affaires stratégiques, avant de prendre sa retraite en 2012</a:t>
            </a:r>
            <a:r>
              <a:rPr lang="fr-BE" baseline="30000" dirty="0">
                <a:hlinkClick r:id="rId8"/>
              </a:rPr>
              <a:t>3</a:t>
            </a:r>
            <a:r>
              <a:rPr lang="fr-BE" dirty="0"/>
              <a:t>.</a:t>
            </a:r>
          </a:p>
          <a:p>
            <a:r>
              <a:rPr lang="fr-BE" dirty="0"/>
              <a:t>Devenu directeur de la Compagnie européenne d’intelligence stratégique (CEIS), il est enfin membre de la </a:t>
            </a:r>
            <a:r>
              <a:rPr lang="fr-BE" dirty="0">
                <a:hlinkClick r:id="rId13" tooltip="Fondation Res Publica"/>
              </a:rPr>
              <a:t>fondation </a:t>
            </a:r>
            <a:r>
              <a:rPr lang="fr-BE" dirty="0" err="1">
                <a:hlinkClick r:id="rId13" tooltip="Fondation Res Publica"/>
              </a:rPr>
              <a:t>Res</a:t>
            </a:r>
            <a:r>
              <a:rPr lang="fr-BE" dirty="0">
                <a:hlinkClick r:id="rId13" tooltip="Fondation Res Publica"/>
              </a:rPr>
              <a:t> </a:t>
            </a:r>
            <a:r>
              <a:rPr lang="fr-BE" dirty="0" err="1">
                <a:hlinkClick r:id="rId13" tooltip="Fondation Res Publica"/>
              </a:rPr>
              <a:t>Publica</a:t>
            </a:r>
            <a:r>
              <a:rPr lang="fr-BE" dirty="0"/>
              <a:t> et maître de conférences à l'</a:t>
            </a:r>
            <a:r>
              <a:rPr lang="fr-BE" dirty="0">
                <a:hlinkClick r:id="rId14" tooltip="Institut d'études politiques de Paris"/>
              </a:rPr>
              <a:t>Institut d'études politiques de Paris</a:t>
            </a:r>
            <a:r>
              <a:rPr lang="fr-BE" dirty="0"/>
              <a:t>.</a:t>
            </a:r>
          </a:p>
          <a:p>
            <a:r>
              <a:rPr lang="fr-BE" dirty="0"/>
              <a:t>Il est rédacteur du 1</a:t>
            </a:r>
            <a:r>
              <a:rPr lang="fr-BE" baseline="30000" dirty="0"/>
              <a:t>er</a:t>
            </a:r>
            <a:r>
              <a:rPr lang="fr-BE" dirty="0"/>
              <a:t> plan stratégique de soutien aux exportations d’armements, et a créé le campus de défense de l’</a:t>
            </a:r>
            <a:r>
              <a:rPr lang="fr-BE" dirty="0">
                <a:hlinkClick r:id="rId15" tooltip="École militaire"/>
              </a:rPr>
              <a:t>École militaire</a:t>
            </a:r>
            <a:r>
              <a:rPr lang="fr-BE" dirty="0"/>
              <a:t>.</a:t>
            </a:r>
          </a:p>
          <a:p>
            <a:r>
              <a:rPr lang="fr-BE" dirty="0"/>
              <a:t>Il est fondateur et président de la société </a:t>
            </a:r>
            <a:r>
              <a:rPr lang="fr-BE" dirty="0" err="1"/>
              <a:t>Homid</a:t>
            </a:r>
            <a:r>
              <a:rPr lang="fr-BE" dirty="0"/>
              <a:t>, spécialisée en </a:t>
            </a:r>
            <a:r>
              <a:rPr lang="fr-BE" dirty="0">
                <a:hlinkClick r:id="rId16" tooltip="Intelligence économique"/>
              </a:rPr>
              <a:t>intelligence économique</a:t>
            </a:r>
            <a:r>
              <a:rPr lang="fr-BE" dirty="0"/>
              <a:t>, </a:t>
            </a:r>
            <a:r>
              <a:rPr lang="fr-BE" dirty="0">
                <a:hlinkClick r:id="rId17" tooltip="Conseil"/>
              </a:rPr>
              <a:t>conseil</a:t>
            </a:r>
            <a:r>
              <a:rPr lang="fr-BE" dirty="0"/>
              <a:t>, </a:t>
            </a:r>
            <a:r>
              <a:rPr lang="fr-BE" dirty="0">
                <a:hlinkClick r:id="rId18" tooltip="Communication"/>
              </a:rPr>
              <a:t>communication</a:t>
            </a:r>
            <a:r>
              <a:rPr lang="fr-BE" dirty="0"/>
              <a:t> et </a:t>
            </a:r>
            <a:r>
              <a:rPr lang="fr-BE" dirty="0">
                <a:hlinkClick r:id="rId19" tooltip="Relations publiques"/>
              </a:rPr>
              <a:t>relations publiques</a:t>
            </a:r>
            <a:r>
              <a:rPr lang="fr-BE" baseline="30000" dirty="0">
                <a:hlinkClick r:id="rId8"/>
              </a:rPr>
              <a:t>4</a:t>
            </a:r>
            <a:r>
              <a:rPr lang="fr-BE" dirty="0"/>
              <a:t>.</a:t>
            </a:r>
          </a:p>
          <a:p>
            <a:endParaRPr lang="fr-BE" b="1" dirty="0"/>
          </a:p>
          <a:p>
            <a:r>
              <a:rPr lang="fr-BE" b="1" dirty="0"/>
              <a:t>Besoin d’une critique </a:t>
            </a:r>
            <a:r>
              <a:rPr lang="fr-BE" b="1" baseline="0" dirty="0"/>
              <a:t>du livre de P. </a:t>
            </a:r>
            <a:r>
              <a:rPr lang="fr-BE" b="1" baseline="0" dirty="0" err="1"/>
              <a:t>Conesa</a:t>
            </a:r>
            <a:r>
              <a:rPr lang="fr-BE" b="1" baseline="0" dirty="0"/>
              <a:t> ? </a:t>
            </a:r>
          </a:p>
          <a:p>
            <a:r>
              <a:rPr lang="fr-BE" b="1" dirty="0"/>
              <a:t>Alain </a:t>
            </a:r>
            <a:r>
              <a:rPr lang="fr-BE" b="1" dirty="0" err="1"/>
              <a:t>Marzona</a:t>
            </a:r>
            <a:r>
              <a:rPr lang="fr-BE" dirty="0"/>
              <a:t>, « Pierre </a:t>
            </a:r>
            <a:r>
              <a:rPr lang="fr-BE" dirty="0" err="1"/>
              <a:t>Conesa</a:t>
            </a:r>
            <a:r>
              <a:rPr lang="fr-BE" dirty="0"/>
              <a:t>, </a:t>
            </a:r>
            <a:r>
              <a:rPr lang="fr-BE" i="1" dirty="0"/>
              <a:t>La fabrication de l’ennemi, ou comment tuer avec sa conscience pour soi</a:t>
            </a:r>
            <a:r>
              <a:rPr lang="fr-BE" dirty="0"/>
              <a:t> », </a:t>
            </a:r>
            <a:r>
              <a:rPr lang="fr-BE" i="1" dirty="0"/>
              <a:t>Revue historique des armées</a:t>
            </a:r>
            <a:r>
              <a:rPr lang="fr-BE" dirty="0"/>
              <a:t> [En ligne], 269 | 2012, mis en ligne le 12 novembre 2012, consulté le 16 octobre 2017. (URL : http://rha.revues.org/7594) </a:t>
            </a:r>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10</a:t>
            </a:fld>
            <a:endParaRPr lang="fr-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Ecrire un texte libre au départ de ces</a:t>
            </a:r>
            <a:r>
              <a:rPr lang="fr-BE" baseline="0" dirty="0"/>
              <a:t> deux images.</a:t>
            </a:r>
          </a:p>
          <a:p>
            <a:r>
              <a:rPr lang="fr-BE" baseline="0" dirty="0"/>
              <a:t>Lecture chorale : lire l’extrait que vous estimez le plus pertinent.</a:t>
            </a:r>
          </a:p>
          <a:p>
            <a:r>
              <a:rPr lang="fr-BE" baseline="0" dirty="0"/>
              <a:t>Construction collective de connaissances.</a:t>
            </a:r>
          </a:p>
          <a:p>
            <a:r>
              <a:rPr lang="fr-BE" baseline="0" dirty="0"/>
              <a:t>Enregistrement d’un deuxième tour de lecture chorale (&gt; avec mixage si bonne volonté ?)</a:t>
            </a:r>
          </a:p>
          <a:p>
            <a:endParaRPr lang="fr-BE" baseline="0" dirty="0"/>
          </a:p>
          <a:p>
            <a:r>
              <a:rPr lang="fr-BE" b="1" baseline="0" dirty="0"/>
              <a:t>Commentaire.</a:t>
            </a:r>
          </a:p>
          <a:p>
            <a:r>
              <a:rPr lang="fr-BE" baseline="0" dirty="0"/>
              <a:t>Planche de Manu </a:t>
            </a:r>
            <a:r>
              <a:rPr lang="fr-BE" baseline="0" dirty="0" err="1"/>
              <a:t>Larcenet</a:t>
            </a:r>
            <a:r>
              <a:rPr lang="fr-BE" baseline="0" dirty="0"/>
              <a:t>, </a:t>
            </a:r>
            <a:r>
              <a:rPr lang="fr-BE" i="1" baseline="0" dirty="0"/>
              <a:t>Le rapport de </a:t>
            </a:r>
            <a:r>
              <a:rPr lang="fr-BE" i="1" baseline="0" dirty="0" err="1"/>
              <a:t>Brodeck</a:t>
            </a:r>
            <a:r>
              <a:rPr lang="fr-BE" i="0" baseline="0" dirty="0"/>
              <a:t>, 2016. D’après le roman de Philippe Claudel.</a:t>
            </a:r>
            <a:endParaRPr lang="fr-BE" baseline="0" dirty="0"/>
          </a:p>
          <a:p>
            <a:r>
              <a:rPr lang="fr-BE" baseline="0" dirty="0"/>
              <a:t>Fabrique de l’Autre, construction de l’unanimité, le ressort de l’émotion &gt; License to </a:t>
            </a:r>
            <a:r>
              <a:rPr lang="fr-BE" baseline="0" dirty="0" err="1"/>
              <a:t>kill</a:t>
            </a:r>
            <a:r>
              <a:rPr lang="fr-BE" baseline="0" dirty="0"/>
              <a:t> ?</a:t>
            </a:r>
          </a:p>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11</a:t>
            </a:fld>
            <a:endParaRPr lang="fr-B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sz="1600" b="1" i="0" dirty="0"/>
              <a:t>MORELLI (A.), </a:t>
            </a:r>
            <a:r>
              <a:rPr lang="fr-BE" b="0" i="1" dirty="0"/>
              <a:t>Principes élémentaires de propagande de guerre (utilisables en cas de guerre froide, chaude ou tiède...), </a:t>
            </a:r>
            <a:r>
              <a:rPr lang="fr-BE" b="0" i="0" dirty="0"/>
              <a:t>Bruxelles, 2001 (</a:t>
            </a:r>
            <a:r>
              <a:rPr lang="fr-BE" b="0" i="0" dirty="0" err="1"/>
              <a:t>rééd</a:t>
            </a:r>
            <a:r>
              <a:rPr lang="fr-BE" b="0" i="0" dirty="0"/>
              <a:t>. 2006).</a:t>
            </a:r>
          </a:p>
          <a:p>
            <a:endParaRPr lang="fr-BE" b="1" dirty="0"/>
          </a:p>
          <a:p>
            <a:r>
              <a:rPr lang="fr-BE" dirty="0"/>
              <a:t>Dès les premières pages de son ouvrage, Anne Morelli,</a:t>
            </a:r>
            <a:r>
              <a:rPr lang="fr-BE" baseline="0" dirty="0"/>
              <a:t> docteure en Histoire de l’ULB, </a:t>
            </a:r>
            <a:r>
              <a:rPr lang="fr-BE" dirty="0"/>
              <a:t>remercie le diplomate britannique travailliste Arthur </a:t>
            </a:r>
            <a:r>
              <a:rPr lang="fr-BE" dirty="0" err="1"/>
              <a:t>Ponsonby</a:t>
            </a:r>
            <a:r>
              <a:rPr lang="fr-BE" dirty="0"/>
              <a:t>, pacifiste hostile à l’entrée en guerre de la Grande-Bretagne en 1914 et qui a largement contribué à l’élaboration des principes de propagande de guerre. Après s’être illustré par divers pamphlets durant la </a:t>
            </a:r>
            <a:r>
              <a:rPr lang="fr-BE" i="0" u="sng" dirty="0">
                <a:solidFill>
                  <a:schemeClr val="tx1"/>
                </a:solidFill>
                <a:hlinkClick r:id="rId3" tooltip="Première Guerre mondiale"/>
              </a:rPr>
              <a:t>Première Guerre mondiale</a:t>
            </a:r>
            <a:r>
              <a:rPr lang="fr-BE" dirty="0"/>
              <a:t>, il avait fini par publier, en 1928, </a:t>
            </a:r>
            <a:r>
              <a:rPr lang="fr-BE" i="1" dirty="0" err="1"/>
              <a:t>Falsehood</a:t>
            </a:r>
            <a:r>
              <a:rPr lang="fr-BE" i="1" dirty="0"/>
              <a:t> in </a:t>
            </a:r>
            <a:r>
              <a:rPr lang="fr-BE" i="1" dirty="0" err="1"/>
              <a:t>Wartime</a:t>
            </a:r>
            <a:r>
              <a:rPr lang="fr-BE" dirty="0"/>
              <a:t>, </a:t>
            </a:r>
            <a:r>
              <a:rPr lang="en-US" i="0" u="sng" dirty="0">
                <a:hlinkClick r:id="rId4" tooltip="Falsehood in War-Time"/>
              </a:rPr>
              <a:t>Containing an Assortment of Lies Circulated Throughout the Nations During the Great War</a:t>
            </a:r>
            <a:r>
              <a:rPr lang="en-US" i="0" u="sng" dirty="0"/>
              <a:t> </a:t>
            </a:r>
            <a:r>
              <a:rPr lang="en-US" dirty="0"/>
              <a:t>(1928),</a:t>
            </a:r>
            <a:r>
              <a:rPr lang="fr-BE" dirty="0"/>
              <a:t> un</a:t>
            </a:r>
            <a:r>
              <a:rPr lang="fr-BE" baseline="0" dirty="0"/>
              <a:t> ouvrage qui analyse l</a:t>
            </a:r>
            <a:r>
              <a:rPr lang="fr-BE" dirty="0"/>
              <a:t>es mécanismes de propagande qu’Anne Morelli reprend, réactualise et systématise en dix principes élémentaires.</a:t>
            </a:r>
          </a:p>
          <a:p>
            <a:endParaRPr lang="fr-BE" dirty="0"/>
          </a:p>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12</a:t>
            </a:fld>
            <a:endParaRPr lang="fr-B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9637DC1F-38BB-4B45-AF46-1A28763FD556}" type="slidenum">
              <a:rPr lang="fr-BE" smtClean="0"/>
              <a:pPr/>
              <a:t>19</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71000"/>
            <a:lum/>
          </a:blip>
          <a:srcRect/>
          <a:tile tx="0" ty="0" sx="100000" sy="100000" flip="none" algn="tl"/>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YASK_FRANCAIS.mp4" TargetMode="External"/><Relationship Id="rId1" Type="http://schemas.microsoft.com/office/2007/relationships/media" Target="YASK_FRANCAIS.mp4" TargetMode="Externa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logo-news-letter-600x148.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microsoft.com/office/2007/relationships/media" Target="INA%20-%20Jalons%20-%20La%20manipulation%20de%20l'information%20pendant%20la%20g.mp4" TargetMode="External"/><Relationship Id="rId7" Type="http://schemas.openxmlformats.org/officeDocument/2006/relationships/image" Target="../media/image2.png"/><Relationship Id="rId2" Type="http://schemas.openxmlformats.org/officeDocument/2006/relationships/video" Target="INA%20-%20Jalons%20-%20La%20guerre%20du%20Golfe%20premiers%20combats.mp4" TargetMode="External"/><Relationship Id="rId1" Type="http://schemas.microsoft.com/office/2007/relationships/media" Target="INA%20-%20Jalons%20-%20La%20guerre%20du%20Golfe%20premiers%20combats.mp4" TargetMode="Externa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video" Target="INA%20-%20Jalons%20-%20La%20manipulation%20de%20l'information%20pendant%20la%20g.mp4"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7.xml"/><Relationship Id="rId7" Type="http://schemas.openxmlformats.org/officeDocument/2006/relationships/image" Target="../media/image19.jpeg"/><Relationship Id="rId2" Type="http://schemas.openxmlformats.org/officeDocument/2006/relationships/video" Target="La%20fabrique%20de%20l'ennemi%20Pierre%20Conesa.mp4" TargetMode="External"/><Relationship Id="rId1" Type="http://schemas.microsoft.com/office/2007/relationships/media" Target="La%20fabrique%20de%20l'ennemi%20Pierre%20Conesa.mp4" TargetMode="External"/><Relationship Id="rId6" Type="http://schemas.openxmlformats.org/officeDocument/2006/relationships/image" Target="../media/image18.jpeg"/><Relationship Id="rId5" Type="http://schemas.openxmlformats.org/officeDocument/2006/relationships/image" Target="../media/image2.png"/><Relationship Id="rId4" Type="http://schemas.openxmlformats.org/officeDocument/2006/relationships/notesSlide" Target="../notesSlides/notesSlide9.xml"/><Relationship Id="rId9"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evene.lefigaro.fr/celebre/biographie/henry-david-thoreau-142.php"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83568" y="332656"/>
            <a:ext cx="8172400" cy="1138773"/>
          </a:xfrm>
          <a:prstGeom prst="rect">
            <a:avLst/>
          </a:prstGeom>
          <a:noFill/>
        </p:spPr>
        <p:txBody>
          <a:bodyPr wrap="square" rtlCol="0">
            <a:spAutoFit/>
          </a:bodyPr>
          <a:lstStyle/>
          <a:p>
            <a:pPr algn="r"/>
            <a:r>
              <a:rPr lang="fr-BE" sz="2800" spc="300" dirty="0">
                <a:solidFill>
                  <a:schemeClr val="tx1">
                    <a:lumMod val="65000"/>
                    <a:lumOff val="35000"/>
                  </a:schemeClr>
                </a:solidFill>
                <a:latin typeface="Aharoni" pitchFamily="2" charset="-79"/>
                <a:cs typeface="Aharoni" pitchFamily="2" charset="-79"/>
              </a:rPr>
              <a:t>Marion </a:t>
            </a:r>
            <a:r>
              <a:rPr lang="fr-BE" sz="2800" spc="300" dirty="0" err="1">
                <a:solidFill>
                  <a:schemeClr val="tx1">
                    <a:lumMod val="65000"/>
                    <a:lumOff val="35000"/>
                  </a:schemeClr>
                </a:solidFill>
                <a:latin typeface="Aharoni" pitchFamily="2" charset="-79"/>
                <a:cs typeface="Aharoni" pitchFamily="2" charset="-79"/>
              </a:rPr>
              <a:t>Netisse</a:t>
            </a:r>
            <a:r>
              <a:rPr lang="fr-BE" sz="2800" spc="300" dirty="0">
                <a:solidFill>
                  <a:schemeClr val="tx1">
                    <a:lumMod val="65000"/>
                    <a:lumOff val="35000"/>
                  </a:schemeClr>
                </a:solidFill>
                <a:latin typeface="Aharoni" pitchFamily="2" charset="-79"/>
                <a:cs typeface="Aharoni" pitchFamily="2" charset="-79"/>
              </a:rPr>
              <a:t> utilise </a:t>
            </a:r>
            <a:r>
              <a:rPr lang="fr-BE" sz="4000" spc="300" dirty="0">
                <a:solidFill>
                  <a:srgbClr val="C00000"/>
                </a:solidFill>
                <a:latin typeface="Aharoni" pitchFamily="2" charset="-79"/>
                <a:cs typeface="Aharoni" pitchFamily="2" charset="-79"/>
              </a:rPr>
              <a:t>l’argumentation…</a:t>
            </a:r>
          </a:p>
        </p:txBody>
      </p:sp>
      <p:sp>
        <p:nvSpPr>
          <p:cNvPr id="5" name="ZoneTexte 4"/>
          <p:cNvSpPr txBox="1"/>
          <p:nvPr/>
        </p:nvSpPr>
        <p:spPr>
          <a:xfrm>
            <a:off x="2483768" y="5733256"/>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pic>
        <p:nvPicPr>
          <p:cNvPr id="6" name="YASK_FRANCAIS.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2627784" y="2996952"/>
            <a:ext cx="3048000" cy="2286000"/>
          </a:xfrm>
          <a:prstGeom prst="rect">
            <a:avLst/>
          </a:prstGeom>
        </p:spPr>
      </p:pic>
      <p:pic>
        <p:nvPicPr>
          <p:cNvPr id="27650" name="Picture 2" descr="ThÃ©Ã¢tre - seule en scÃ¨ne - marionnette"/>
          <p:cNvPicPr>
            <a:picLocks noChangeAspect="1" noChangeArrowheads="1"/>
          </p:cNvPicPr>
          <p:nvPr/>
        </p:nvPicPr>
        <p:blipFill>
          <a:blip r:embed="rId5" cstate="print"/>
          <a:srcRect/>
          <a:stretch>
            <a:fillRect/>
          </a:stretch>
        </p:blipFill>
        <p:spPr bwMode="auto">
          <a:xfrm>
            <a:off x="179512" y="1412776"/>
            <a:ext cx="3634686" cy="5445224"/>
          </a:xfrm>
          <a:prstGeom prst="rect">
            <a:avLst/>
          </a:prstGeom>
          <a:noFill/>
        </p:spPr>
      </p:pic>
      <p:pic>
        <p:nvPicPr>
          <p:cNvPr id="27652" name="Picture 4" descr="ThÃ©Ã¢tre - seule en scÃ¨ne - marionnette"/>
          <p:cNvPicPr>
            <a:picLocks noChangeAspect="1" noChangeArrowheads="1"/>
          </p:cNvPicPr>
          <p:nvPr/>
        </p:nvPicPr>
        <p:blipFill>
          <a:blip r:embed="rId6" cstate="print"/>
          <a:srcRect/>
          <a:stretch>
            <a:fillRect/>
          </a:stretch>
        </p:blipFill>
        <p:spPr bwMode="auto">
          <a:xfrm>
            <a:off x="4175448" y="1844824"/>
            <a:ext cx="5149080" cy="34327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27650"/>
                                        </p:tgtEl>
                                        <p:attrNameLst>
                                          <p:attrName>style.visibility</p:attrName>
                                        </p:attrNameLst>
                                      </p:cBhvr>
                                      <p:to>
                                        <p:strVal val="visible"/>
                                      </p:to>
                                    </p:set>
                                    <p:anim to="" calcmode="lin" valueType="num">
                                      <p:cBhvr>
                                        <p:cTn id="16" dur="1" fill="hold"/>
                                        <p:tgtEl>
                                          <p:spTgt spid="27650"/>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27652"/>
                                        </p:tgtEl>
                                        <p:attrNameLst>
                                          <p:attrName>style.visibility</p:attrName>
                                        </p:attrNameLst>
                                      </p:cBhvr>
                                      <p:to>
                                        <p:strVal val="visible"/>
                                      </p:to>
                                    </p:set>
                                    <p:anim to="" calcmode="lin" valueType="num">
                                      <p:cBhvr>
                                        <p:cTn id="19" dur="1" fill="hold"/>
                                        <p:tgtEl>
                                          <p:spTgt spid="27652"/>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4" fill="hold" display="0">
                  <p:stCondLst>
                    <p:cond delay="indefinite"/>
                  </p:stCondLst>
                  <p:endCondLst>
                    <p:cond evt="onNext" delay="0">
                      <p:tgtEl>
                        <p:sldTgt/>
                      </p:tgtEl>
                    </p:cond>
                    <p:cond evt="onPrev" delay="0">
                      <p:tgtEl>
                        <p:sldTgt/>
                      </p:tgtEl>
                    </p:cond>
                  </p:endCondLst>
                </p:cTn>
                <p:tgtEl>
                  <p:spTgt spid="6"/>
                </p:tgtEl>
              </p:cMediaNode>
            </p:video>
            <p:seq concurrent="1" nextAc="seek">
              <p:cTn id="25" restart="whenNotActive" fill="hold" evtFilter="cancelBubble" nodeType="interactiveSeq">
                <p:stCondLst>
                  <p:cond evt="onClick" delay="0">
                    <p:tgtEl>
                      <p:spTgt spid="6"/>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6"/>
                                        </p:tgtEl>
                                      </p:cBhvr>
                                    </p:cmd>
                                  </p:childTnLst>
                                </p:cTn>
                              </p:par>
                            </p:childTnLst>
                          </p:cTn>
                        </p:par>
                      </p:childTnLst>
                    </p:cTn>
                  </p:par>
                </p:childTnLst>
              </p:cTn>
              <p:nextCondLst>
                <p:cond evt="onClick" delay="0">
                  <p:tgtEl>
                    <p:spTgt spid="6"/>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1556792"/>
            <a:ext cx="8748464" cy="3108543"/>
          </a:xfrm>
          <a:prstGeom prst="rect">
            <a:avLst/>
          </a:prstGeom>
          <a:noFill/>
        </p:spPr>
        <p:txBody>
          <a:bodyPr wrap="square" rtlCol="0">
            <a:spAutoFit/>
          </a:bodyPr>
          <a:lstStyle/>
          <a:p>
            <a:pPr algn="ctr"/>
            <a:r>
              <a:rPr lang="fr-BE" sz="4800" dirty="0">
                <a:latin typeface="Bodoni MT Black" pitchFamily="18" charset="0"/>
                <a:cs typeface="Aharoni" pitchFamily="2" charset="-79"/>
              </a:rPr>
              <a:t>« Aux armes Citoyens ! »</a:t>
            </a:r>
          </a:p>
          <a:p>
            <a:endParaRPr lang="fr-BE" sz="2800" dirty="0">
              <a:latin typeface="Bodoni MT Black" pitchFamily="18" charset="0"/>
              <a:cs typeface="Aharoni" pitchFamily="2" charset="-79"/>
            </a:endParaRPr>
          </a:p>
          <a:p>
            <a:pPr algn="r"/>
            <a:r>
              <a:rPr lang="fr-BE" sz="2800" dirty="0">
                <a:latin typeface="Bodoni MT Black" pitchFamily="18" charset="0"/>
                <a:cs typeface="Aharoni" pitchFamily="2" charset="-79"/>
              </a:rPr>
              <a:t>Mon information, ta propagande</a:t>
            </a:r>
            <a:r>
              <a:rPr lang="fr-BE" sz="3200" dirty="0">
                <a:latin typeface="Bodoni MT Black" pitchFamily="18" charset="0"/>
                <a:cs typeface="Aharoni" pitchFamily="2" charset="-79"/>
              </a:rPr>
              <a:t>.</a:t>
            </a:r>
          </a:p>
          <a:p>
            <a:r>
              <a:rPr lang="fr-BE" sz="4400" dirty="0">
                <a:latin typeface="Bodoni MT Black" pitchFamily="18" charset="0"/>
                <a:cs typeface="Aharoni" pitchFamily="2" charset="-79"/>
              </a:rPr>
              <a:t>Fabriquer l’ennemi ?</a:t>
            </a:r>
          </a:p>
          <a:p>
            <a:endParaRPr lang="fr-BE" sz="4000" b="1" dirty="0">
              <a:latin typeface="Bodoni MT Black" pitchFamily="18" charset="0"/>
              <a:cs typeface="Aharoni" pitchFamily="2" charset="-79"/>
            </a:endParaRPr>
          </a:p>
        </p:txBody>
      </p:sp>
      <p:sp>
        <p:nvSpPr>
          <p:cNvPr id="4" name="ZoneTexte 3"/>
          <p:cNvSpPr txBox="1"/>
          <p:nvPr/>
        </p:nvSpPr>
        <p:spPr>
          <a:xfrm>
            <a:off x="683568" y="332656"/>
            <a:ext cx="8172400" cy="584775"/>
          </a:xfrm>
          <a:prstGeom prst="rect">
            <a:avLst/>
          </a:prstGeom>
          <a:noFill/>
        </p:spPr>
        <p:txBody>
          <a:bodyPr wrap="square" rtlCol="0">
            <a:spAutoFit/>
          </a:bodyPr>
          <a:lstStyle/>
          <a:p>
            <a:pPr algn="r"/>
            <a:r>
              <a:rPr lang="fr-BE" sz="2000" spc="300" dirty="0">
                <a:solidFill>
                  <a:schemeClr val="tx1">
                    <a:lumMod val="65000"/>
                    <a:lumOff val="35000"/>
                  </a:schemeClr>
                </a:solidFill>
                <a:latin typeface="Aharoni" pitchFamily="2" charset="-79"/>
                <a:cs typeface="Aharoni" pitchFamily="2" charset="-79"/>
              </a:rPr>
              <a:t>Marion </a:t>
            </a:r>
            <a:r>
              <a:rPr lang="fr-BE" sz="2000" spc="300" dirty="0" err="1">
                <a:solidFill>
                  <a:schemeClr val="tx1">
                    <a:lumMod val="65000"/>
                    <a:lumOff val="35000"/>
                  </a:schemeClr>
                </a:solidFill>
                <a:latin typeface="Aharoni" pitchFamily="2" charset="-79"/>
                <a:cs typeface="Aharoni" pitchFamily="2" charset="-79"/>
              </a:rPr>
              <a:t>Netisse</a:t>
            </a:r>
            <a:r>
              <a:rPr lang="fr-BE" sz="2000" spc="300" dirty="0">
                <a:solidFill>
                  <a:schemeClr val="tx1">
                    <a:lumMod val="65000"/>
                    <a:lumOff val="35000"/>
                  </a:schemeClr>
                </a:solidFill>
                <a:latin typeface="Aharoni" pitchFamily="2" charset="-79"/>
                <a:cs typeface="Aharoni" pitchFamily="2" charset="-79"/>
              </a:rPr>
              <a:t> et </a:t>
            </a:r>
            <a:r>
              <a:rPr lang="fr-BE" sz="3200" spc="300" dirty="0">
                <a:solidFill>
                  <a:srgbClr val="C00000"/>
                </a:solidFill>
                <a:latin typeface="Aharoni" pitchFamily="2" charset="-79"/>
                <a:cs typeface="Aharoni" pitchFamily="2" charset="-79"/>
              </a:rPr>
              <a:t>l’argumentation…</a:t>
            </a:r>
          </a:p>
        </p:txBody>
      </p:sp>
      <p:sp>
        <p:nvSpPr>
          <p:cNvPr id="5" name="ZoneTexte 4"/>
          <p:cNvSpPr txBox="1"/>
          <p:nvPr/>
        </p:nvSpPr>
        <p:spPr>
          <a:xfrm>
            <a:off x="2483768" y="5949280"/>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pic>
        <p:nvPicPr>
          <p:cNvPr id="7" name="Picture 6" descr="http://aljabal.be/WordPress3/wp-content/uploads/2012/11/logo-news-letter-600x148.jpg"/>
          <p:cNvPicPr>
            <a:picLocks noChangeAspect="1" noChangeArrowheads="1"/>
          </p:cNvPicPr>
          <p:nvPr/>
        </p:nvPicPr>
        <p:blipFill>
          <a:blip r:link="rId3" cstate="print"/>
          <a:srcRect/>
          <a:stretch>
            <a:fillRect/>
          </a:stretch>
        </p:blipFill>
        <p:spPr bwMode="auto">
          <a:xfrm>
            <a:off x="323528" y="4293096"/>
            <a:ext cx="5715000" cy="1409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attrNameLst>
                                          <p:attrName/>
                                        </p:attrNameLst>
                                      </p:cBhvr>
                                    </p:anim>
                                  </p:childTnLst>
                                </p:cTn>
                              </p:par>
                            </p:childTnLst>
                          </p:cTn>
                        </p:par>
                        <p:par>
                          <p:cTn id="11" fill="hold">
                            <p:stCondLst>
                              <p:cond delay="0"/>
                            </p:stCondLst>
                            <p:childTnLst>
                              <p:par>
                                <p:cTn id="12" presetID="24" presetClass="entr" presetSubtype="0" fill="hold" grpId="0" nodeType="afterEffect">
                                  <p:stCondLst>
                                    <p:cond delay="0"/>
                                  </p:stCondLst>
                                  <p:iterate type="wd">
                                    <p:tmAbs val="500"/>
                                  </p:iterate>
                                  <p:childTnLst>
                                    <p:set>
                                      <p:cBhvr>
                                        <p:cTn id="13" dur="1" fill="hold">
                                          <p:stCondLst>
                                            <p:cond delay="0"/>
                                          </p:stCondLst>
                                        </p:cTn>
                                        <p:tgtEl>
                                          <p:spTgt spid="2">
                                            <p:txEl>
                                              <p:pRg st="0" end="0"/>
                                            </p:txEl>
                                          </p:spTgt>
                                        </p:tgtEl>
                                        <p:attrNameLst>
                                          <p:attrName>style.visibility</p:attrName>
                                        </p:attrNameLst>
                                      </p:cBhvr>
                                      <p:to>
                                        <p:strVal val="visible"/>
                                      </p:to>
                                    </p:set>
                                    <p:anim to="" calcmode="lin" valueType="num">
                                      <p:cBhvr>
                                        <p:cTn id="14" dur="1" fill="hold"/>
                                        <p:tgtEl>
                                          <p:spTgt spid="2">
                                            <p:txEl>
                                              <p:pRg st="0" end="0"/>
                                            </p:txEl>
                                          </p:spTgt>
                                        </p:tgtEl>
                                        <p:attrNameLst>
                                          <p:attrName/>
                                        </p:attrNameLst>
                                      </p:cBhvr>
                                    </p:anim>
                                  </p:childTnLst>
                                </p:cTn>
                              </p:par>
                            </p:childTnLst>
                          </p:cTn>
                        </p:par>
                        <p:par>
                          <p:cTn id="15" fill="hold">
                            <p:stCondLst>
                              <p:cond delay="2501"/>
                            </p:stCondLst>
                            <p:childTnLst>
                              <p:par>
                                <p:cTn id="16" presetID="24" presetClass="entr" presetSubtype="0" fill="hold" grpId="0" nodeType="afterEffect">
                                  <p:stCondLst>
                                    <p:cond delay="0"/>
                                  </p:stCondLst>
                                  <p:iterate type="wd">
                                    <p:tmAbs val="500"/>
                                  </p:iterate>
                                  <p:childTnLst>
                                    <p:set>
                                      <p:cBhvr>
                                        <p:cTn id="17" dur="1" fill="hold">
                                          <p:stCondLst>
                                            <p:cond delay="0"/>
                                          </p:stCondLst>
                                        </p:cTn>
                                        <p:tgtEl>
                                          <p:spTgt spid="2">
                                            <p:txEl>
                                              <p:pRg st="2" end="2"/>
                                            </p:txEl>
                                          </p:spTgt>
                                        </p:tgtEl>
                                        <p:attrNameLst>
                                          <p:attrName>style.visibility</p:attrName>
                                        </p:attrNameLst>
                                      </p:cBhvr>
                                      <p:to>
                                        <p:strVal val="visible"/>
                                      </p:to>
                                    </p:set>
                                    <p:anim to="" calcmode="lin" valueType="num">
                                      <p:cBhvr>
                                        <p:cTn id="18" dur="1" fill="hold"/>
                                        <p:tgtEl>
                                          <p:spTgt spid="2">
                                            <p:txEl>
                                              <p:pRg st="2" end="2"/>
                                            </p:txEl>
                                          </p:spTgt>
                                        </p:tgtEl>
                                        <p:attrNameLst>
                                          <p:attrName/>
                                        </p:attrNameLst>
                                      </p:cBhvr>
                                    </p:anim>
                                  </p:childTnLst>
                                </p:cTn>
                              </p:par>
                            </p:childTnLst>
                          </p:cTn>
                        </p:par>
                        <p:par>
                          <p:cTn id="19" fill="hold">
                            <p:stCondLst>
                              <p:cond delay="5002"/>
                            </p:stCondLst>
                            <p:childTnLst>
                              <p:par>
                                <p:cTn id="20" presetID="24" presetClass="entr" presetSubtype="0" fill="hold" grpId="0" nodeType="afterEffect">
                                  <p:stCondLst>
                                    <p:cond delay="0"/>
                                  </p:stCondLst>
                                  <p:iterate type="wd">
                                    <p:tmAbs val="500"/>
                                  </p:iterate>
                                  <p:childTnLst>
                                    <p:set>
                                      <p:cBhvr>
                                        <p:cTn id="21" dur="1" fill="hold">
                                          <p:stCondLst>
                                            <p:cond delay="0"/>
                                          </p:stCondLst>
                                        </p:cTn>
                                        <p:tgtEl>
                                          <p:spTgt spid="2">
                                            <p:txEl>
                                              <p:pRg st="3" end="3"/>
                                            </p:txEl>
                                          </p:spTgt>
                                        </p:tgtEl>
                                        <p:attrNameLst>
                                          <p:attrName>style.visibility</p:attrName>
                                        </p:attrNameLst>
                                      </p:cBhvr>
                                      <p:to>
                                        <p:strVal val="visible"/>
                                      </p:to>
                                    </p:set>
                                    <p:anim to="" calcmode="lin" valueType="num">
                                      <p:cBhvr>
                                        <p:cTn id="22" dur="1" fill="hold"/>
                                        <p:tgtEl>
                                          <p:spTgt spid="2">
                                            <p:txEl>
                                              <p:pRg st="3" end="3"/>
                                            </p:txEl>
                                          </p:spTgt>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to="" calcmode="lin" valueType="num">
                                      <p:cBhvr>
                                        <p:cTn id="25"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572000" y="908720"/>
            <a:ext cx="3744416" cy="1815882"/>
          </a:xfrm>
          <a:prstGeom prst="rect">
            <a:avLst/>
          </a:prstGeom>
          <a:noFill/>
        </p:spPr>
        <p:txBody>
          <a:bodyPr wrap="square" rtlCol="0">
            <a:spAutoFit/>
          </a:bodyPr>
          <a:lstStyle/>
          <a:p>
            <a:r>
              <a:rPr lang="fr-BE" sz="2800" b="1" dirty="0">
                <a:solidFill>
                  <a:srgbClr val="C00000"/>
                </a:solidFill>
                <a:latin typeface="Aharoni" pitchFamily="2" charset="-79"/>
                <a:cs typeface="Aharoni" pitchFamily="2" charset="-79"/>
              </a:rPr>
              <a:t>Manipuler</a:t>
            </a:r>
            <a:r>
              <a:rPr lang="fr-BE" sz="2800" dirty="0">
                <a:latin typeface="Aharoni" pitchFamily="2" charset="-79"/>
                <a:cs typeface="Aharoni" pitchFamily="2" charset="-79"/>
              </a:rPr>
              <a:t> l’information,</a:t>
            </a:r>
          </a:p>
          <a:p>
            <a:r>
              <a:rPr lang="fr-BE" sz="2800" dirty="0">
                <a:latin typeface="Aharoni" pitchFamily="2" charset="-79"/>
                <a:cs typeface="Aharoni" pitchFamily="2" charset="-79"/>
              </a:rPr>
              <a:t>manipuler </a:t>
            </a:r>
            <a:r>
              <a:rPr lang="fr-BE" sz="2800" b="1" dirty="0">
                <a:solidFill>
                  <a:srgbClr val="C00000"/>
                </a:solidFill>
                <a:latin typeface="Aharoni" pitchFamily="2" charset="-79"/>
                <a:cs typeface="Aharoni" pitchFamily="2" charset="-79"/>
              </a:rPr>
              <a:t>l’opinion publique</a:t>
            </a:r>
            <a:r>
              <a:rPr lang="fr-BE" sz="2800" dirty="0">
                <a:latin typeface="Aharoni" pitchFamily="2" charset="-79"/>
                <a:cs typeface="Aharoni" pitchFamily="2" charset="-79"/>
              </a:rPr>
              <a:t> ?</a:t>
            </a:r>
          </a:p>
        </p:txBody>
      </p:sp>
      <p:sp>
        <p:nvSpPr>
          <p:cNvPr id="5" name="ZoneTexte 4"/>
          <p:cNvSpPr txBox="1"/>
          <p:nvPr/>
        </p:nvSpPr>
        <p:spPr>
          <a:xfrm>
            <a:off x="899592" y="3284984"/>
            <a:ext cx="3024336" cy="646331"/>
          </a:xfrm>
          <a:prstGeom prst="rect">
            <a:avLst/>
          </a:prstGeom>
          <a:noFill/>
        </p:spPr>
        <p:txBody>
          <a:bodyPr wrap="square" rtlCol="0">
            <a:spAutoFit/>
          </a:bodyPr>
          <a:lstStyle/>
          <a:p>
            <a:r>
              <a:rPr lang="fr-BE" dirty="0">
                <a:latin typeface="Aharoni" pitchFamily="2" charset="-79"/>
                <a:cs typeface="Aharoni" pitchFamily="2" charset="-79"/>
              </a:rPr>
              <a:t>L’idiot utile et l’effet recherché…</a:t>
            </a:r>
          </a:p>
        </p:txBody>
      </p:sp>
      <p:sp>
        <p:nvSpPr>
          <p:cNvPr id="6" name="ZoneTexte 5"/>
          <p:cNvSpPr txBox="1"/>
          <p:nvPr/>
        </p:nvSpPr>
        <p:spPr>
          <a:xfrm>
            <a:off x="4355976" y="5949280"/>
            <a:ext cx="3240360" cy="369332"/>
          </a:xfrm>
          <a:prstGeom prst="rect">
            <a:avLst/>
          </a:prstGeom>
          <a:noFill/>
        </p:spPr>
        <p:txBody>
          <a:bodyPr wrap="square" rtlCol="0">
            <a:spAutoFit/>
          </a:bodyPr>
          <a:lstStyle/>
          <a:p>
            <a:r>
              <a:rPr lang="fr-BE" dirty="0">
                <a:latin typeface="Aharoni" pitchFamily="2" charset="-79"/>
                <a:cs typeface="Aharoni" pitchFamily="2" charset="-79"/>
              </a:rPr>
              <a:t>La prise de conscience.</a:t>
            </a:r>
          </a:p>
        </p:txBody>
      </p:sp>
      <p:pic>
        <p:nvPicPr>
          <p:cNvPr id="7" name="INA - Jalons - La guerre du Golfe premiers combats.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7" cstate="print"/>
          <a:stretch>
            <a:fillRect/>
          </a:stretch>
        </p:blipFill>
        <p:spPr>
          <a:xfrm>
            <a:off x="899592" y="908720"/>
            <a:ext cx="3048000" cy="2286000"/>
          </a:xfrm>
          <a:prstGeom prst="rect">
            <a:avLst/>
          </a:prstGeom>
        </p:spPr>
      </p:pic>
      <p:pic>
        <p:nvPicPr>
          <p:cNvPr id="8" name="INA - Jalons - La manipulation de l'information pendant la g.mp4">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7" cstate="print"/>
          <a:stretch>
            <a:fillRect/>
          </a:stretch>
        </p:blipFill>
        <p:spPr>
          <a:xfrm>
            <a:off x="4355976" y="3573016"/>
            <a:ext cx="3048000" cy="2286000"/>
          </a:xfrm>
          <a:prstGeom prst="rect">
            <a:avLst/>
          </a:prstGeom>
        </p:spPr>
      </p:pic>
      <p:sp>
        <p:nvSpPr>
          <p:cNvPr id="9" name="ZoneTexte 8"/>
          <p:cNvSpPr txBox="1"/>
          <p:nvPr/>
        </p:nvSpPr>
        <p:spPr>
          <a:xfrm>
            <a:off x="971600" y="4365104"/>
            <a:ext cx="2736304" cy="1200329"/>
          </a:xfrm>
          <a:prstGeom prst="rect">
            <a:avLst/>
          </a:prstGeom>
          <a:noFill/>
        </p:spPr>
        <p:txBody>
          <a:bodyPr wrap="square" rtlCol="0">
            <a:spAutoFit/>
          </a:bodyPr>
          <a:lstStyle/>
          <a:p>
            <a:r>
              <a:rPr lang="fr-BE" sz="3600" b="1" dirty="0">
                <a:latin typeface="Aharoni" pitchFamily="2" charset="-79"/>
                <a:cs typeface="Aharoni" pitchFamily="2" charset="-79"/>
              </a:rPr>
              <a:t>L’exemple</a:t>
            </a:r>
            <a:r>
              <a:rPr lang="fr-BE" sz="3600" b="1" dirty="0">
                <a:solidFill>
                  <a:srgbClr val="C00000"/>
                </a:solidFill>
                <a:latin typeface="Aharoni" pitchFamily="2" charset="-79"/>
                <a:cs typeface="Aharoni" pitchFamily="2" charset="-79"/>
              </a:rPr>
              <a:t> </a:t>
            </a:r>
            <a:r>
              <a:rPr lang="fr-BE" sz="3600" b="1" dirty="0">
                <a:latin typeface="Aharoni" pitchFamily="2" charset="-79"/>
                <a:cs typeface="Aharoni" pitchFamily="2" charset="-79"/>
              </a:rPr>
              <a:t>qui</a:t>
            </a:r>
            <a:r>
              <a:rPr lang="fr-BE" sz="3600" b="1" dirty="0">
                <a:solidFill>
                  <a:srgbClr val="C00000"/>
                </a:solidFill>
                <a:latin typeface="Aharoni" pitchFamily="2" charset="-79"/>
                <a:cs typeface="Aharoni" pitchFamily="2" charset="-79"/>
              </a:rPr>
              <a:t> tue </a:t>
            </a:r>
            <a:r>
              <a:rPr lang="fr-BE" sz="3600" b="1" dirty="0">
                <a:latin typeface="Aharoni" pitchFamily="2" charset="-79"/>
                <a:cs typeface="Aharoni" pitchFamily="2" charset="-79"/>
              </a:rPr>
              <a:t>!</a:t>
            </a:r>
          </a:p>
        </p:txBody>
      </p:sp>
      <p:sp>
        <p:nvSpPr>
          <p:cNvPr id="10" name="ZoneTexte 9"/>
          <p:cNvSpPr txBox="1"/>
          <p:nvPr/>
        </p:nvSpPr>
        <p:spPr>
          <a:xfrm>
            <a:off x="899592" y="410711"/>
            <a:ext cx="3024336" cy="369332"/>
          </a:xfrm>
          <a:prstGeom prst="rect">
            <a:avLst/>
          </a:prstGeom>
          <a:noFill/>
        </p:spPr>
        <p:txBody>
          <a:bodyPr wrap="square" rtlCol="0">
            <a:spAutoFit/>
          </a:bodyPr>
          <a:lstStyle/>
          <a:p>
            <a:r>
              <a:rPr lang="fr-BE" dirty="0">
                <a:latin typeface="Aharoni" pitchFamily="2" charset="-79"/>
                <a:cs typeface="Aharoni" pitchFamily="2" charset="-79"/>
              </a:rPr>
              <a:t>Une information neutre ?</a:t>
            </a:r>
          </a:p>
        </p:txBody>
      </p:sp>
      <p:sp>
        <p:nvSpPr>
          <p:cNvPr id="11" name="ZoneTexte 10"/>
          <p:cNvSpPr txBox="1"/>
          <p:nvPr/>
        </p:nvSpPr>
        <p:spPr>
          <a:xfrm>
            <a:off x="4355976" y="3114519"/>
            <a:ext cx="3816424" cy="369332"/>
          </a:xfrm>
          <a:prstGeom prst="rect">
            <a:avLst/>
          </a:prstGeom>
          <a:noFill/>
        </p:spPr>
        <p:txBody>
          <a:bodyPr wrap="square" rtlCol="0">
            <a:spAutoFit/>
          </a:bodyPr>
          <a:lstStyle/>
          <a:p>
            <a:r>
              <a:rPr lang="fr-BE" dirty="0">
                <a:latin typeface="Aharoni" pitchFamily="2" charset="-79"/>
                <a:cs typeface="Aharoni" pitchFamily="2" charset="-79"/>
              </a:rPr>
              <a:t>Autocritique de la </a:t>
            </a:r>
            <a:r>
              <a:rPr lang="fr-BE" dirty="0">
                <a:solidFill>
                  <a:srgbClr val="C00000"/>
                </a:solidFill>
                <a:latin typeface="Aharoni" pitchFamily="2" charset="-79"/>
                <a:cs typeface="Aharoni" pitchFamily="2" charset="-79"/>
              </a:rPr>
              <a:t>neutralité</a:t>
            </a:r>
            <a:r>
              <a:rPr lang="fr-BE" dirty="0">
                <a:latin typeface="Aharoni" pitchFamily="2" charset="-79"/>
                <a:cs typeface="Aharoni" pitchFamily="2" charset="-79"/>
              </a:rPr>
              <a:t>.</a:t>
            </a:r>
          </a:p>
        </p:txBody>
      </p:sp>
      <p:pic>
        <p:nvPicPr>
          <p:cNvPr id="25602" name="Picture 2" descr="ThÃ©Ã¢tre - seule en scÃ¨ne - marionnette"/>
          <p:cNvPicPr>
            <a:picLocks noChangeAspect="1" noChangeArrowheads="1"/>
          </p:cNvPicPr>
          <p:nvPr/>
        </p:nvPicPr>
        <p:blipFill>
          <a:blip r:embed="rId8" cstate="print"/>
          <a:srcRect/>
          <a:stretch>
            <a:fillRect/>
          </a:stretch>
        </p:blipFill>
        <p:spPr bwMode="auto">
          <a:xfrm>
            <a:off x="0" y="3048000"/>
            <a:ext cx="571500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par>
                                <p:cTn id="8" presetID="9" presetClass="entr" presetSubtype="0" fill="hold" nodeType="withEffect">
                                  <p:stCondLst>
                                    <p:cond delay="0"/>
                                  </p:stCondLst>
                                  <p:childTnLst>
                                    <p:set>
                                      <p:cBhvr>
                                        <p:cTn id="9" dur="1" fill="hold">
                                          <p:stCondLst>
                                            <p:cond delay="0"/>
                                          </p:stCondLst>
                                        </p:cTn>
                                        <p:tgtEl>
                                          <p:spTgt spid="25602"/>
                                        </p:tgtEl>
                                        <p:attrNameLst>
                                          <p:attrName>style.visibility</p:attrName>
                                        </p:attrNameLst>
                                      </p:cBhvr>
                                      <p:to>
                                        <p:strVal val="visible"/>
                                      </p:to>
                                    </p:set>
                                    <p:animEffect transition="in" filter="dissolve">
                                      <p:cBhvr>
                                        <p:cTn id="10" dur="500"/>
                                        <p:tgtEl>
                                          <p:spTgt spid="2560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par>
                          <p:cTn id="15" fill="hold">
                            <p:stCondLst>
                              <p:cond delay="0"/>
                            </p:stCondLst>
                            <p:childTnLst>
                              <p:par>
                                <p:cTn id="16" presetID="24" presetClass="exit" presetSubtype="0" fill="hold" nodeType="afterEffect">
                                  <p:stCondLst>
                                    <p:cond delay="0"/>
                                  </p:stCondLst>
                                  <p:childTnLst>
                                    <p:anim to="" calcmode="lin" valueType="num">
                                      <p:cBhvr>
                                        <p:cTn id="17" dur="1"/>
                                        <p:tgtEl>
                                          <p:spTgt spid="25602"/>
                                        </p:tgtEl>
                                        <p:attrNameLst>
                                          <p:attrName/>
                                        </p:attrNameLst>
                                      </p:cBhvr>
                                    </p:anim>
                                    <p:set>
                                      <p:cBhvr>
                                        <p:cTn id="18" dur="1" fill="hold">
                                          <p:stCondLst>
                                            <p:cond delay="0"/>
                                          </p:stCondLst>
                                        </p:cTn>
                                        <p:tgtEl>
                                          <p:spTgt spid="2560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to="" calcmode="lin" valueType="num">
                                      <p:cBhvr>
                                        <p:cTn id="23" dur="1" fill="hold"/>
                                        <p:tgtEl>
                                          <p:spTgt spid="11"/>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8"/>
                                        </p:tgtEl>
                                      </p:cBhvr>
                                    </p:cmd>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 to="" calcmode="lin" valueType="num">
                                      <p:cBhvr>
                                        <p:cTn id="32" dur="1" fill="hold"/>
                                        <p:tgtEl>
                                          <p:spTgt spid="4">
                                            <p:txEl>
                                              <p:pRg st="1" end="1"/>
                                            </p:txEl>
                                          </p:spTgt>
                                        </p:tgtEl>
                                        <p:attrNameLst>
                                          <p:attrName/>
                                        </p:attrNameLst>
                                      </p:cBhvr>
                                    </p:anim>
                                  </p:childTnLst>
                                </p:cTn>
                              </p:par>
                            </p:childTnLst>
                          </p:cTn>
                        </p:par>
                        <p:par>
                          <p:cTn id="33" fill="hold">
                            <p:stCondLst>
                              <p:cond delay="0"/>
                            </p:stCondLst>
                            <p:childTnLst>
                              <p:par>
                                <p:cTn id="34" presetID="24"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to="" calcmode="lin" valueType="num">
                                      <p:cBhvr>
                                        <p:cTn id="36" dur="1" fill="hold"/>
                                        <p:tgtEl>
                                          <p:spTgt spid="7"/>
                                        </p:tgtEl>
                                        <p:attrNameLst>
                                          <p:attrName/>
                                        </p:attrNameLst>
                                      </p:cBhvr>
                                    </p:anim>
                                  </p:childTnLst>
                                </p:cTn>
                              </p:par>
                              <p:par>
                                <p:cTn id="37" presetID="24"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to="" calcmode="lin" valueType="num">
                                      <p:cBhvr>
                                        <p:cTn id="39" dur="1" fill="hold"/>
                                        <p:tgtEl>
                                          <p:spTgt spid="5"/>
                                        </p:tgtEl>
                                        <p:attrNameLst>
                                          <p:attrName/>
                                        </p:attrNameLst>
                                      </p:cBhvr>
                                    </p:anim>
                                  </p:childTnLst>
                                </p:cTn>
                              </p:par>
                              <p:par>
                                <p:cTn id="40" presetID="24"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to="" calcmode="lin" valueType="num">
                                      <p:cBhvr>
                                        <p:cTn id="42" dur="1" fill="hold"/>
                                        <p:tgtEl>
                                          <p:spTgt spid="8"/>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to="" calcmode="lin" valueType="num">
                                      <p:cBhvr>
                                        <p:cTn id="47" dur="1" fill="hold"/>
                                        <p:tgtEl>
                                          <p:spTgt spid="4">
                                            <p:txEl>
                                              <p:pRg st="0" end="0"/>
                                            </p:txEl>
                                          </p:spTgt>
                                        </p:tgtEl>
                                        <p:attrNameLst>
                                          <p:attrName/>
                                        </p:attrNameLst>
                                      </p:cBhvr>
                                    </p:anim>
                                  </p:childTnLst>
                                </p:cTn>
                              </p:par>
                              <p:par>
                                <p:cTn id="48" presetID="24" presetClass="entr" presetSubtype="0" fill="hold" grpId="0" nodeType="withEffect">
                                  <p:stCondLst>
                                    <p:cond delay="0"/>
                                  </p:stCondLst>
                                  <p:childTnLst>
                                    <p:set>
                                      <p:cBhvr>
                                        <p:cTn id="49" dur="1" fill="hold">
                                          <p:stCondLst>
                                            <p:cond delay="0"/>
                                          </p:stCondLst>
                                        </p:cTn>
                                        <p:tgtEl>
                                          <p:spTgt spid="9">
                                            <p:txEl>
                                              <p:pRg st="0" end="0"/>
                                            </p:txEl>
                                          </p:spTgt>
                                        </p:tgtEl>
                                        <p:attrNameLst>
                                          <p:attrName>style.visibility</p:attrName>
                                        </p:attrNameLst>
                                      </p:cBhvr>
                                      <p:to>
                                        <p:strVal val="visible"/>
                                      </p:to>
                                    </p:set>
                                    <p:anim to="" calcmode="lin" valueType="num">
                                      <p:cBhvr>
                                        <p:cTn id="50" dur="1" fill="hold"/>
                                        <p:tgtEl>
                                          <p:spTgt spid="9">
                                            <p:txEl>
                                              <p:pRg st="0" end="0"/>
                                            </p:txEl>
                                          </p:spTgt>
                                        </p:tgtEl>
                                        <p:attrNameLst>
                                          <p:attrName/>
                                        </p:attrNameLst>
                                      </p:cBhvr>
                                    </p:anim>
                                  </p:childTnLst>
                                </p:cTn>
                              </p:par>
                            </p:childTnLst>
                          </p:cTn>
                        </p:par>
                        <p:par>
                          <p:cTn id="51" fill="hold">
                            <p:stCondLst>
                              <p:cond delay="0"/>
                            </p:stCondLst>
                            <p:childTnLst>
                              <p:par>
                                <p:cTn id="52" presetID="6" presetClass="emph" presetSubtype="0" accel="50000" decel="50000" autoRev="1" fill="hold" nodeType="afterEffect">
                                  <p:stCondLst>
                                    <p:cond delay="0"/>
                                  </p:stCondLst>
                                  <p:childTnLst>
                                    <p:animScale>
                                      <p:cBhvr>
                                        <p:cTn id="53" dur="2000" fill="hold"/>
                                        <p:tgtEl>
                                          <p:spTgt spid="9">
                                            <p:txEl>
                                              <p:pRg st="0" end="0"/>
                                            </p:txEl>
                                          </p:spTgt>
                                        </p:tgtEl>
                                      </p:cBhvr>
                                      <p:by x="150000" y="150000"/>
                                    </p:animScale>
                                  </p:childTnLst>
                                </p:cTn>
                              </p:par>
                              <p:par>
                                <p:cTn id="54" presetID="24"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 to="" calcmode="lin" valueType="num">
                                      <p:cBhvr>
                                        <p:cTn id="56"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video fullScrn="1">
              <p:cMediaNode>
                <p:cTn id="57" fill="remove" display="0">
                  <p:stCondLst>
                    <p:cond delay="indefinite"/>
                  </p:stCondLst>
                  <p:endCondLst>
                    <p:cond evt="onNext" delay="0">
                      <p:tgtEl>
                        <p:sldTgt/>
                      </p:tgtEl>
                    </p:cond>
                    <p:cond evt="onPrev" delay="0">
                      <p:tgtEl>
                        <p:sldTgt/>
                      </p:tgtEl>
                    </p:cond>
                  </p:endCondLst>
                </p:cTn>
                <p:tgtEl>
                  <p:spTgt spid="7"/>
                </p:tgtEl>
              </p:cMediaNode>
            </p:video>
            <p:video fullScrn="1">
              <p:cMediaNode>
                <p:cTn id="58" fill="remove" display="0">
                  <p:stCondLst>
                    <p:cond delay="indefinite"/>
                  </p:stCondLst>
                  <p:endCondLst>
                    <p:cond evt="onNext" delay="0">
                      <p:tgtEl>
                        <p:sldTgt/>
                      </p:tgtEl>
                    </p:cond>
                    <p:cond evt="onPrev" delay="0">
                      <p:tgtEl>
                        <p:sldTgt/>
                      </p:tgtEl>
                    </p:cond>
                  </p:endCondLst>
                </p:cTn>
                <p:tgtEl>
                  <p:spTgt spid="8"/>
                </p:tgtEl>
              </p:cMediaNode>
            </p:video>
          </p:childTnLst>
        </p:cTn>
      </p:par>
    </p:tnLst>
    <p:bldLst>
      <p:bldP spid="4" grpId="0" uiExpand="1" build="p" bldLvl="4"/>
      <p:bldP spid="5" grpId="0" uiExpand="1"/>
      <p:bldP spid="6" grpId="0"/>
      <p:bldP spid="9" grpId="0" uiExpand="1" build="allAtOnce"/>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IMPLE SYLLOGISME..."/>
          <p:cNvPicPr>
            <a:picLocks noChangeAspect="1" noChangeArrowheads="1"/>
          </p:cNvPicPr>
          <p:nvPr/>
        </p:nvPicPr>
        <p:blipFill>
          <a:blip r:embed="rId3" cstate="print"/>
          <a:srcRect/>
          <a:stretch>
            <a:fillRect/>
          </a:stretch>
        </p:blipFill>
        <p:spPr bwMode="auto">
          <a:xfrm>
            <a:off x="-6594" y="2564904"/>
            <a:ext cx="9150594" cy="3240360"/>
          </a:xfrm>
          <a:prstGeom prst="rect">
            <a:avLst/>
          </a:prstGeom>
          <a:noFill/>
        </p:spPr>
      </p:pic>
      <p:pic>
        <p:nvPicPr>
          <p:cNvPr id="1026" name="Picture 2" descr="Résultat de recherche d'images pour &quot;syllogisme&quot;"/>
          <p:cNvPicPr>
            <a:picLocks noChangeAspect="1" noChangeArrowheads="1"/>
          </p:cNvPicPr>
          <p:nvPr/>
        </p:nvPicPr>
        <p:blipFill>
          <a:blip r:embed="rId4" cstate="print"/>
          <a:srcRect/>
          <a:stretch>
            <a:fillRect/>
          </a:stretch>
        </p:blipFill>
        <p:spPr bwMode="auto">
          <a:xfrm>
            <a:off x="899592" y="147152"/>
            <a:ext cx="7344816" cy="6566557"/>
          </a:xfrm>
          <a:prstGeom prst="rect">
            <a:avLst/>
          </a:prstGeom>
          <a:noFill/>
        </p:spPr>
      </p:pic>
      <p:sp>
        <p:nvSpPr>
          <p:cNvPr id="4" name="ZoneTexte 3"/>
          <p:cNvSpPr txBox="1"/>
          <p:nvPr/>
        </p:nvSpPr>
        <p:spPr>
          <a:xfrm>
            <a:off x="467544" y="548680"/>
            <a:ext cx="7992888" cy="1754326"/>
          </a:xfrm>
          <a:prstGeom prst="rect">
            <a:avLst/>
          </a:prstGeom>
          <a:noFill/>
        </p:spPr>
        <p:txBody>
          <a:bodyPr wrap="square" rtlCol="0">
            <a:spAutoFit/>
          </a:bodyPr>
          <a:lstStyle/>
          <a:p>
            <a:r>
              <a:rPr lang="fr-BE" sz="5400" dirty="0">
                <a:latin typeface="Aharoni" pitchFamily="2" charset="-79"/>
                <a:cs typeface="Aharoni" pitchFamily="2" charset="-79"/>
              </a:rPr>
              <a:t>Des </a:t>
            </a:r>
            <a:r>
              <a:rPr lang="fr-BE" sz="5400" dirty="0">
                <a:solidFill>
                  <a:srgbClr val="C00000"/>
                </a:solidFill>
                <a:latin typeface="Aharoni" pitchFamily="2" charset="-79"/>
                <a:cs typeface="Aharoni" pitchFamily="2" charset="-79"/>
              </a:rPr>
              <a:t>mots</a:t>
            </a:r>
            <a:r>
              <a:rPr lang="fr-BE" sz="5400" dirty="0">
                <a:latin typeface="Aharoni" pitchFamily="2" charset="-79"/>
                <a:cs typeface="Aharoni" pitchFamily="2" charset="-79"/>
              </a:rPr>
              <a:t> pour dire la vérité ?</a:t>
            </a:r>
          </a:p>
        </p:txBody>
      </p:sp>
      <p:sp>
        <p:nvSpPr>
          <p:cNvPr id="5" name="ZoneTexte 4"/>
          <p:cNvSpPr txBox="1"/>
          <p:nvPr/>
        </p:nvSpPr>
        <p:spPr>
          <a:xfrm>
            <a:off x="0" y="6412855"/>
            <a:ext cx="9144000" cy="523220"/>
          </a:xfrm>
          <a:prstGeom prst="rect">
            <a:avLst/>
          </a:prstGeom>
          <a:noFill/>
        </p:spPr>
        <p:txBody>
          <a:bodyPr wrap="square" rtlCol="0">
            <a:spAutoFit/>
          </a:bodyPr>
          <a:lstStyle/>
          <a:p>
            <a:r>
              <a:rPr lang="fr-BE" sz="2800" dirty="0">
                <a:solidFill>
                  <a:srgbClr val="C00000"/>
                </a:solidFill>
                <a:latin typeface="Aharoni" pitchFamily="2" charset="-79"/>
                <a:cs typeface="Aharoni" pitchFamily="2" charset="-79"/>
              </a:rPr>
              <a:t>Bla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endParaRPr lang="fr-BE" sz="2800" dirty="0">
              <a:solidFill>
                <a:srgbClr val="C00000"/>
              </a:solidFill>
              <a:latin typeface="Aharoni" pitchFamily="2" charset="-79"/>
              <a:cs typeface="Aharoni" pitchFamily="2" charset="-79"/>
            </a:endParaRPr>
          </a:p>
        </p:txBody>
      </p:sp>
      <p:sp>
        <p:nvSpPr>
          <p:cNvPr id="6" name="ZoneTexte 5"/>
          <p:cNvSpPr txBox="1"/>
          <p:nvPr/>
        </p:nvSpPr>
        <p:spPr>
          <a:xfrm>
            <a:off x="-4356" y="7629"/>
            <a:ext cx="9144000" cy="523220"/>
          </a:xfrm>
          <a:prstGeom prst="rect">
            <a:avLst/>
          </a:prstGeom>
          <a:noFill/>
        </p:spPr>
        <p:txBody>
          <a:bodyPr wrap="square" rtlCol="0">
            <a:spAutoFit/>
          </a:bodyPr>
          <a:lstStyle/>
          <a:p>
            <a:r>
              <a:rPr lang="fr-BE" sz="2800" dirty="0">
                <a:solidFill>
                  <a:srgbClr val="C00000"/>
                </a:solidFill>
                <a:latin typeface="Aharoni" pitchFamily="2" charset="-79"/>
                <a:cs typeface="Aharoni" pitchFamily="2" charset="-79"/>
              </a:rPr>
              <a:t>Bla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a:t>
            </a:r>
            <a:r>
              <a:rPr lang="fr-BE" sz="2800" dirty="0" err="1">
                <a:solidFill>
                  <a:srgbClr val="C00000"/>
                </a:solidFill>
                <a:latin typeface="Aharoni" pitchFamily="2" charset="-79"/>
                <a:cs typeface="Aharoni" pitchFamily="2" charset="-79"/>
              </a:rPr>
              <a:t>Bla</a:t>
            </a:r>
            <a:r>
              <a:rPr lang="fr-BE" sz="2800" dirty="0">
                <a:solidFill>
                  <a:srgbClr val="C00000"/>
                </a:solidFill>
                <a:latin typeface="Aharoni" pitchFamily="2" charset="-79"/>
                <a:cs typeface="Aharoni" pitchFamily="2" charset="-79"/>
              </a:rPr>
              <a:t> Bla5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0"/>
                                        <p:tgtEl>
                                          <p:spTgt spid="4"/>
                                        </p:tgtEl>
                                      </p:cBhvr>
                                    </p:animEffect>
                                    <p:set>
                                      <p:cBhvr>
                                        <p:cTn id="12" dur="1" fill="hold">
                                          <p:stCondLst>
                                            <p:cond delay="4999"/>
                                          </p:stCondLst>
                                        </p:cTn>
                                        <p:tgtEl>
                                          <p:spTgt spid="4"/>
                                        </p:tgtEl>
                                        <p:attrNameLst>
                                          <p:attrName>style.visibility</p:attrName>
                                        </p:attrNameLst>
                                      </p:cBhvr>
                                      <p:to>
                                        <p:strVal val="hidden"/>
                                      </p:to>
                                    </p:set>
                                  </p:childTnLst>
                                </p:cTn>
                              </p:par>
                            </p:childTnLst>
                          </p:cTn>
                        </p:par>
                        <p:par>
                          <p:cTn id="13" fill="hold">
                            <p:stCondLst>
                              <p:cond delay="5000"/>
                            </p:stCondLst>
                            <p:childTnLst>
                              <p:par>
                                <p:cTn id="14" presetID="40" presetClass="entr" presetSubtype="0" repeatCount="indefinite" fill="hold" grpId="0" nodeType="afterEffect">
                                  <p:stCondLst>
                                    <p:cond delay="0"/>
                                  </p:stCondLst>
                                  <p:endCondLst>
                                    <p:cond evt="onNext" delay="0">
                                      <p:tgtEl>
                                        <p:sldTgt/>
                                      </p:tgtEl>
                                    </p:cond>
                                  </p:endCondLst>
                                  <p:iterate type="lt">
                                    <p:tmPct val="5000"/>
                                  </p:iterate>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anim calcmode="lin" valueType="num">
                                      <p:cBhvr>
                                        <p:cTn id="17" dur="2000" fill="hold"/>
                                        <p:tgtEl>
                                          <p:spTgt spid="5"/>
                                        </p:tgtEl>
                                        <p:attrNameLst>
                                          <p:attrName>ppt_x</p:attrName>
                                        </p:attrNameLst>
                                      </p:cBhvr>
                                      <p:tavLst>
                                        <p:tav tm="0">
                                          <p:val>
                                            <p:strVal val="#ppt_x-.1"/>
                                          </p:val>
                                        </p:tav>
                                        <p:tav tm="100000">
                                          <p:val>
                                            <p:strVal val="#ppt_x"/>
                                          </p:val>
                                        </p:tav>
                                      </p:tavLst>
                                    </p:anim>
                                    <p:anim calcmode="lin" valueType="num">
                                      <p:cBhvr>
                                        <p:cTn id="18" dur="2000" fill="hold"/>
                                        <p:tgtEl>
                                          <p:spTgt spid="5"/>
                                        </p:tgtEl>
                                        <p:attrNameLst>
                                          <p:attrName>ppt_y</p:attrName>
                                        </p:attrNameLst>
                                      </p:cBhvr>
                                      <p:tavLst>
                                        <p:tav tm="0">
                                          <p:val>
                                            <p:strVal val="#ppt_y"/>
                                          </p:val>
                                        </p:tav>
                                        <p:tav tm="100000">
                                          <p:val>
                                            <p:strVal val="#ppt_y"/>
                                          </p:val>
                                        </p:tav>
                                      </p:tavLst>
                                    </p:anim>
                                  </p:childTnLst>
                                </p:cTn>
                              </p:par>
                              <p:par>
                                <p:cTn id="19" presetID="24" presetClass="entr" presetSubtype="0" fill="hold" nodeType="withEffect">
                                  <p:stCondLst>
                                    <p:cond delay="3000"/>
                                  </p:stCondLst>
                                  <p:childTnLst>
                                    <p:set>
                                      <p:cBhvr>
                                        <p:cTn id="20" dur="1" fill="hold">
                                          <p:stCondLst>
                                            <p:cond delay="0"/>
                                          </p:stCondLst>
                                        </p:cTn>
                                        <p:tgtEl>
                                          <p:spTgt spid="1026"/>
                                        </p:tgtEl>
                                        <p:attrNameLst>
                                          <p:attrName>style.visibility</p:attrName>
                                        </p:attrNameLst>
                                      </p:cBhvr>
                                      <p:to>
                                        <p:strVal val="visible"/>
                                      </p:to>
                                    </p:set>
                                    <p:anim to="" calcmode="lin" valueType="num">
                                      <p:cBhvr>
                                        <p:cTn id="21" dur="1" fill="hold"/>
                                        <p:tgtEl>
                                          <p:spTgt spid="1026"/>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1028"/>
                                        </p:tgtEl>
                                        <p:attrNameLst>
                                          <p:attrName>style.visibility</p:attrName>
                                        </p:attrNameLst>
                                      </p:cBhvr>
                                      <p:to>
                                        <p:strVal val="visible"/>
                                      </p:to>
                                    </p:set>
                                    <p:anim to="" calcmode="lin" valueType="num">
                                      <p:cBhvr>
                                        <p:cTn id="26" dur="1" fill="hold"/>
                                        <p:tgtEl>
                                          <p:spTgt spid="1028"/>
                                        </p:tgtEl>
                                        <p:attrNameLst>
                                          <p:attrName/>
                                        </p:attrNameLst>
                                      </p:cBhvr>
                                    </p:anim>
                                  </p:childTnLst>
                                </p:cTn>
                              </p:par>
                              <p:par>
                                <p:cTn id="27" presetID="24" presetClass="exit" presetSubtype="0" fill="hold" nodeType="withEffect">
                                  <p:stCondLst>
                                    <p:cond delay="0"/>
                                  </p:stCondLst>
                                  <p:childTnLst>
                                    <p:anim to="" calcmode="lin" valueType="num">
                                      <p:cBhvr>
                                        <p:cTn id="28" dur="1"/>
                                        <p:tgtEl>
                                          <p:spTgt spid="1026"/>
                                        </p:tgtEl>
                                        <p:attrNameLst>
                                          <p:attrName/>
                                        </p:attrNameLst>
                                      </p:cBhvr>
                                    </p:anim>
                                    <p:set>
                                      <p:cBhvr>
                                        <p:cTn id="29" dur="1" fill="hold">
                                          <p:stCondLst>
                                            <p:cond delay="0"/>
                                          </p:stCondLst>
                                        </p:cTn>
                                        <p:tgtEl>
                                          <p:spTgt spid="102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4" presetClass="entr" presetSubtype="0" fill="hold" grpId="2" nodeType="clickEffect">
                                  <p:stCondLst>
                                    <p:cond delay="0"/>
                                  </p:stCondLst>
                                  <p:childTnLst>
                                    <p:set>
                                      <p:cBhvr>
                                        <p:cTn id="33" dur="1" fill="hold">
                                          <p:stCondLst>
                                            <p:cond delay="0"/>
                                          </p:stCondLst>
                                        </p:cTn>
                                        <p:tgtEl>
                                          <p:spTgt spid="4"/>
                                        </p:tgtEl>
                                        <p:attrNameLst>
                                          <p:attrName>style.visibility</p:attrName>
                                        </p:attrNameLst>
                                      </p:cBhvr>
                                      <p:to>
                                        <p:strVal val="visible"/>
                                      </p:to>
                                    </p:set>
                                    <p:anim to="" calcmode="lin" valueType="num">
                                      <p:cBhvr>
                                        <p:cTn id="34" dur="1" fill="hold"/>
                                        <p:tgtEl>
                                          <p:spTgt spid="4"/>
                                        </p:tgtEl>
                                        <p:attrNameLst>
                                          <p:attrName/>
                                        </p:attrNameLst>
                                      </p:cBhvr>
                                    </p:anim>
                                  </p:childTnLst>
                                </p:cTn>
                              </p:par>
                            </p:childTnLst>
                          </p:cTn>
                        </p:par>
                        <p:par>
                          <p:cTn id="35" fill="hold">
                            <p:stCondLst>
                              <p:cond delay="0"/>
                            </p:stCondLst>
                            <p:childTnLst>
                              <p:par>
                                <p:cTn id="36" presetID="40" presetClass="entr" presetSubtype="0" repeatCount="indefinite" fill="hold" grpId="0" nodeType="afterEffect">
                                  <p:stCondLst>
                                    <p:cond delay="0"/>
                                  </p:stCondLst>
                                  <p:endCondLst>
                                    <p:cond evt="onNext" delay="0">
                                      <p:tgtEl>
                                        <p:sldTgt/>
                                      </p:tgtEl>
                                    </p:cond>
                                  </p:endCondLst>
                                  <p:iterate type="lt">
                                    <p:tmPct val="5000"/>
                                  </p:iterate>
                                  <p:childTnLst>
                                    <p:set>
                                      <p:cBhvr>
                                        <p:cTn id="37" dur="1" fill="hold">
                                          <p:stCondLst>
                                            <p:cond delay="0"/>
                                          </p:stCondLst>
                                        </p:cTn>
                                        <p:tgtEl>
                                          <p:spTgt spid="6"/>
                                        </p:tgtEl>
                                        <p:attrNameLst>
                                          <p:attrName>style.visibility</p:attrName>
                                        </p:attrNameLst>
                                      </p:cBhvr>
                                      <p:to>
                                        <p:strVal val="visible"/>
                                      </p:to>
                                    </p:set>
                                    <p:animEffect transition="in" filter="fade">
                                      <p:cBhvr>
                                        <p:cTn id="38" dur="2000"/>
                                        <p:tgtEl>
                                          <p:spTgt spid="6"/>
                                        </p:tgtEl>
                                      </p:cBhvr>
                                    </p:animEffect>
                                    <p:anim calcmode="lin" valueType="num">
                                      <p:cBhvr>
                                        <p:cTn id="39" dur="2000" fill="hold"/>
                                        <p:tgtEl>
                                          <p:spTgt spid="6"/>
                                        </p:tgtEl>
                                        <p:attrNameLst>
                                          <p:attrName>ppt_x</p:attrName>
                                        </p:attrNameLst>
                                      </p:cBhvr>
                                      <p:tavLst>
                                        <p:tav tm="0">
                                          <p:val>
                                            <p:strVal val="#ppt_x-.1"/>
                                          </p:val>
                                        </p:tav>
                                        <p:tav tm="100000">
                                          <p:val>
                                            <p:strVal val="#ppt_x"/>
                                          </p:val>
                                        </p:tav>
                                      </p:tavLst>
                                    </p:anim>
                                    <p:anim calcmode="lin" valueType="num">
                                      <p:cBhvr>
                                        <p:cTn id="40"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7848872" cy="2246769"/>
          </a:xfrm>
          <a:prstGeom prst="rect">
            <a:avLst/>
          </a:prstGeom>
        </p:spPr>
        <p:txBody>
          <a:bodyPr wrap="square">
            <a:spAutoFit/>
          </a:bodyPr>
          <a:lstStyle/>
          <a:p>
            <a:r>
              <a:rPr lang="fr-BE" sz="2800" i="1" dirty="0">
                <a:latin typeface="Aharoni" pitchFamily="2" charset="-79"/>
                <a:cs typeface="Aharoni" pitchFamily="2" charset="-79"/>
              </a:rPr>
              <a:t>« (…) élaborer et d’analyser </a:t>
            </a:r>
            <a:r>
              <a:rPr lang="fr-BE" sz="2800" i="1" dirty="0">
                <a:solidFill>
                  <a:srgbClr val="C00000"/>
                </a:solidFill>
                <a:latin typeface="Aharoni" pitchFamily="2" charset="-79"/>
                <a:cs typeface="Aharoni" pitchFamily="2" charset="-79"/>
              </a:rPr>
              <a:t>les stratagèmes de la malhonnêteté</a:t>
            </a:r>
            <a:r>
              <a:rPr lang="fr-BE" sz="2800" i="1" dirty="0">
                <a:latin typeface="Aharoni" pitchFamily="2" charset="-79"/>
                <a:cs typeface="Aharoni" pitchFamily="2" charset="-79"/>
              </a:rPr>
              <a:t> dans la controverse afin que, dans les débats réels, on puisse les reconnaître immédiatement et les réduire à néant »</a:t>
            </a:r>
            <a:r>
              <a:rPr lang="fr-BE" sz="2800" dirty="0">
                <a:latin typeface="Aharoni" pitchFamily="2" charset="-79"/>
                <a:cs typeface="Aharoni" pitchFamily="2" charset="-79"/>
              </a:rPr>
              <a:t> (</a:t>
            </a:r>
            <a:r>
              <a:rPr lang="fr-BE" sz="1100" dirty="0">
                <a:latin typeface="Aharoni" pitchFamily="2" charset="-79"/>
                <a:cs typeface="Aharoni" pitchFamily="2" charset="-79"/>
              </a:rPr>
              <a:t>page 17</a:t>
            </a:r>
            <a:r>
              <a:rPr lang="fr-BE" sz="2800" dirty="0">
                <a:latin typeface="Aharoni" pitchFamily="2" charset="-79"/>
                <a:cs typeface="Aharoni" pitchFamily="2" charset="-79"/>
              </a:rPr>
              <a:t>)</a:t>
            </a:r>
          </a:p>
        </p:txBody>
      </p:sp>
      <p:sp>
        <p:nvSpPr>
          <p:cNvPr id="3" name="Rectangle 2"/>
          <p:cNvSpPr/>
          <p:nvPr/>
        </p:nvSpPr>
        <p:spPr>
          <a:xfrm>
            <a:off x="1619672" y="2924944"/>
            <a:ext cx="4572000" cy="2246769"/>
          </a:xfrm>
          <a:prstGeom prst="rect">
            <a:avLst/>
          </a:prstGeom>
        </p:spPr>
        <p:txBody>
          <a:bodyPr>
            <a:spAutoFit/>
          </a:bodyPr>
          <a:lstStyle/>
          <a:p>
            <a:r>
              <a:rPr lang="fr-BE" sz="2800" i="1" dirty="0">
                <a:latin typeface="Aharoni" pitchFamily="2" charset="-79"/>
                <a:cs typeface="Aharoni" pitchFamily="2" charset="-79"/>
              </a:rPr>
              <a:t>« il faut même souvent y avoir recours soi-même </a:t>
            </a:r>
            <a:r>
              <a:rPr lang="fr-BE" sz="2000" i="1" dirty="0">
                <a:latin typeface="Aharoni" pitchFamily="2" charset="-79"/>
                <a:cs typeface="Aharoni" pitchFamily="2" charset="-79"/>
              </a:rPr>
              <a:t>(sincère)</a:t>
            </a:r>
            <a:r>
              <a:rPr lang="fr-BE" sz="2800" i="1" dirty="0">
                <a:latin typeface="Aharoni" pitchFamily="2" charset="-79"/>
                <a:cs typeface="Aharoni" pitchFamily="2" charset="-79"/>
              </a:rPr>
              <a:t> pour battre l’adversaire </a:t>
            </a:r>
            <a:r>
              <a:rPr lang="fr-BE" sz="2000" i="1" dirty="0">
                <a:latin typeface="Aharoni" pitchFamily="2" charset="-79"/>
                <a:cs typeface="Aharoni" pitchFamily="2" charset="-79"/>
              </a:rPr>
              <a:t>(malhonnête)</a:t>
            </a:r>
            <a:r>
              <a:rPr lang="fr-BE" sz="2800" i="1" dirty="0">
                <a:latin typeface="Aharoni" pitchFamily="2" charset="-79"/>
                <a:cs typeface="Aharoni" pitchFamily="2" charset="-79"/>
              </a:rPr>
              <a:t> à </a:t>
            </a:r>
            <a:r>
              <a:rPr lang="fr-BE" sz="2800" i="1" dirty="0">
                <a:solidFill>
                  <a:srgbClr val="C00000"/>
                </a:solidFill>
                <a:latin typeface="Aharoni" pitchFamily="2" charset="-79"/>
                <a:cs typeface="Aharoni" pitchFamily="2" charset="-79"/>
              </a:rPr>
              <a:t>armes égales </a:t>
            </a:r>
            <a:r>
              <a:rPr lang="fr-BE" sz="2800" i="1" dirty="0">
                <a:latin typeface="Aharoni" pitchFamily="2" charset="-79"/>
                <a:cs typeface="Aharoni" pitchFamily="2" charset="-79"/>
              </a:rPr>
              <a:t>»</a:t>
            </a:r>
            <a:r>
              <a:rPr lang="fr-BE" sz="2800" dirty="0">
                <a:latin typeface="Aharoni" pitchFamily="2" charset="-79"/>
                <a:cs typeface="Aharoni" pitchFamily="2" charset="-79"/>
              </a:rPr>
              <a:t> (</a:t>
            </a:r>
            <a:r>
              <a:rPr lang="fr-BE" sz="1050" dirty="0">
                <a:latin typeface="Aharoni" pitchFamily="2" charset="-79"/>
                <a:cs typeface="Aharoni" pitchFamily="2" charset="-79"/>
              </a:rPr>
              <a:t>page 15</a:t>
            </a:r>
            <a:r>
              <a:rPr lang="fr-BE" sz="2800" dirty="0">
                <a:latin typeface="Aharoni" pitchFamily="2" charset="-79"/>
                <a:cs typeface="Aharoni" pitchFamily="2" charset="-79"/>
              </a:rPr>
              <a:t>)</a:t>
            </a:r>
          </a:p>
        </p:txBody>
      </p:sp>
      <p:pic>
        <p:nvPicPr>
          <p:cNvPr id="4" name="Picture 2" descr="https://upload.wikimedia.org/wikipedia/commons/thumb/c/cc/Schopenhauer_1852.jpg/220px-Schopenhauer_1852.jpg"/>
          <p:cNvPicPr>
            <a:picLocks noChangeAspect="1" noChangeArrowheads="1"/>
          </p:cNvPicPr>
          <p:nvPr/>
        </p:nvPicPr>
        <p:blipFill>
          <a:blip r:embed="rId3" cstate="print"/>
          <a:srcRect/>
          <a:stretch>
            <a:fillRect/>
          </a:stretch>
        </p:blipFill>
        <p:spPr bwMode="auto">
          <a:xfrm>
            <a:off x="6804248" y="3856603"/>
            <a:ext cx="2339752" cy="2977866"/>
          </a:xfrm>
          <a:prstGeom prst="rect">
            <a:avLst/>
          </a:prstGeom>
          <a:noFill/>
        </p:spPr>
      </p:pic>
      <p:sp>
        <p:nvSpPr>
          <p:cNvPr id="5" name="ZoneTexte 4"/>
          <p:cNvSpPr txBox="1"/>
          <p:nvPr/>
        </p:nvSpPr>
        <p:spPr>
          <a:xfrm>
            <a:off x="2411760" y="5949280"/>
            <a:ext cx="4443781" cy="646331"/>
          </a:xfrm>
          <a:prstGeom prst="rect">
            <a:avLst/>
          </a:prstGeom>
          <a:noFill/>
        </p:spPr>
        <p:txBody>
          <a:bodyPr wrap="square" rtlCol="0">
            <a:spAutoFit/>
          </a:bodyPr>
          <a:lstStyle/>
          <a:p>
            <a:r>
              <a:rPr lang="fr-BE" dirty="0">
                <a:latin typeface="Aharoni" pitchFamily="2" charset="-79"/>
                <a:cs typeface="Aharoni" pitchFamily="2" charset="-79"/>
              </a:rPr>
              <a:t>Arthur </a:t>
            </a:r>
            <a:r>
              <a:rPr lang="fr-BE" dirty="0">
                <a:solidFill>
                  <a:srgbClr val="C00000"/>
                </a:solidFill>
                <a:latin typeface="Aharoni" pitchFamily="2" charset="-79"/>
                <a:cs typeface="Aharoni" pitchFamily="2" charset="-79"/>
              </a:rPr>
              <a:t>Schopenhauer,</a:t>
            </a:r>
            <a:r>
              <a:rPr lang="fr-BE" dirty="0">
                <a:latin typeface="Aharoni" pitchFamily="2" charset="-79"/>
                <a:cs typeface="Aharoni" pitchFamily="2" charset="-79"/>
              </a:rPr>
              <a:t> </a:t>
            </a:r>
            <a:r>
              <a:rPr lang="fr-BE" i="1" dirty="0">
                <a:latin typeface="Aharoni" pitchFamily="2" charset="-79"/>
                <a:cs typeface="Aharoni" pitchFamily="2" charset="-79"/>
              </a:rPr>
              <a:t>L’art d’avoir toujours raison</a:t>
            </a:r>
            <a:r>
              <a:rPr lang="fr-BE" dirty="0">
                <a:latin typeface="Aharoni" pitchFamily="2" charset="-79"/>
                <a:cs typeface="Aharoni" pitchFamily="2" charset="-79"/>
              </a:rPr>
              <a:t>, 1864.</a:t>
            </a:r>
          </a:p>
        </p:txBody>
      </p:sp>
      <p:sp>
        <p:nvSpPr>
          <p:cNvPr id="6" name="Rectangle 5"/>
          <p:cNvSpPr/>
          <p:nvPr/>
        </p:nvSpPr>
        <p:spPr>
          <a:xfrm>
            <a:off x="683568" y="980728"/>
            <a:ext cx="6516216" cy="3477875"/>
          </a:xfrm>
          <a:prstGeom prst="rect">
            <a:avLst/>
          </a:prstGeom>
        </p:spPr>
        <p:txBody>
          <a:bodyPr wrap="square">
            <a:spAutoFit/>
          </a:bodyPr>
          <a:lstStyle/>
          <a:p>
            <a:r>
              <a:rPr lang="fr-BE" sz="4400" dirty="0">
                <a:solidFill>
                  <a:srgbClr val="C00000"/>
                </a:solidFill>
                <a:latin typeface="Aharoni" pitchFamily="2" charset="-79"/>
                <a:cs typeface="Aharoni" pitchFamily="2" charset="-79"/>
              </a:rPr>
              <a:t>Un constat </a:t>
            </a:r>
            <a:r>
              <a:rPr lang="fr-BE" sz="4400" dirty="0">
                <a:latin typeface="Aharoni" pitchFamily="2" charset="-79"/>
                <a:cs typeface="Aharoni" pitchFamily="2" charset="-79"/>
              </a:rPr>
              <a:t>: </a:t>
            </a:r>
          </a:p>
          <a:p>
            <a:r>
              <a:rPr lang="fr-BE" sz="4400" dirty="0">
                <a:latin typeface="Aharoni" pitchFamily="2" charset="-79"/>
                <a:cs typeface="Aharoni" pitchFamily="2" charset="-79"/>
              </a:rPr>
              <a:t>les stratagèmes rhétoriques sont indépendants de la vérité raisonnée…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to="" calcmode="lin" valueType="num">
                                      <p:cBhvr>
                                        <p:cTn id="18" dur="1" fill="hold"/>
                                        <p:tgtEl>
                                          <p:spTgt spid="3"/>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1" nodeType="clickEffect">
                                  <p:stCondLst>
                                    <p:cond delay="0"/>
                                  </p:stCondLst>
                                  <p:childTnLst>
                                    <p:anim calcmode="lin" valueType="num">
                                      <p:cBhvr additive="base">
                                        <p:cTn id="22" dur="500"/>
                                        <p:tgtEl>
                                          <p:spTgt spid="2"/>
                                        </p:tgtEl>
                                        <p:attrNameLst>
                                          <p:attrName>ppt_x</p:attrName>
                                        </p:attrNameLst>
                                      </p:cBhvr>
                                      <p:tavLst>
                                        <p:tav tm="0">
                                          <p:val>
                                            <p:strVal val="ppt_x"/>
                                          </p:val>
                                        </p:tav>
                                        <p:tav tm="100000">
                                          <p:val>
                                            <p:strVal val="ppt_x"/>
                                          </p:val>
                                        </p:tav>
                                      </p:tavLst>
                                    </p:anim>
                                    <p:anim calcmode="lin" valueType="num">
                                      <p:cBhvr additive="base">
                                        <p:cTn id="23" dur="500"/>
                                        <p:tgtEl>
                                          <p:spTgt spid="2"/>
                                        </p:tgtEl>
                                        <p:attrNameLst>
                                          <p:attrName>ppt_y</p:attrName>
                                        </p:attrNameLst>
                                      </p:cBhvr>
                                      <p:tavLst>
                                        <p:tav tm="0">
                                          <p:val>
                                            <p:strVal val="ppt_y"/>
                                          </p:val>
                                        </p:tav>
                                        <p:tav tm="100000">
                                          <p:val>
                                            <p:strVal val="1+ppt_h/2"/>
                                          </p:val>
                                        </p:tav>
                                      </p:tavLst>
                                    </p:anim>
                                    <p:set>
                                      <p:cBhvr>
                                        <p:cTn id="24" dur="1" fill="hold">
                                          <p:stCondLst>
                                            <p:cond delay="499"/>
                                          </p:stCondLst>
                                        </p:cTn>
                                        <p:tgtEl>
                                          <p:spTgt spid="2"/>
                                        </p:tgtEl>
                                        <p:attrNameLst>
                                          <p:attrName>style.visibility</p:attrName>
                                        </p:attrNameLst>
                                      </p:cBhvr>
                                      <p:to>
                                        <p:strVal val="hidden"/>
                                      </p:to>
                                    </p:set>
                                  </p:childTnLst>
                                </p:cTn>
                              </p:par>
                              <p:par>
                                <p:cTn id="25" presetID="2" presetClass="exit" presetSubtype="4" fill="hold" grpId="1" nodeType="withEffect">
                                  <p:stCondLst>
                                    <p:cond delay="0"/>
                                  </p:stCondLst>
                                  <p:childTnLst>
                                    <p:anim calcmode="lin" valueType="num">
                                      <p:cBhvr additive="base">
                                        <p:cTn id="26" dur="500"/>
                                        <p:tgtEl>
                                          <p:spTgt spid="3"/>
                                        </p:tgtEl>
                                        <p:attrNameLst>
                                          <p:attrName>ppt_x</p:attrName>
                                        </p:attrNameLst>
                                      </p:cBhvr>
                                      <p:tavLst>
                                        <p:tav tm="0">
                                          <p:val>
                                            <p:strVal val="ppt_x"/>
                                          </p:val>
                                        </p:tav>
                                        <p:tav tm="100000">
                                          <p:val>
                                            <p:strVal val="ppt_x"/>
                                          </p:val>
                                        </p:tav>
                                      </p:tavLst>
                                    </p:anim>
                                    <p:anim calcmode="lin" valueType="num">
                                      <p:cBhvr additive="base">
                                        <p:cTn id="27" dur="500"/>
                                        <p:tgtEl>
                                          <p:spTgt spid="3"/>
                                        </p:tgtEl>
                                        <p:attrNameLst>
                                          <p:attrName>ppt_y</p:attrName>
                                        </p:attrNameLst>
                                      </p:cBhvr>
                                      <p:tavLst>
                                        <p:tav tm="0">
                                          <p:val>
                                            <p:strVal val="ppt_y"/>
                                          </p:val>
                                        </p:tav>
                                        <p:tav tm="100000">
                                          <p:val>
                                            <p:strVal val="1+ppt_h/2"/>
                                          </p:val>
                                        </p:tav>
                                      </p:tavLst>
                                    </p:anim>
                                    <p:set>
                                      <p:cBhvr>
                                        <p:cTn id="28" dur="1" fill="hold">
                                          <p:stCondLst>
                                            <p:cond delay="499"/>
                                          </p:stCondLst>
                                        </p:cTn>
                                        <p:tgtEl>
                                          <p:spTgt spid="3"/>
                                        </p:tgtEl>
                                        <p:attrNameLst>
                                          <p:attrName>style.visibility</p:attrName>
                                        </p:attrNameLst>
                                      </p:cBhvr>
                                      <p:to>
                                        <p:strVal val="hidden"/>
                                      </p:to>
                                    </p:set>
                                  </p:childTnLst>
                                </p:cTn>
                              </p:par>
                              <p:par>
                                <p:cTn id="29" presetID="24"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to="" calcmode="lin" valueType="num">
                                      <p:cBhvr>
                                        <p:cTn id="3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sophiste image&quot;"/>
          <p:cNvPicPr>
            <a:picLocks noChangeAspect="1" noChangeArrowheads="1"/>
          </p:cNvPicPr>
          <p:nvPr/>
        </p:nvPicPr>
        <p:blipFill>
          <a:blip r:embed="rId3" cstate="print"/>
          <a:srcRect/>
          <a:stretch>
            <a:fillRect/>
          </a:stretch>
        </p:blipFill>
        <p:spPr bwMode="auto">
          <a:xfrm>
            <a:off x="683568" y="260647"/>
            <a:ext cx="7416824" cy="6414085"/>
          </a:xfrm>
          <a:prstGeom prst="rect">
            <a:avLst/>
          </a:prstGeom>
          <a:noFill/>
        </p:spPr>
      </p:pic>
      <p:pic>
        <p:nvPicPr>
          <p:cNvPr id="19458" name="Picture 2" descr="ThÃ©Ã¢tre - seule en scÃ¨ne - marionnette"/>
          <p:cNvPicPr>
            <a:picLocks noChangeAspect="1" noChangeArrowheads="1"/>
          </p:cNvPicPr>
          <p:nvPr/>
        </p:nvPicPr>
        <p:blipFill>
          <a:blip r:embed="rId4" cstate="print"/>
          <a:srcRect/>
          <a:stretch>
            <a:fillRect/>
          </a:stretch>
        </p:blipFill>
        <p:spPr bwMode="auto">
          <a:xfrm>
            <a:off x="1547664" y="-46138"/>
            <a:ext cx="4608512" cy="69041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1000" fill="hold"/>
                                        <p:tgtEl>
                                          <p:spTgt spid="19458"/>
                                        </p:tgtEl>
                                        <p:attrNameLst>
                                          <p:attrName>ppt_w</p:attrName>
                                        </p:attrNameLst>
                                      </p:cBhvr>
                                      <p:tavLst>
                                        <p:tav tm="0">
                                          <p:val>
                                            <p:strVal val="#ppt_w*0.70"/>
                                          </p:val>
                                        </p:tav>
                                        <p:tav tm="100000">
                                          <p:val>
                                            <p:strVal val="#ppt_w"/>
                                          </p:val>
                                        </p:tav>
                                      </p:tavLst>
                                    </p:anim>
                                    <p:anim calcmode="lin" valueType="num">
                                      <p:cBhvr>
                                        <p:cTn id="8" dur="1000" fill="hold"/>
                                        <p:tgtEl>
                                          <p:spTgt spid="19458"/>
                                        </p:tgtEl>
                                        <p:attrNameLst>
                                          <p:attrName>ppt_h</p:attrName>
                                        </p:attrNameLst>
                                      </p:cBhvr>
                                      <p:tavLst>
                                        <p:tav tm="0">
                                          <p:val>
                                            <p:strVal val="#ppt_h"/>
                                          </p:val>
                                        </p:tav>
                                        <p:tav tm="100000">
                                          <p:val>
                                            <p:strVal val="#ppt_h"/>
                                          </p:val>
                                        </p:tav>
                                      </p:tavLst>
                                    </p:anim>
                                    <p:animEffect transition="in" filter="fade">
                                      <p:cBhvr>
                                        <p:cTn id="9" dur="1000"/>
                                        <p:tgtEl>
                                          <p:spTgt spid="19458"/>
                                        </p:tgtEl>
                                      </p:cBhvr>
                                    </p:animEffect>
                                  </p:childTnLst>
                                </p:cTn>
                              </p:par>
                              <p:par>
                                <p:cTn id="10" presetID="24" presetClass="exit" presetSubtype="0" fill="hold" nodeType="withEffect">
                                  <p:stCondLst>
                                    <p:cond delay="0"/>
                                  </p:stCondLst>
                                  <p:childTnLst>
                                    <p:anim to="" calcmode="lin" valueType="num">
                                      <p:cBhvr>
                                        <p:cTn id="11" dur="1"/>
                                        <p:tgtEl>
                                          <p:spTgt spid="1026"/>
                                        </p:tgtEl>
                                        <p:attrNameLst>
                                          <p:attrName/>
                                        </p:attrNameLst>
                                      </p:cBhvr>
                                    </p:anim>
                                    <p:set>
                                      <p:cBhvr>
                                        <p:cTn id="12"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008112"/>
            <a:ext cx="6120680" cy="4524315"/>
          </a:xfrm>
          <a:prstGeom prst="rect">
            <a:avLst/>
          </a:prstGeom>
        </p:spPr>
        <p:txBody>
          <a:bodyPr wrap="square">
            <a:spAutoFit/>
          </a:bodyPr>
          <a:lstStyle/>
          <a:p>
            <a:r>
              <a:rPr lang="fr-BE" sz="2400" dirty="0">
                <a:latin typeface="Aharoni" pitchFamily="2" charset="-79"/>
                <a:cs typeface="Aharoni" pitchFamily="2" charset="-79"/>
              </a:rPr>
              <a:t>« Si l’on s’aperçoit que l’adversaire est supérieur et que l’on ne va pas gagner, il faut tenir des propos désobligeants, blessants et grossiers. Être désobligeant, cela consiste à </a:t>
            </a:r>
            <a:r>
              <a:rPr lang="fr-BE" sz="2400" dirty="0">
                <a:solidFill>
                  <a:srgbClr val="C00000"/>
                </a:solidFill>
                <a:latin typeface="Aharoni" pitchFamily="2" charset="-79"/>
                <a:cs typeface="Aharoni" pitchFamily="2" charset="-79"/>
              </a:rPr>
              <a:t>quitter</a:t>
            </a:r>
            <a:r>
              <a:rPr lang="fr-BE" sz="2400" dirty="0">
                <a:latin typeface="Aharoni" pitchFamily="2" charset="-79"/>
                <a:cs typeface="Aharoni" pitchFamily="2" charset="-79"/>
              </a:rPr>
              <a:t> l’objet de la querelle (puisqu’on a perdu la partie) pour passer à </a:t>
            </a:r>
            <a:r>
              <a:rPr lang="fr-BE" sz="2400" dirty="0">
                <a:solidFill>
                  <a:srgbClr val="C00000"/>
                </a:solidFill>
                <a:latin typeface="Aharoni" pitchFamily="2" charset="-79"/>
                <a:cs typeface="Aharoni" pitchFamily="2" charset="-79"/>
              </a:rPr>
              <a:t>l’adversaire, et à l’attaquer </a:t>
            </a:r>
            <a:r>
              <a:rPr lang="fr-BE" sz="2400" dirty="0">
                <a:latin typeface="Aharoni" pitchFamily="2" charset="-79"/>
                <a:cs typeface="Aharoni" pitchFamily="2" charset="-79"/>
              </a:rPr>
              <a:t>d’une manière ou d’une autre dans ce qu’il est : on pourrait appeler cela </a:t>
            </a:r>
            <a:r>
              <a:rPr lang="fr-BE" sz="2400" i="1" dirty="0" err="1">
                <a:latin typeface="Aharoni" pitchFamily="2" charset="-79"/>
                <a:cs typeface="Aharoni" pitchFamily="2" charset="-79"/>
              </a:rPr>
              <a:t>argumentum</a:t>
            </a:r>
            <a:r>
              <a:rPr lang="fr-BE" sz="2400" i="1" dirty="0">
                <a:latin typeface="Aharoni" pitchFamily="2" charset="-79"/>
                <a:cs typeface="Aharoni" pitchFamily="2" charset="-79"/>
              </a:rPr>
              <a:t> ad </a:t>
            </a:r>
            <a:r>
              <a:rPr lang="fr-BE" sz="2400" i="1" dirty="0" err="1">
                <a:latin typeface="Aharoni" pitchFamily="2" charset="-79"/>
                <a:cs typeface="Aharoni" pitchFamily="2" charset="-79"/>
              </a:rPr>
              <a:t>personam</a:t>
            </a:r>
            <a:r>
              <a:rPr lang="fr-BE" sz="2400" dirty="0">
                <a:latin typeface="Aharoni" pitchFamily="2" charset="-79"/>
                <a:cs typeface="Aharoni" pitchFamily="2" charset="-79"/>
              </a:rPr>
              <a:t> pour faire la différence avec l’</a:t>
            </a:r>
            <a:r>
              <a:rPr lang="fr-BE" sz="2400" i="1" dirty="0" err="1">
                <a:latin typeface="Aharoni" pitchFamily="2" charset="-79"/>
                <a:cs typeface="Aharoni" pitchFamily="2" charset="-79"/>
              </a:rPr>
              <a:t>argumentum</a:t>
            </a:r>
            <a:r>
              <a:rPr lang="fr-BE" sz="2400" i="1" dirty="0">
                <a:latin typeface="Aharoni" pitchFamily="2" charset="-79"/>
                <a:cs typeface="Aharoni" pitchFamily="2" charset="-79"/>
              </a:rPr>
              <a:t> ad hominem</a:t>
            </a:r>
            <a:r>
              <a:rPr lang="fr-BE" sz="2400" dirty="0">
                <a:latin typeface="Aharoni" pitchFamily="2" charset="-79"/>
                <a:cs typeface="Aharoni" pitchFamily="2" charset="-79"/>
              </a:rPr>
              <a:t>. »</a:t>
            </a:r>
          </a:p>
        </p:txBody>
      </p:sp>
      <p:sp>
        <p:nvSpPr>
          <p:cNvPr id="4" name="ZoneTexte 3"/>
          <p:cNvSpPr txBox="1"/>
          <p:nvPr/>
        </p:nvSpPr>
        <p:spPr>
          <a:xfrm>
            <a:off x="323528" y="260648"/>
            <a:ext cx="6192688" cy="369332"/>
          </a:xfrm>
          <a:prstGeom prst="rect">
            <a:avLst/>
          </a:prstGeom>
          <a:noFill/>
        </p:spPr>
        <p:txBody>
          <a:bodyPr wrap="square" rtlCol="0">
            <a:spAutoFit/>
          </a:bodyPr>
          <a:lstStyle/>
          <a:p>
            <a:r>
              <a:rPr lang="fr-BE" dirty="0">
                <a:latin typeface="Aharoni" pitchFamily="2" charset="-79"/>
                <a:cs typeface="Aharoni" pitchFamily="2" charset="-79"/>
              </a:rPr>
              <a:t>Exemple technique: l’argument </a:t>
            </a:r>
            <a:r>
              <a:rPr lang="fr-BE" i="1" dirty="0">
                <a:latin typeface="Aharoni" pitchFamily="2" charset="-79"/>
                <a:cs typeface="Aharoni" pitchFamily="2" charset="-79"/>
              </a:rPr>
              <a:t>ad </a:t>
            </a:r>
            <a:r>
              <a:rPr lang="fr-BE" i="1" dirty="0" err="1">
                <a:latin typeface="Aharoni" pitchFamily="2" charset="-79"/>
                <a:cs typeface="Aharoni" pitchFamily="2" charset="-79"/>
              </a:rPr>
              <a:t>personam</a:t>
            </a:r>
            <a:r>
              <a:rPr lang="fr-BE" i="1" dirty="0">
                <a:latin typeface="Aharoni" pitchFamily="2" charset="-79"/>
                <a:cs typeface="Aharoni" pitchFamily="2" charset="-79"/>
              </a:rPr>
              <a:t>.</a:t>
            </a:r>
            <a:endParaRPr lang="fr-BE" dirty="0">
              <a:latin typeface="Aharoni" pitchFamily="2" charset="-79"/>
              <a:cs typeface="Aharoni" pitchFamily="2" charset="-79"/>
            </a:endParaRPr>
          </a:p>
        </p:txBody>
      </p:sp>
      <p:pic>
        <p:nvPicPr>
          <p:cNvPr id="5" name="Picture 2" descr="https://upload.wikimedia.org/wikipedia/commons/thumb/c/cc/Schopenhauer_1852.jpg/220px-Schopenhauer_1852.jpg"/>
          <p:cNvPicPr>
            <a:picLocks noChangeAspect="1" noChangeArrowheads="1"/>
          </p:cNvPicPr>
          <p:nvPr/>
        </p:nvPicPr>
        <p:blipFill>
          <a:blip r:embed="rId3" cstate="print"/>
          <a:srcRect/>
          <a:stretch>
            <a:fillRect/>
          </a:stretch>
        </p:blipFill>
        <p:spPr bwMode="auto">
          <a:xfrm>
            <a:off x="6804248" y="3856603"/>
            <a:ext cx="2339752" cy="2977866"/>
          </a:xfrm>
          <a:prstGeom prst="rect">
            <a:avLst/>
          </a:prstGeom>
          <a:noFill/>
        </p:spPr>
      </p:pic>
      <p:sp>
        <p:nvSpPr>
          <p:cNvPr id="6" name="ZoneTexte 5"/>
          <p:cNvSpPr txBox="1"/>
          <p:nvPr/>
        </p:nvSpPr>
        <p:spPr>
          <a:xfrm>
            <a:off x="2411760" y="5949280"/>
            <a:ext cx="4443781" cy="646331"/>
          </a:xfrm>
          <a:prstGeom prst="rect">
            <a:avLst/>
          </a:prstGeom>
          <a:noFill/>
        </p:spPr>
        <p:txBody>
          <a:bodyPr wrap="square" rtlCol="0">
            <a:spAutoFit/>
          </a:bodyPr>
          <a:lstStyle/>
          <a:p>
            <a:r>
              <a:rPr lang="fr-BE" dirty="0">
                <a:latin typeface="Aharoni" pitchFamily="2" charset="-79"/>
                <a:cs typeface="Aharoni" pitchFamily="2" charset="-79"/>
              </a:rPr>
              <a:t>Arthur </a:t>
            </a:r>
            <a:r>
              <a:rPr lang="fr-BE" dirty="0">
                <a:solidFill>
                  <a:srgbClr val="C00000"/>
                </a:solidFill>
                <a:latin typeface="Aharoni" pitchFamily="2" charset="-79"/>
                <a:cs typeface="Aharoni" pitchFamily="2" charset="-79"/>
              </a:rPr>
              <a:t>Schopenhauer</a:t>
            </a:r>
            <a:r>
              <a:rPr lang="fr-BE" dirty="0">
                <a:latin typeface="Aharoni" pitchFamily="2" charset="-79"/>
                <a:cs typeface="Aharoni" pitchFamily="2" charset="-79"/>
              </a:rPr>
              <a:t>, </a:t>
            </a:r>
          </a:p>
          <a:p>
            <a:r>
              <a:rPr lang="fr-BE" i="1" dirty="0">
                <a:latin typeface="Aharoni" pitchFamily="2" charset="-79"/>
                <a:cs typeface="Aharoni" pitchFamily="2" charset="-79"/>
              </a:rPr>
              <a:t>L’art d’avoir toujours raison</a:t>
            </a:r>
            <a:r>
              <a:rPr lang="fr-BE" dirty="0">
                <a:latin typeface="Aharoni" pitchFamily="2" charset="-79"/>
                <a:cs typeface="Aharoni" pitchFamily="2" charset="-79"/>
              </a:rPr>
              <a:t>, 1864.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to="" calcmode="lin" valueType="num">
                                      <p:cBhvr>
                                        <p:cTn id="10" dur="1" fill="hold"/>
                                        <p:tgtEl>
                                          <p:spTgt spid="6"/>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to="" calcmode="lin" valueType="num">
                                      <p:cBhvr>
                                        <p:cTn id="18"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332656"/>
            <a:ext cx="5904656" cy="369332"/>
          </a:xfrm>
          <a:prstGeom prst="rect">
            <a:avLst/>
          </a:prstGeom>
          <a:noFill/>
        </p:spPr>
        <p:txBody>
          <a:bodyPr wrap="square" rtlCol="0">
            <a:spAutoFit/>
          </a:bodyPr>
          <a:lstStyle/>
          <a:p>
            <a:pPr algn="just"/>
            <a:r>
              <a:rPr lang="fr-BE" dirty="0">
                <a:latin typeface="Aharoni" pitchFamily="2" charset="-79"/>
                <a:cs typeface="Aharoni" pitchFamily="2" charset="-79"/>
              </a:rPr>
              <a:t>Exemple technique: l’argument </a:t>
            </a:r>
            <a:r>
              <a:rPr lang="fr-BE" i="1" dirty="0">
                <a:latin typeface="Aharoni" pitchFamily="2" charset="-79"/>
                <a:cs typeface="Aharoni" pitchFamily="2" charset="-79"/>
              </a:rPr>
              <a:t>ad hominem.</a:t>
            </a:r>
            <a:endParaRPr lang="fr-BE" dirty="0">
              <a:latin typeface="Aharoni" pitchFamily="2" charset="-79"/>
              <a:cs typeface="Aharoni" pitchFamily="2" charset="-79"/>
            </a:endParaRPr>
          </a:p>
        </p:txBody>
      </p:sp>
      <p:sp>
        <p:nvSpPr>
          <p:cNvPr id="3" name="Rectangle 2"/>
          <p:cNvSpPr/>
          <p:nvPr/>
        </p:nvSpPr>
        <p:spPr>
          <a:xfrm>
            <a:off x="467544" y="908720"/>
            <a:ext cx="6336704" cy="4616648"/>
          </a:xfrm>
          <a:prstGeom prst="rect">
            <a:avLst/>
          </a:prstGeom>
        </p:spPr>
        <p:txBody>
          <a:bodyPr wrap="square">
            <a:spAutoFit/>
          </a:bodyPr>
          <a:lstStyle/>
          <a:p>
            <a:pPr algn="just"/>
            <a:r>
              <a:rPr lang="fr-BE" sz="2100" dirty="0">
                <a:latin typeface="Aharoni" pitchFamily="2" charset="-79"/>
                <a:cs typeface="Aharoni" pitchFamily="2" charset="-79"/>
              </a:rPr>
              <a:t>Quand l’adversaire fait une affirmation, nous devons chercher à savoir si elle n’est pas d’une certaine façon, et ne serait-ce qu’en apparence, en </a:t>
            </a:r>
            <a:r>
              <a:rPr lang="fr-BE" sz="2100" dirty="0">
                <a:solidFill>
                  <a:srgbClr val="C00000"/>
                </a:solidFill>
                <a:latin typeface="Aharoni" pitchFamily="2" charset="-79"/>
                <a:cs typeface="Aharoni" pitchFamily="2" charset="-79"/>
              </a:rPr>
              <a:t>contradiction</a:t>
            </a:r>
            <a:r>
              <a:rPr lang="fr-BE" sz="2100" dirty="0">
                <a:latin typeface="Aharoni" pitchFamily="2" charset="-79"/>
                <a:cs typeface="Aharoni" pitchFamily="2" charset="-79"/>
              </a:rPr>
              <a:t> avec quelque chose qu’il a dit ou admis auparavant, ou avec les principes d’une école ou d’une secte dont il a fait l’éloge, ou avec les actes des adeptes de cette secte, </a:t>
            </a:r>
            <a:r>
              <a:rPr lang="fr-BE" sz="2100" dirty="0">
                <a:solidFill>
                  <a:srgbClr val="C00000"/>
                </a:solidFill>
                <a:latin typeface="Aharoni" pitchFamily="2" charset="-79"/>
                <a:cs typeface="Aharoni" pitchFamily="2" charset="-79"/>
              </a:rPr>
              <a:t>qu’ils soient sincères ou non</a:t>
            </a:r>
            <a:r>
              <a:rPr lang="fr-BE" sz="2100" dirty="0">
                <a:latin typeface="Aharoni" pitchFamily="2" charset="-79"/>
                <a:cs typeface="Aharoni" pitchFamily="2" charset="-79"/>
              </a:rPr>
              <a:t>, ou avec ses propres faits et gestes. Si par exemple il prend parti en faveur du suicide, il faut s’écrier aussitôt : « Pourquoi ne te pends-tu pas ? » Ou bien s’il affirme par exemple que Berlin est une ville désagréable, on s’écrie aussitôt : « Pourquoi ne pars-tu pas par la première diligence ? »</a:t>
            </a:r>
          </a:p>
        </p:txBody>
      </p:sp>
      <p:pic>
        <p:nvPicPr>
          <p:cNvPr id="1026" name="Picture 2" descr="https://upload.wikimedia.org/wikipedia/commons/thumb/c/cc/Schopenhauer_1852.jpg/220px-Schopenhauer_1852.jpg"/>
          <p:cNvPicPr>
            <a:picLocks noChangeAspect="1" noChangeArrowheads="1"/>
          </p:cNvPicPr>
          <p:nvPr/>
        </p:nvPicPr>
        <p:blipFill>
          <a:blip r:embed="rId3" cstate="print"/>
          <a:srcRect/>
          <a:stretch>
            <a:fillRect/>
          </a:stretch>
        </p:blipFill>
        <p:spPr bwMode="auto">
          <a:xfrm>
            <a:off x="7048500" y="4191000"/>
            <a:ext cx="2095500" cy="2667000"/>
          </a:xfrm>
          <a:prstGeom prst="rect">
            <a:avLst/>
          </a:prstGeom>
          <a:noFill/>
        </p:spPr>
      </p:pic>
      <p:sp>
        <p:nvSpPr>
          <p:cNvPr id="4" name="ZoneTexte 3"/>
          <p:cNvSpPr txBox="1"/>
          <p:nvPr/>
        </p:nvSpPr>
        <p:spPr>
          <a:xfrm>
            <a:off x="2411760" y="5949280"/>
            <a:ext cx="4464496" cy="707886"/>
          </a:xfrm>
          <a:prstGeom prst="rect">
            <a:avLst/>
          </a:prstGeom>
          <a:noFill/>
        </p:spPr>
        <p:txBody>
          <a:bodyPr wrap="square" rtlCol="0">
            <a:spAutoFit/>
          </a:bodyPr>
          <a:lstStyle/>
          <a:p>
            <a:pPr algn="just"/>
            <a:r>
              <a:rPr lang="fr-BE" sz="2000" dirty="0">
                <a:latin typeface="Aharoni" pitchFamily="2" charset="-79"/>
                <a:cs typeface="Aharoni" pitchFamily="2" charset="-79"/>
              </a:rPr>
              <a:t>Arthur </a:t>
            </a:r>
            <a:r>
              <a:rPr lang="fr-BE" sz="2000" dirty="0">
                <a:solidFill>
                  <a:srgbClr val="C00000"/>
                </a:solidFill>
                <a:latin typeface="Aharoni" pitchFamily="2" charset="-79"/>
                <a:cs typeface="Aharoni" pitchFamily="2" charset="-79"/>
              </a:rPr>
              <a:t>Schopenhauer</a:t>
            </a:r>
            <a:r>
              <a:rPr lang="fr-BE" sz="2000" dirty="0">
                <a:latin typeface="Aharoni" pitchFamily="2" charset="-79"/>
                <a:cs typeface="Aharoni" pitchFamily="2" charset="-79"/>
              </a:rPr>
              <a:t>, </a:t>
            </a:r>
          </a:p>
          <a:p>
            <a:pPr algn="just"/>
            <a:r>
              <a:rPr lang="fr-BE" sz="2000" i="1" dirty="0">
                <a:latin typeface="Aharoni" pitchFamily="2" charset="-79"/>
                <a:cs typeface="Aharoni" pitchFamily="2" charset="-79"/>
              </a:rPr>
              <a:t>L’art d’avoir toujours raison</a:t>
            </a:r>
            <a:r>
              <a:rPr lang="fr-BE" sz="2000" dirty="0">
                <a:latin typeface="Aharoni" pitchFamily="2" charset="-79"/>
                <a:cs typeface="Aharoni" pitchFamily="2" charset="-79"/>
              </a:rPr>
              <a:t>, 1864.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to="" calcmode="lin" valueType="num">
                                      <p:cBhvr>
                                        <p:cTn id="11" dur="1" fill="hold"/>
                                        <p:tgtEl>
                                          <p:spTgt spid="1026"/>
                                        </p:tgtEl>
                                        <p:attrNameLst>
                                          <p:attrName/>
                                        </p:attrNameLst>
                                      </p:cBhvr>
                                    </p:anim>
                                  </p:childTnLst>
                                </p:cTn>
                              </p:par>
                            </p:childTnLst>
                          </p:cTn>
                        </p:par>
                        <p:par>
                          <p:cTn id="12" fill="hold">
                            <p:stCondLst>
                              <p:cond delay="0"/>
                            </p:stCondLst>
                            <p:childTnLst>
                              <p:par>
                                <p:cTn id="13" presetID="24"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to="" calcmode="lin" valueType="num">
                                      <p:cBhvr>
                                        <p:cTn id="20"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9C5ECCF-CFDA-4B67-9759-FA9B80770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0783" y="0"/>
            <a:ext cx="5202434" cy="6858000"/>
          </a:xfrm>
          <a:prstGeom prst="rect">
            <a:avLst/>
          </a:prstGeom>
        </p:spPr>
      </p:pic>
      <p:pic>
        <p:nvPicPr>
          <p:cNvPr id="1026" name="Picture 2" descr="Résultat de recherche d'images pour &quot;loup conte terroriste&quot;"/>
          <p:cNvPicPr>
            <a:picLocks noChangeAspect="1" noChangeArrowheads="1"/>
          </p:cNvPicPr>
          <p:nvPr/>
        </p:nvPicPr>
        <p:blipFill>
          <a:blip r:embed="rId4" cstate="print"/>
          <a:srcRect/>
          <a:stretch>
            <a:fillRect/>
          </a:stretch>
        </p:blipFill>
        <p:spPr bwMode="auto">
          <a:xfrm>
            <a:off x="0" y="0"/>
            <a:ext cx="5400675" cy="6867525"/>
          </a:xfrm>
          <a:prstGeom prst="rect">
            <a:avLst/>
          </a:prstGeom>
          <a:noFill/>
          <a:ln w="9525">
            <a:noFill/>
            <a:miter lim="800000"/>
            <a:headEnd/>
            <a:tailEnd/>
          </a:ln>
        </p:spPr>
      </p:pic>
      <p:pic>
        <p:nvPicPr>
          <p:cNvPr id="129032" name="Picture 8" descr="Résultat de recherche d'images pour &quot;loup conte terroriste&quot;"/>
          <p:cNvPicPr>
            <a:picLocks noChangeAspect="1" noChangeArrowheads="1"/>
          </p:cNvPicPr>
          <p:nvPr/>
        </p:nvPicPr>
        <p:blipFill>
          <a:blip r:embed="rId5" cstate="print"/>
          <a:srcRect/>
          <a:stretch>
            <a:fillRect/>
          </a:stretch>
        </p:blipFill>
        <p:spPr bwMode="auto">
          <a:xfrm>
            <a:off x="4144714" y="0"/>
            <a:ext cx="4999286" cy="7450595"/>
          </a:xfrm>
          <a:prstGeom prst="rect">
            <a:avLst/>
          </a:prstGeom>
          <a:noFill/>
          <a:ln w="9525">
            <a:noFill/>
            <a:miter lim="800000"/>
            <a:headEnd/>
            <a:tailEnd/>
          </a:ln>
        </p:spPr>
      </p:pic>
      <p:pic>
        <p:nvPicPr>
          <p:cNvPr id="30722" name="Picture 2" descr="Résultat de recherche d'images pour &quot;loup en slip&quot;"/>
          <p:cNvPicPr>
            <a:picLocks noChangeAspect="1" noChangeArrowheads="1"/>
          </p:cNvPicPr>
          <p:nvPr/>
        </p:nvPicPr>
        <p:blipFill>
          <a:blip r:embed="rId6" cstate="print"/>
          <a:srcRect/>
          <a:stretch>
            <a:fillRect/>
          </a:stretch>
        </p:blipFill>
        <p:spPr bwMode="auto">
          <a:xfrm>
            <a:off x="0" y="-9525"/>
            <a:ext cx="9415218" cy="6858000"/>
          </a:xfrm>
          <a:prstGeom prst="rect">
            <a:avLst/>
          </a:prstGeom>
          <a:noFill/>
        </p:spPr>
      </p:pic>
      <p:pic>
        <p:nvPicPr>
          <p:cNvPr id="30726" name="Picture 6" descr="Image associée"/>
          <p:cNvPicPr>
            <a:picLocks noChangeAspect="1" noChangeArrowheads="1"/>
          </p:cNvPicPr>
          <p:nvPr/>
        </p:nvPicPr>
        <p:blipFill>
          <a:blip r:embed="rId7" cstate="print"/>
          <a:srcRect/>
          <a:stretch>
            <a:fillRect/>
          </a:stretch>
        </p:blipFill>
        <p:spPr bwMode="auto">
          <a:xfrm>
            <a:off x="2287436" y="-235571"/>
            <a:ext cx="5004048" cy="7084046"/>
          </a:xfrm>
          <a:prstGeom prst="rect">
            <a:avLst/>
          </a:prstGeom>
          <a:noFill/>
        </p:spPr>
      </p:pic>
      <p:pic>
        <p:nvPicPr>
          <p:cNvPr id="30724" name="Picture 4" descr="Image associée"/>
          <p:cNvPicPr>
            <a:picLocks noChangeAspect="1" noChangeArrowheads="1"/>
          </p:cNvPicPr>
          <p:nvPr/>
        </p:nvPicPr>
        <p:blipFill>
          <a:blip r:embed="rId8" cstate="print"/>
          <a:srcRect/>
          <a:stretch>
            <a:fillRect/>
          </a:stretch>
        </p:blipFill>
        <p:spPr bwMode="auto">
          <a:xfrm>
            <a:off x="8958" y="279772"/>
            <a:ext cx="9477851" cy="5733256"/>
          </a:xfrm>
          <a:prstGeom prst="rect">
            <a:avLst/>
          </a:prstGeom>
          <a:noFill/>
        </p:spPr>
      </p:pic>
      <p:pic>
        <p:nvPicPr>
          <p:cNvPr id="30728" name="Picture 8" descr="Résultat de recherche d'images pour &quot;loup en slip&quot;"/>
          <p:cNvPicPr>
            <a:picLocks noChangeAspect="1" noChangeArrowheads="1"/>
          </p:cNvPicPr>
          <p:nvPr/>
        </p:nvPicPr>
        <p:blipFill>
          <a:blip r:embed="rId9" cstate="print"/>
          <a:srcRect/>
          <a:stretch>
            <a:fillRect/>
          </a:stretch>
        </p:blipFill>
        <p:spPr bwMode="auto">
          <a:xfrm>
            <a:off x="2047583" y="-163728"/>
            <a:ext cx="5400600" cy="7031253"/>
          </a:xfrm>
          <a:prstGeom prst="rect">
            <a:avLst/>
          </a:prstGeom>
          <a:noFill/>
        </p:spPr>
      </p:pic>
      <p:sp>
        <p:nvSpPr>
          <p:cNvPr id="8" name="ZoneTexte 7"/>
          <p:cNvSpPr txBox="1"/>
          <p:nvPr/>
        </p:nvSpPr>
        <p:spPr>
          <a:xfrm>
            <a:off x="1763688" y="708037"/>
            <a:ext cx="7200800" cy="2062103"/>
          </a:xfrm>
          <a:prstGeom prst="rect">
            <a:avLst/>
          </a:prstGeom>
          <a:noFill/>
        </p:spPr>
        <p:txBody>
          <a:bodyPr wrap="square" rtlCol="0">
            <a:spAutoFit/>
          </a:bodyPr>
          <a:lstStyle/>
          <a:p>
            <a:r>
              <a:rPr lang="fr-BE" sz="5400" dirty="0">
                <a:solidFill>
                  <a:srgbClr val="C00000"/>
                </a:solidFill>
                <a:latin typeface="Aharoni" pitchFamily="2" charset="-79"/>
                <a:cs typeface="Aharoni" pitchFamily="2" charset="-79"/>
              </a:rPr>
              <a:t>« La peur réalise l’ennemi ! »</a:t>
            </a:r>
          </a:p>
          <a:p>
            <a:pPr algn="r"/>
            <a:r>
              <a:rPr lang="fr-BE" sz="2000" dirty="0">
                <a:solidFill>
                  <a:srgbClr val="C00000"/>
                </a:solidFill>
                <a:latin typeface="Aharoni" pitchFamily="2" charset="-79"/>
                <a:cs typeface="Aharoni" pitchFamily="2" charset="-79"/>
              </a:rPr>
              <a:t>(Frédéric Gros)</a:t>
            </a:r>
            <a:endParaRPr lang="fr-BE" sz="105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par>
                                <p:cTn id="8" presetID="24" presetClass="entr" presetSubtype="0" fill="hold" nodeType="withEffect">
                                  <p:stCondLst>
                                    <p:cond delay="2000"/>
                                  </p:stCondLst>
                                  <p:childTnLst>
                                    <p:set>
                                      <p:cBhvr>
                                        <p:cTn id="9" dur="1" fill="hold">
                                          <p:stCondLst>
                                            <p:cond delay="0"/>
                                          </p:stCondLst>
                                        </p:cTn>
                                        <p:tgtEl>
                                          <p:spTgt spid="1026"/>
                                        </p:tgtEl>
                                        <p:attrNameLst>
                                          <p:attrName>style.visibility</p:attrName>
                                        </p:attrNameLst>
                                      </p:cBhvr>
                                      <p:to>
                                        <p:strVal val="visible"/>
                                      </p:to>
                                    </p:set>
                                    <p:anim to="" calcmode="lin" valueType="num">
                                      <p:cBhvr>
                                        <p:cTn id="10" dur="1" fill="hold"/>
                                        <p:tgtEl>
                                          <p:spTgt spid="1026"/>
                                        </p:tgtEl>
                                        <p:attrNameLst>
                                          <p:attrName/>
                                        </p:attrNameLst>
                                      </p:cBhvr>
                                    </p:anim>
                                  </p:childTnLst>
                                </p:cTn>
                              </p:par>
                            </p:childTnLst>
                          </p:cTn>
                        </p:par>
                        <p:par>
                          <p:cTn id="11" fill="hold">
                            <p:stCondLst>
                              <p:cond delay="2000"/>
                            </p:stCondLst>
                            <p:childTnLst>
                              <p:par>
                                <p:cTn id="12" presetID="24" presetClass="entr" presetSubtype="0" fill="hold" nodeType="afterEffect">
                                  <p:stCondLst>
                                    <p:cond delay="1500"/>
                                  </p:stCondLst>
                                  <p:childTnLst>
                                    <p:set>
                                      <p:cBhvr>
                                        <p:cTn id="13" dur="1" fill="hold">
                                          <p:stCondLst>
                                            <p:cond delay="0"/>
                                          </p:stCondLst>
                                        </p:cTn>
                                        <p:tgtEl>
                                          <p:spTgt spid="129032"/>
                                        </p:tgtEl>
                                        <p:attrNameLst>
                                          <p:attrName>style.visibility</p:attrName>
                                        </p:attrNameLst>
                                      </p:cBhvr>
                                      <p:to>
                                        <p:strVal val="visible"/>
                                      </p:to>
                                    </p:set>
                                    <p:anim to="" calcmode="lin" valueType="num">
                                      <p:cBhvr>
                                        <p:cTn id="14" dur="1" fill="hold"/>
                                        <p:tgtEl>
                                          <p:spTgt spid="129032"/>
                                        </p:tgtEl>
                                        <p:attrNameLst>
                                          <p:attrName/>
                                        </p:attrNameLst>
                                      </p:cBhvr>
                                    </p:anim>
                                  </p:childTnLst>
                                </p:cTn>
                              </p:par>
                              <p:par>
                                <p:cTn id="15" presetID="24" presetClass="exit" presetSubtype="0" fill="hold" grpId="1" nodeType="withEffect">
                                  <p:stCondLst>
                                    <p:cond delay="1500"/>
                                  </p:stCondLst>
                                  <p:childTnLst>
                                    <p:anim to="" calcmode="lin" valueType="num">
                                      <p:cBhvr>
                                        <p:cTn id="16" dur="1"/>
                                        <p:tgtEl>
                                          <p:spTgt spid="8"/>
                                        </p:tgtEl>
                                        <p:attrNameLst>
                                          <p:attrName/>
                                        </p:attrNameLst>
                                      </p:cBhvr>
                                    </p:anim>
                                    <p:set>
                                      <p:cBhvr>
                                        <p:cTn id="17" dur="1" fill="hold">
                                          <p:stCondLst>
                                            <p:cond delay="0"/>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par>
                                <p:cTn id="23" presetID="24" presetClass="exit" presetSubtype="0" fill="hold" nodeType="withEffect">
                                  <p:stCondLst>
                                    <p:cond delay="0"/>
                                  </p:stCondLst>
                                  <p:childTnLst>
                                    <p:anim to="" calcmode="lin" valueType="num">
                                      <p:cBhvr>
                                        <p:cTn id="24" dur="1"/>
                                        <p:tgtEl>
                                          <p:spTgt spid="129032"/>
                                        </p:tgtEl>
                                        <p:attrNameLst>
                                          <p:attrName/>
                                        </p:attrNameLst>
                                      </p:cBhvr>
                                    </p:anim>
                                    <p:set>
                                      <p:cBhvr>
                                        <p:cTn id="25" dur="1" fill="hold">
                                          <p:stCondLst>
                                            <p:cond delay="0"/>
                                          </p:stCondLst>
                                        </p:cTn>
                                        <p:tgtEl>
                                          <p:spTgt spid="129032"/>
                                        </p:tgtEl>
                                        <p:attrNameLst>
                                          <p:attrName>style.visibility</p:attrName>
                                        </p:attrNameLst>
                                      </p:cBhvr>
                                      <p:to>
                                        <p:strVal val="hidden"/>
                                      </p:to>
                                    </p:set>
                                  </p:childTnLst>
                                </p:cTn>
                              </p:par>
                              <p:par>
                                <p:cTn id="26" presetID="2" presetClass="exit" presetSubtype="4" fill="hold" nodeType="withEffect">
                                  <p:stCondLst>
                                    <p:cond delay="0"/>
                                  </p:stCondLst>
                                  <p:childTnLst>
                                    <p:anim calcmode="lin" valueType="num">
                                      <p:cBhvr additive="base">
                                        <p:cTn id="27" dur="500"/>
                                        <p:tgtEl>
                                          <p:spTgt spid="1026"/>
                                        </p:tgtEl>
                                        <p:attrNameLst>
                                          <p:attrName>ppt_x</p:attrName>
                                        </p:attrNameLst>
                                      </p:cBhvr>
                                      <p:tavLst>
                                        <p:tav tm="0">
                                          <p:val>
                                            <p:strVal val="ppt_x"/>
                                          </p:val>
                                        </p:tav>
                                        <p:tav tm="100000">
                                          <p:val>
                                            <p:strVal val="ppt_x"/>
                                          </p:val>
                                        </p:tav>
                                      </p:tavLst>
                                    </p:anim>
                                    <p:anim calcmode="lin" valueType="num">
                                      <p:cBhvr additive="base">
                                        <p:cTn id="28" dur="500"/>
                                        <p:tgtEl>
                                          <p:spTgt spid="1026"/>
                                        </p:tgtEl>
                                        <p:attrNameLst>
                                          <p:attrName>ppt_y</p:attrName>
                                        </p:attrNameLst>
                                      </p:cBhvr>
                                      <p:tavLst>
                                        <p:tav tm="0">
                                          <p:val>
                                            <p:strVal val="ppt_y"/>
                                          </p:val>
                                        </p:tav>
                                        <p:tav tm="100000">
                                          <p:val>
                                            <p:strVal val="1+ppt_h/2"/>
                                          </p:val>
                                        </p:tav>
                                      </p:tavLst>
                                    </p:anim>
                                    <p:set>
                                      <p:cBhvr>
                                        <p:cTn id="29" dur="1" fill="hold">
                                          <p:stCondLst>
                                            <p:cond delay="499"/>
                                          </p:stCondLst>
                                        </p:cTn>
                                        <p:tgtEl>
                                          <p:spTgt spid="102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45" presetClass="exit" presetSubtype="0" fill="hold" nodeType="clickEffect">
                                  <p:stCondLst>
                                    <p:cond delay="0"/>
                                  </p:stCondLst>
                                  <p:childTnLst>
                                    <p:animEffect transition="out" filter="fade">
                                      <p:cBhvr>
                                        <p:cTn id="33" dur="2000"/>
                                        <p:tgtEl>
                                          <p:spTgt spid="3"/>
                                        </p:tgtEl>
                                      </p:cBhvr>
                                    </p:animEffect>
                                    <p:anim calcmode="lin" valueType="num">
                                      <p:cBhvr>
                                        <p:cTn id="34"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5" dur="2000"/>
                                        <p:tgtEl>
                                          <p:spTgt spid="3"/>
                                        </p:tgtEl>
                                        <p:attrNameLst>
                                          <p:attrName>ppt_h</p:attrName>
                                        </p:attrNameLst>
                                      </p:cBhvr>
                                      <p:tavLst>
                                        <p:tav tm="0">
                                          <p:val>
                                            <p:strVal val="ppt_h"/>
                                          </p:val>
                                        </p:tav>
                                        <p:tav tm="100000">
                                          <p:val>
                                            <p:strVal val="ppt_h"/>
                                          </p:val>
                                        </p:tav>
                                      </p:tavLst>
                                    </p:anim>
                                    <p:set>
                                      <p:cBhvr>
                                        <p:cTn id="36" dur="1" fill="hold">
                                          <p:stCondLst>
                                            <p:cond delay="1999"/>
                                          </p:stCondLst>
                                        </p:cTn>
                                        <p:tgtEl>
                                          <p:spTgt spid="3"/>
                                        </p:tgtEl>
                                        <p:attrNameLst>
                                          <p:attrName>style.visibility</p:attrName>
                                        </p:attrNameLst>
                                      </p:cBhvr>
                                      <p:to>
                                        <p:strVal val="hidden"/>
                                      </p:to>
                                    </p:set>
                                  </p:childTnLst>
                                </p:cTn>
                              </p:par>
                              <p:par>
                                <p:cTn id="37" presetID="24" presetClass="entr" presetSubtype="0" fill="hold" nodeType="withEffect">
                                  <p:stCondLst>
                                    <p:cond delay="0"/>
                                  </p:stCondLst>
                                  <p:childTnLst>
                                    <p:set>
                                      <p:cBhvr>
                                        <p:cTn id="38" dur="1" fill="hold">
                                          <p:stCondLst>
                                            <p:cond delay="0"/>
                                          </p:stCondLst>
                                        </p:cTn>
                                        <p:tgtEl>
                                          <p:spTgt spid="30722"/>
                                        </p:tgtEl>
                                        <p:attrNameLst>
                                          <p:attrName>style.visibility</p:attrName>
                                        </p:attrNameLst>
                                      </p:cBhvr>
                                      <p:to>
                                        <p:strVal val="visible"/>
                                      </p:to>
                                    </p:set>
                                    <p:anim to="" calcmode="lin" valueType="num">
                                      <p:cBhvr>
                                        <p:cTn id="39" dur="1" fill="hold"/>
                                        <p:tgtEl>
                                          <p:spTgt spid="30722"/>
                                        </p:tgtEl>
                                        <p:attrNameLst>
                                          <p:attrName/>
                                        </p:attrNameLst>
                                      </p:cBhvr>
                                    </p:anim>
                                  </p:childTnLst>
                                </p:cTn>
                              </p:par>
                            </p:childTnLst>
                          </p:cTn>
                        </p:par>
                      </p:childTnLst>
                    </p:cTn>
                  </p:par>
                  <p:par>
                    <p:cTn id="40" fill="hold">
                      <p:stCondLst>
                        <p:cond delay="indefinite"/>
                      </p:stCondLst>
                      <p:childTnLst>
                        <p:par>
                          <p:cTn id="41" fill="hold">
                            <p:stCondLst>
                              <p:cond delay="0"/>
                            </p:stCondLst>
                            <p:childTnLst>
                              <p:par>
                                <p:cTn id="42" presetID="24" presetClass="entr" presetSubtype="0" fill="hold" nodeType="clickEffect">
                                  <p:stCondLst>
                                    <p:cond delay="0"/>
                                  </p:stCondLst>
                                  <p:childTnLst>
                                    <p:set>
                                      <p:cBhvr>
                                        <p:cTn id="43" dur="1" fill="hold">
                                          <p:stCondLst>
                                            <p:cond delay="0"/>
                                          </p:stCondLst>
                                        </p:cTn>
                                        <p:tgtEl>
                                          <p:spTgt spid="30726"/>
                                        </p:tgtEl>
                                        <p:attrNameLst>
                                          <p:attrName>style.visibility</p:attrName>
                                        </p:attrNameLst>
                                      </p:cBhvr>
                                      <p:to>
                                        <p:strVal val="visible"/>
                                      </p:to>
                                    </p:set>
                                    <p:anim to="" calcmode="lin" valueType="num">
                                      <p:cBhvr>
                                        <p:cTn id="44" dur="1" fill="hold"/>
                                        <p:tgtEl>
                                          <p:spTgt spid="30726"/>
                                        </p:tgtEl>
                                        <p:attrNameLst>
                                          <p:attrName/>
                                        </p:attrNameLst>
                                      </p:cBhvr>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nodeType="clickEffect">
                                  <p:stCondLst>
                                    <p:cond delay="0"/>
                                  </p:stCondLst>
                                  <p:childTnLst>
                                    <p:set>
                                      <p:cBhvr>
                                        <p:cTn id="48" dur="1" fill="hold">
                                          <p:stCondLst>
                                            <p:cond delay="0"/>
                                          </p:stCondLst>
                                        </p:cTn>
                                        <p:tgtEl>
                                          <p:spTgt spid="30724"/>
                                        </p:tgtEl>
                                        <p:attrNameLst>
                                          <p:attrName>style.visibility</p:attrName>
                                        </p:attrNameLst>
                                      </p:cBhvr>
                                      <p:to>
                                        <p:strVal val="visible"/>
                                      </p:to>
                                    </p:set>
                                    <p:anim to="" calcmode="lin" valueType="num">
                                      <p:cBhvr>
                                        <p:cTn id="49" dur="1" fill="hold"/>
                                        <p:tgtEl>
                                          <p:spTgt spid="30724"/>
                                        </p:tgtEl>
                                        <p:attrNameLst>
                                          <p:attrName/>
                                        </p:attrNameLst>
                                      </p:cBhvr>
                                    </p:anim>
                                  </p:childTnLst>
                                </p:cTn>
                              </p:par>
                            </p:childTnLst>
                          </p:cTn>
                        </p:par>
                      </p:childTnLst>
                    </p:cTn>
                  </p:par>
                  <p:par>
                    <p:cTn id="50" fill="hold">
                      <p:stCondLst>
                        <p:cond delay="indefinite"/>
                      </p:stCondLst>
                      <p:childTnLst>
                        <p:par>
                          <p:cTn id="51" fill="hold">
                            <p:stCondLst>
                              <p:cond delay="0"/>
                            </p:stCondLst>
                            <p:childTnLst>
                              <p:par>
                                <p:cTn id="52" presetID="24" presetClass="exit" presetSubtype="0" fill="hold" nodeType="clickEffect">
                                  <p:stCondLst>
                                    <p:cond delay="0"/>
                                  </p:stCondLst>
                                  <p:childTnLst>
                                    <p:anim to="" calcmode="lin" valueType="num">
                                      <p:cBhvr>
                                        <p:cTn id="53" dur="1"/>
                                        <p:tgtEl>
                                          <p:spTgt spid="30726"/>
                                        </p:tgtEl>
                                        <p:attrNameLst>
                                          <p:attrName/>
                                        </p:attrNameLst>
                                      </p:cBhvr>
                                    </p:anim>
                                    <p:set>
                                      <p:cBhvr>
                                        <p:cTn id="54" dur="1" fill="hold">
                                          <p:stCondLst>
                                            <p:cond delay="0"/>
                                          </p:stCondLst>
                                        </p:cTn>
                                        <p:tgtEl>
                                          <p:spTgt spid="30726"/>
                                        </p:tgtEl>
                                        <p:attrNameLst>
                                          <p:attrName>style.visibility</p:attrName>
                                        </p:attrNameLst>
                                      </p:cBhvr>
                                      <p:to>
                                        <p:strVal val="hidden"/>
                                      </p:to>
                                    </p:set>
                                  </p:childTnLst>
                                </p:cTn>
                              </p:par>
                              <p:par>
                                <p:cTn id="55" presetID="24" presetClass="entr" presetSubtype="0" fill="hold" nodeType="withEffect">
                                  <p:stCondLst>
                                    <p:cond delay="0"/>
                                  </p:stCondLst>
                                  <p:childTnLst>
                                    <p:set>
                                      <p:cBhvr>
                                        <p:cTn id="56" dur="1" fill="hold">
                                          <p:stCondLst>
                                            <p:cond delay="0"/>
                                          </p:stCondLst>
                                        </p:cTn>
                                        <p:tgtEl>
                                          <p:spTgt spid="30728"/>
                                        </p:tgtEl>
                                        <p:attrNameLst>
                                          <p:attrName>style.visibility</p:attrName>
                                        </p:attrNameLst>
                                      </p:cBhvr>
                                      <p:to>
                                        <p:strVal val="visible"/>
                                      </p:to>
                                    </p:set>
                                    <p:anim to="" calcmode="lin" valueType="num">
                                      <p:cBhvr>
                                        <p:cTn id="57" dur="1" fill="hold"/>
                                        <p:tgtEl>
                                          <p:spTgt spid="30728"/>
                                        </p:tgtEl>
                                        <p:attrNameLst>
                                          <p:attrName/>
                                        </p:attrNameLst>
                                      </p:cBhvr>
                                    </p:anim>
                                  </p:childTnLst>
                                </p:cTn>
                              </p:par>
                              <p:par>
                                <p:cTn id="58" presetID="2" presetClass="exit" presetSubtype="4" fill="hold" nodeType="withEffect">
                                  <p:stCondLst>
                                    <p:cond delay="0"/>
                                  </p:stCondLst>
                                  <p:childTnLst>
                                    <p:anim calcmode="lin" valueType="num">
                                      <p:cBhvr additive="base">
                                        <p:cTn id="59" dur="500"/>
                                        <p:tgtEl>
                                          <p:spTgt spid="30724"/>
                                        </p:tgtEl>
                                        <p:attrNameLst>
                                          <p:attrName>ppt_x</p:attrName>
                                        </p:attrNameLst>
                                      </p:cBhvr>
                                      <p:tavLst>
                                        <p:tav tm="0">
                                          <p:val>
                                            <p:strVal val="ppt_x"/>
                                          </p:val>
                                        </p:tav>
                                        <p:tav tm="100000">
                                          <p:val>
                                            <p:strVal val="ppt_x"/>
                                          </p:val>
                                        </p:tav>
                                      </p:tavLst>
                                    </p:anim>
                                    <p:anim calcmode="lin" valueType="num">
                                      <p:cBhvr additive="base">
                                        <p:cTn id="60" dur="500"/>
                                        <p:tgtEl>
                                          <p:spTgt spid="30724"/>
                                        </p:tgtEl>
                                        <p:attrNameLst>
                                          <p:attrName>ppt_y</p:attrName>
                                        </p:attrNameLst>
                                      </p:cBhvr>
                                      <p:tavLst>
                                        <p:tav tm="0">
                                          <p:val>
                                            <p:strVal val="ppt_y"/>
                                          </p:val>
                                        </p:tav>
                                        <p:tav tm="100000">
                                          <p:val>
                                            <p:strVal val="1+ppt_h/2"/>
                                          </p:val>
                                        </p:tav>
                                      </p:tavLst>
                                    </p:anim>
                                    <p:set>
                                      <p:cBhvr>
                                        <p:cTn id="61" dur="1" fill="hold">
                                          <p:stCondLst>
                                            <p:cond delay="499"/>
                                          </p:stCondLst>
                                        </p:cTn>
                                        <p:tgtEl>
                                          <p:spTgt spid="30724"/>
                                        </p:tgtEl>
                                        <p:attrNameLst>
                                          <p:attrName>style.visibility</p:attrName>
                                        </p:attrNameLst>
                                      </p:cBhvr>
                                      <p:to>
                                        <p:strVal val="hidden"/>
                                      </p:to>
                                    </p:set>
                                  </p:childTnLst>
                                </p:cTn>
                              </p:par>
                              <p:par>
                                <p:cTn id="62" presetID="2" presetClass="exit" presetSubtype="4" fill="hold" nodeType="withEffect">
                                  <p:stCondLst>
                                    <p:cond delay="0"/>
                                  </p:stCondLst>
                                  <p:childTnLst>
                                    <p:anim calcmode="lin" valueType="num">
                                      <p:cBhvr additive="base">
                                        <p:cTn id="63" dur="500"/>
                                        <p:tgtEl>
                                          <p:spTgt spid="30722"/>
                                        </p:tgtEl>
                                        <p:attrNameLst>
                                          <p:attrName>ppt_x</p:attrName>
                                        </p:attrNameLst>
                                      </p:cBhvr>
                                      <p:tavLst>
                                        <p:tav tm="0">
                                          <p:val>
                                            <p:strVal val="ppt_x"/>
                                          </p:val>
                                        </p:tav>
                                        <p:tav tm="100000">
                                          <p:val>
                                            <p:strVal val="ppt_x"/>
                                          </p:val>
                                        </p:tav>
                                      </p:tavLst>
                                    </p:anim>
                                    <p:anim calcmode="lin" valueType="num">
                                      <p:cBhvr additive="base">
                                        <p:cTn id="64" dur="500"/>
                                        <p:tgtEl>
                                          <p:spTgt spid="30722"/>
                                        </p:tgtEl>
                                        <p:attrNameLst>
                                          <p:attrName>ppt_y</p:attrName>
                                        </p:attrNameLst>
                                      </p:cBhvr>
                                      <p:tavLst>
                                        <p:tav tm="0">
                                          <p:val>
                                            <p:strVal val="ppt_y"/>
                                          </p:val>
                                        </p:tav>
                                        <p:tav tm="100000">
                                          <p:val>
                                            <p:strVal val="1+ppt_h/2"/>
                                          </p:val>
                                        </p:tav>
                                      </p:tavLst>
                                    </p:anim>
                                    <p:set>
                                      <p:cBhvr>
                                        <p:cTn id="65" dur="1" fill="hold">
                                          <p:stCondLst>
                                            <p:cond delay="499"/>
                                          </p:stCondLst>
                                        </p:cTn>
                                        <p:tgtEl>
                                          <p:spTgt spid="30722"/>
                                        </p:tgtEl>
                                        <p:attrNameLst>
                                          <p:attrName>style.visibility</p:attrName>
                                        </p:attrNameLst>
                                      </p:cBhvr>
                                      <p:to>
                                        <p:strVal val="hidden"/>
                                      </p:to>
                                    </p:set>
                                  </p:childTnLst>
                                </p:cTn>
                              </p:par>
                            </p:childTnLst>
                          </p:cTn>
                        </p:par>
                        <p:par>
                          <p:cTn id="66" fill="hold">
                            <p:stCondLst>
                              <p:cond delay="500"/>
                            </p:stCondLst>
                            <p:childTnLst>
                              <p:par>
                                <p:cTn id="67" presetID="24" presetClass="entr" presetSubtype="0" fill="hold" grpId="2" nodeType="afterEffect">
                                  <p:stCondLst>
                                    <p:cond delay="0"/>
                                  </p:stCondLst>
                                  <p:childTnLst>
                                    <p:set>
                                      <p:cBhvr>
                                        <p:cTn id="68" dur="1" fill="hold">
                                          <p:stCondLst>
                                            <p:cond delay="0"/>
                                          </p:stCondLst>
                                        </p:cTn>
                                        <p:tgtEl>
                                          <p:spTgt spid="8"/>
                                        </p:tgtEl>
                                        <p:attrNameLst>
                                          <p:attrName>style.visibility</p:attrName>
                                        </p:attrNameLst>
                                      </p:cBhvr>
                                      <p:to>
                                        <p:strVal val="visible"/>
                                      </p:to>
                                    </p:set>
                                    <p:anim to="" calcmode="lin" valueType="num">
                                      <p:cBhvr>
                                        <p:cTn id="69"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 fabrique de l'ennemi Pierre Conesa.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cstate="print"/>
          <a:stretch>
            <a:fillRect/>
          </a:stretch>
        </p:blipFill>
        <p:spPr>
          <a:xfrm>
            <a:off x="5004048" y="4149080"/>
            <a:ext cx="3048000" cy="2286000"/>
          </a:xfrm>
          <a:prstGeom prst="rect">
            <a:avLst/>
          </a:prstGeom>
        </p:spPr>
      </p:pic>
      <p:pic>
        <p:nvPicPr>
          <p:cNvPr id="29700" name="Picture 4" descr="Résultat de recherche d'images pour &quot;pierre conesa&quot;"/>
          <p:cNvPicPr>
            <a:picLocks noChangeAspect="1" noChangeArrowheads="1"/>
          </p:cNvPicPr>
          <p:nvPr/>
        </p:nvPicPr>
        <p:blipFill>
          <a:blip r:embed="rId6" cstate="print"/>
          <a:srcRect/>
          <a:stretch>
            <a:fillRect/>
          </a:stretch>
        </p:blipFill>
        <p:spPr bwMode="auto">
          <a:xfrm>
            <a:off x="3707904" y="0"/>
            <a:ext cx="2790825" cy="3810000"/>
          </a:xfrm>
          <a:prstGeom prst="rect">
            <a:avLst/>
          </a:prstGeom>
          <a:noFill/>
        </p:spPr>
      </p:pic>
      <p:pic>
        <p:nvPicPr>
          <p:cNvPr id="29702" name="Picture 6" descr="Résultat de recherche d'images pour &quot;pierre conesa&quot;"/>
          <p:cNvPicPr>
            <a:picLocks noChangeAspect="1" noChangeArrowheads="1"/>
          </p:cNvPicPr>
          <p:nvPr/>
        </p:nvPicPr>
        <p:blipFill>
          <a:blip r:embed="rId7" cstate="print"/>
          <a:srcRect/>
          <a:stretch>
            <a:fillRect/>
          </a:stretch>
        </p:blipFill>
        <p:spPr bwMode="auto">
          <a:xfrm>
            <a:off x="6228184" y="1844824"/>
            <a:ext cx="2514600" cy="3810000"/>
          </a:xfrm>
          <a:prstGeom prst="rect">
            <a:avLst/>
          </a:prstGeom>
          <a:noFill/>
        </p:spPr>
      </p:pic>
      <p:pic>
        <p:nvPicPr>
          <p:cNvPr id="29698" name="Picture 2" descr="Image associée"/>
          <p:cNvPicPr>
            <a:picLocks noChangeAspect="1" noChangeArrowheads="1"/>
          </p:cNvPicPr>
          <p:nvPr/>
        </p:nvPicPr>
        <p:blipFill>
          <a:blip r:embed="rId8" cstate="print"/>
          <a:srcRect/>
          <a:stretch>
            <a:fillRect/>
          </a:stretch>
        </p:blipFill>
        <p:spPr bwMode="auto">
          <a:xfrm>
            <a:off x="467543" y="-110518"/>
            <a:ext cx="4320481" cy="6968518"/>
          </a:xfrm>
          <a:prstGeom prst="rect">
            <a:avLst/>
          </a:prstGeom>
          <a:noFill/>
        </p:spPr>
      </p:pic>
      <p:pic>
        <p:nvPicPr>
          <p:cNvPr id="29704" name="Picture 8" descr="Résultat de recherche d'images pour &quot;pierre conesa&quot;"/>
          <p:cNvPicPr>
            <a:picLocks noChangeAspect="1" noChangeArrowheads="1"/>
          </p:cNvPicPr>
          <p:nvPr/>
        </p:nvPicPr>
        <p:blipFill>
          <a:blip r:embed="rId9" cstate="print"/>
          <a:srcRect/>
          <a:stretch>
            <a:fillRect/>
          </a:stretch>
        </p:blipFill>
        <p:spPr bwMode="auto">
          <a:xfrm>
            <a:off x="5652120" y="1628800"/>
            <a:ext cx="2543175"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9700"/>
                                        </p:tgtEl>
                                        <p:attrNameLst>
                                          <p:attrName>style.visibility</p:attrName>
                                        </p:attrNameLst>
                                      </p:cBhvr>
                                      <p:to>
                                        <p:strVal val="visible"/>
                                      </p:to>
                                    </p:set>
                                    <p:anim to="" calcmode="lin" valueType="num">
                                      <p:cBhvr>
                                        <p:cTn id="7" dur="1" fill="hold"/>
                                        <p:tgtEl>
                                          <p:spTgt spid="29700"/>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9702"/>
                                        </p:tgtEl>
                                        <p:attrNameLst>
                                          <p:attrName>style.visibility</p:attrName>
                                        </p:attrNameLst>
                                      </p:cBhvr>
                                      <p:to>
                                        <p:strVal val="visible"/>
                                      </p:to>
                                    </p:set>
                                    <p:anim to="" calcmode="lin" valueType="num">
                                      <p:cBhvr>
                                        <p:cTn id="10" dur="1" fill="hold"/>
                                        <p:tgtEl>
                                          <p:spTgt spid="29702"/>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29698"/>
                                        </p:tgtEl>
                                        <p:attrNameLst>
                                          <p:attrName>style.visibility</p:attrName>
                                        </p:attrNameLst>
                                      </p:cBhvr>
                                      <p:to>
                                        <p:strVal val="visible"/>
                                      </p:to>
                                    </p:set>
                                    <p:anim to="" calcmode="lin" valueType="num">
                                      <p:cBhvr>
                                        <p:cTn id="15" dur="1" fill="hold"/>
                                        <p:tgtEl>
                                          <p:spTgt spid="29698"/>
                                        </p:tgtEl>
                                        <p:attrNameLst>
                                          <p:attrName/>
                                        </p:attrNameLst>
                                      </p:cBhvr>
                                    </p:anim>
                                  </p:childTnLst>
                                </p:cTn>
                              </p:par>
                              <p:par>
                                <p:cTn id="16" presetID="24" presetClass="exit" presetSubtype="0" fill="hold" nodeType="withEffect">
                                  <p:stCondLst>
                                    <p:cond delay="0"/>
                                  </p:stCondLst>
                                  <p:childTnLst>
                                    <p:anim to="" calcmode="lin" valueType="num">
                                      <p:cBhvr>
                                        <p:cTn id="17" dur="1"/>
                                        <p:tgtEl>
                                          <p:spTgt spid="29700"/>
                                        </p:tgtEl>
                                        <p:attrNameLst>
                                          <p:attrName/>
                                        </p:attrNameLst>
                                      </p:cBhvr>
                                    </p:anim>
                                    <p:set>
                                      <p:cBhvr>
                                        <p:cTn id="18" dur="1" fill="hold">
                                          <p:stCondLst>
                                            <p:cond delay="0"/>
                                          </p:stCondLst>
                                        </p:cTn>
                                        <p:tgtEl>
                                          <p:spTgt spid="29700"/>
                                        </p:tgtEl>
                                        <p:attrNameLst>
                                          <p:attrName>style.visibility</p:attrName>
                                        </p:attrNameLst>
                                      </p:cBhvr>
                                      <p:to>
                                        <p:strVal val="hidden"/>
                                      </p:to>
                                    </p:set>
                                  </p:childTnLst>
                                </p:cTn>
                              </p:par>
                              <p:par>
                                <p:cTn id="19" presetID="24" presetClass="exit" presetSubtype="0" fill="hold" nodeType="withEffect">
                                  <p:stCondLst>
                                    <p:cond delay="0"/>
                                  </p:stCondLst>
                                  <p:childTnLst>
                                    <p:anim to="" calcmode="lin" valueType="num">
                                      <p:cBhvr>
                                        <p:cTn id="20" dur="1"/>
                                        <p:tgtEl>
                                          <p:spTgt spid="29702"/>
                                        </p:tgtEl>
                                        <p:attrNameLst>
                                          <p:attrName/>
                                        </p:attrNameLst>
                                      </p:cBhvr>
                                    </p:anim>
                                    <p:set>
                                      <p:cBhvr>
                                        <p:cTn id="21" dur="1" fill="hold">
                                          <p:stCondLst>
                                            <p:cond delay="0"/>
                                          </p:stCondLst>
                                        </p:cTn>
                                        <p:tgtEl>
                                          <p:spTgt spid="29702"/>
                                        </p:tgtEl>
                                        <p:attrNameLst>
                                          <p:attrName>style.visibility</p:attrName>
                                        </p:attrNameLst>
                                      </p:cBhvr>
                                      <p:to>
                                        <p:strVal val="hidden"/>
                                      </p:to>
                                    </p:set>
                                  </p:childTnLst>
                                </p:cTn>
                              </p:par>
                              <p:par>
                                <p:cTn id="22" presetID="24" presetClass="entr" presetSubtype="0" fill="hold" nodeType="withEffect">
                                  <p:stCondLst>
                                    <p:cond delay="0"/>
                                  </p:stCondLst>
                                  <p:childTnLst>
                                    <p:set>
                                      <p:cBhvr>
                                        <p:cTn id="23" dur="1" fill="hold">
                                          <p:stCondLst>
                                            <p:cond delay="0"/>
                                          </p:stCondLst>
                                        </p:cTn>
                                        <p:tgtEl>
                                          <p:spTgt spid="29704"/>
                                        </p:tgtEl>
                                        <p:attrNameLst>
                                          <p:attrName>style.visibility</p:attrName>
                                        </p:attrNameLst>
                                      </p:cBhvr>
                                      <p:to>
                                        <p:strVal val="visible"/>
                                      </p:to>
                                    </p:set>
                                    <p:anim to="" calcmode="lin" valueType="num">
                                      <p:cBhvr>
                                        <p:cTn id="24" dur="1" fill="hold"/>
                                        <p:tgtEl>
                                          <p:spTgt spid="2970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2"/>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2"/>
                                        </p:tgtEl>
                                      </p:cBhvr>
                                    </p:cmd>
                                  </p:childTnLst>
                                </p:cTn>
                              </p:par>
                            </p:childTnLst>
                          </p:cTn>
                        </p:par>
                      </p:childTnLst>
                    </p:cTn>
                  </p:par>
                </p:childTnLst>
              </p:cTn>
              <p:nextCondLst>
                <p:cond evt="onClick" delay="0">
                  <p:tgtEl>
                    <p:spTgt spid="2"/>
                  </p:tgtEl>
                </p:cond>
              </p:nextCondLst>
            </p:seq>
            <p:video fullScrn="1">
              <p:cMediaNode>
                <p:cTn id="30"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perlbal.hi-pi.com/blog-images/143985/gd/129289450589/Il-y-a-tellement-de-choses-reelles-pourquoi-creer-un-monde-d-illusion.jpg"/>
          <p:cNvPicPr>
            <a:picLocks noChangeAspect="1" noChangeArrowheads="1"/>
          </p:cNvPicPr>
          <p:nvPr/>
        </p:nvPicPr>
        <p:blipFill>
          <a:blip r:embed="rId3" cstate="print"/>
          <a:srcRect/>
          <a:stretch>
            <a:fillRect/>
          </a:stretch>
        </p:blipFill>
        <p:spPr bwMode="auto">
          <a:xfrm>
            <a:off x="1" y="5758"/>
            <a:ext cx="9144000" cy="6870321"/>
          </a:xfrm>
          <a:prstGeom prst="rect">
            <a:avLst/>
          </a:prstGeom>
          <a:noFill/>
          <a:ln w="9525">
            <a:noFill/>
            <a:miter lim="800000"/>
            <a:headEnd/>
            <a:tailEnd/>
          </a:ln>
        </p:spPr>
      </p:pic>
      <p:pic>
        <p:nvPicPr>
          <p:cNvPr id="4" name="Image 3">
            <a:extLst>
              <a:ext uri="{FF2B5EF4-FFF2-40B4-BE49-F238E27FC236}">
                <a16:creationId xmlns:a16="http://schemas.microsoft.com/office/drawing/2014/main" id="{424C4EBD-A018-4A43-8D61-B36ABEE016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00" y="27432"/>
            <a:ext cx="8916284" cy="68248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p:stCondLst>
                              <p:cond delay="0"/>
                            </p:stCondLst>
                            <p:childTnLst>
                              <p:par>
                                <p:cTn id="9" presetID="6" presetClass="emph" presetSubtype="0" accel="44000" decel="50000" autoRev="1" fill="hold" nodeType="afterEffect">
                                  <p:stCondLst>
                                    <p:cond delay="0"/>
                                  </p:stCondLst>
                                  <p:childTnLst>
                                    <p:animScale>
                                      <p:cBhvr>
                                        <p:cTn id="10" dur="2000" fill="hold"/>
                                        <p:tgtEl>
                                          <p:spTgt spid="2"/>
                                        </p:tgtEl>
                                      </p:cBhvr>
                                      <p:by x="150000" y="150000"/>
                                    </p:animScale>
                                  </p:childTnLst>
                                </p:cTn>
                              </p:par>
                            </p:childTnLst>
                          </p:cTn>
                        </p:par>
                        <p:par>
                          <p:cTn id="11" fill="hold">
                            <p:stCondLst>
                              <p:cond delay="4000"/>
                            </p:stCondLst>
                            <p:childTnLst>
                              <p:par>
                                <p:cTn id="12" presetID="6" presetClass="emph" presetSubtype="0" accel="50000" decel="50000" autoRev="1" fill="hold" nodeType="afterEffect">
                                  <p:stCondLst>
                                    <p:cond delay="0"/>
                                  </p:stCondLst>
                                  <p:childTnLst>
                                    <p:animScale>
                                      <p:cBhvr>
                                        <p:cTn id="13" dur="2000" fill="hold"/>
                                        <p:tgtEl>
                                          <p:spTgt spid="2"/>
                                        </p:tgtEl>
                                      </p:cBhvr>
                                      <p:by x="400000" y="400000"/>
                                    </p:animScale>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500"/>
                            </p:stCondLst>
                            <p:childTnLst>
                              <p:par>
                                <p:cTn id="20" presetID="6" presetClass="emph" presetSubtype="0" accel="38000" decel="34000" autoRev="1" fill="hold" nodeType="afterEffect">
                                  <p:stCondLst>
                                    <p:cond delay="5000"/>
                                  </p:stCondLst>
                                  <p:childTnLst>
                                    <p:animScale>
                                      <p:cBhvr>
                                        <p:cTn id="21" dur="3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thur Ponsonby.jpg"/>
          <p:cNvPicPr>
            <a:picLocks noChangeAspect="1" noChangeArrowheads="1"/>
          </p:cNvPicPr>
          <p:nvPr/>
        </p:nvPicPr>
        <p:blipFill>
          <a:blip r:embed="rId3" cstate="print"/>
          <a:srcRect/>
          <a:stretch>
            <a:fillRect/>
          </a:stretch>
        </p:blipFill>
        <p:spPr bwMode="auto">
          <a:xfrm>
            <a:off x="5796136" y="1052735"/>
            <a:ext cx="3347864" cy="4215267"/>
          </a:xfrm>
          <a:prstGeom prst="rect">
            <a:avLst/>
          </a:prstGeom>
          <a:noFill/>
        </p:spPr>
      </p:pic>
      <p:sp>
        <p:nvSpPr>
          <p:cNvPr id="2" name="Rectangle 1"/>
          <p:cNvSpPr/>
          <p:nvPr/>
        </p:nvSpPr>
        <p:spPr>
          <a:xfrm>
            <a:off x="323528" y="188640"/>
            <a:ext cx="8316416" cy="6694140"/>
          </a:xfrm>
          <a:prstGeom prst="rect">
            <a:avLst/>
          </a:prstGeom>
        </p:spPr>
        <p:txBody>
          <a:bodyPr wrap="square">
            <a:spAutoFit/>
          </a:bodyPr>
          <a:lstStyle/>
          <a:p>
            <a:endParaRPr lang="fr-BE" b="1" dirty="0">
              <a:latin typeface="Aharoni" pitchFamily="2" charset="-79"/>
              <a:cs typeface="Aharoni" pitchFamily="2" charset="-79"/>
            </a:endParaRP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Nous ne voulons pas </a:t>
            </a:r>
            <a:r>
              <a:rPr lang="fr-BE" sz="2000" dirty="0">
                <a:solidFill>
                  <a:srgbClr val="C00000"/>
                </a:solidFill>
                <a:latin typeface="Aharoni" pitchFamily="2" charset="-79"/>
                <a:cs typeface="Aharoni" pitchFamily="2" charset="-79"/>
              </a:rPr>
              <a:t>la guerre.</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Le camp adverse est </a:t>
            </a:r>
            <a:r>
              <a:rPr lang="fr-BE" sz="2000" dirty="0">
                <a:solidFill>
                  <a:srgbClr val="C00000"/>
                </a:solidFill>
                <a:latin typeface="Aharoni" pitchFamily="2" charset="-79"/>
                <a:cs typeface="Aharoni" pitchFamily="2" charset="-79"/>
              </a:rPr>
              <a:t>le seul responsable </a:t>
            </a:r>
            <a:r>
              <a:rPr lang="fr-BE" sz="2000" dirty="0">
                <a:latin typeface="Aharoni" pitchFamily="2" charset="-79"/>
                <a:cs typeface="Aharoni" pitchFamily="2" charset="-79"/>
              </a:rPr>
              <a:t>de la guerre.</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Le chef du camp adverse a </a:t>
            </a:r>
            <a:r>
              <a:rPr lang="fr-BE" sz="2000" dirty="0">
                <a:solidFill>
                  <a:srgbClr val="C00000"/>
                </a:solidFill>
                <a:latin typeface="Aharoni" pitchFamily="2" charset="-79"/>
                <a:cs typeface="Aharoni" pitchFamily="2" charset="-79"/>
              </a:rPr>
              <a:t>le visage du diable </a:t>
            </a:r>
            <a:r>
              <a:rPr lang="fr-BE" sz="2000" dirty="0">
                <a:latin typeface="Aharoni" pitchFamily="2" charset="-79"/>
                <a:cs typeface="Aharoni" pitchFamily="2" charset="-79"/>
              </a:rPr>
              <a:t>(ou « l'affreux de service »).</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C'est une cause noble que nous défendons et non </a:t>
            </a:r>
            <a:r>
              <a:rPr lang="fr-BE" sz="2000" dirty="0">
                <a:solidFill>
                  <a:srgbClr val="C00000"/>
                </a:solidFill>
                <a:latin typeface="Aharoni" pitchFamily="2" charset="-79"/>
                <a:cs typeface="Aharoni" pitchFamily="2" charset="-79"/>
              </a:rPr>
              <a:t>des intérêts particuliers</a:t>
            </a:r>
            <a:r>
              <a:rPr lang="fr-BE" sz="2000" dirty="0">
                <a:latin typeface="Aharoni" pitchFamily="2" charset="-79"/>
                <a:cs typeface="Aharoni" pitchFamily="2" charset="-79"/>
              </a:rPr>
              <a:t>.</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L'ennemi provoque sciemment </a:t>
            </a:r>
            <a:r>
              <a:rPr lang="fr-BE" sz="2000" dirty="0">
                <a:solidFill>
                  <a:srgbClr val="C00000"/>
                </a:solidFill>
                <a:latin typeface="Aharoni" pitchFamily="2" charset="-79"/>
                <a:cs typeface="Aharoni" pitchFamily="2" charset="-79"/>
              </a:rPr>
              <a:t>des atrocités</a:t>
            </a:r>
            <a:r>
              <a:rPr lang="fr-BE" sz="2000" dirty="0">
                <a:latin typeface="Aharoni" pitchFamily="2" charset="-79"/>
                <a:cs typeface="Aharoni" pitchFamily="2" charset="-79"/>
              </a:rPr>
              <a:t>, et si nous commettons des bavures c'est involontairement.</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L'ennemi utilise </a:t>
            </a:r>
            <a:r>
              <a:rPr lang="fr-BE" sz="2000" dirty="0">
                <a:solidFill>
                  <a:srgbClr val="C00000"/>
                </a:solidFill>
                <a:latin typeface="Aharoni" pitchFamily="2" charset="-79"/>
                <a:cs typeface="Aharoni" pitchFamily="2" charset="-79"/>
              </a:rPr>
              <a:t>des armes non autorisées</a:t>
            </a:r>
            <a:r>
              <a:rPr lang="fr-BE" sz="2000" dirty="0">
                <a:latin typeface="Aharoni" pitchFamily="2" charset="-79"/>
                <a:cs typeface="Aharoni" pitchFamily="2" charset="-79"/>
              </a:rPr>
              <a:t>.</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Nous subissons très peu de pertes, les </a:t>
            </a:r>
            <a:r>
              <a:rPr lang="fr-BE" sz="2000" dirty="0">
                <a:solidFill>
                  <a:srgbClr val="C00000"/>
                </a:solidFill>
                <a:latin typeface="Aharoni" pitchFamily="2" charset="-79"/>
                <a:cs typeface="Aharoni" pitchFamily="2" charset="-79"/>
              </a:rPr>
              <a:t>pertes de l'ennemi </a:t>
            </a:r>
            <a:r>
              <a:rPr lang="fr-BE" sz="2000" dirty="0">
                <a:latin typeface="Aharoni" pitchFamily="2" charset="-79"/>
                <a:cs typeface="Aharoni" pitchFamily="2" charset="-79"/>
              </a:rPr>
              <a:t>sont énormes.</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Les </a:t>
            </a:r>
            <a:r>
              <a:rPr lang="fr-BE" sz="2000" dirty="0">
                <a:solidFill>
                  <a:srgbClr val="C00000"/>
                </a:solidFill>
                <a:latin typeface="Aharoni" pitchFamily="2" charset="-79"/>
                <a:cs typeface="Aharoni" pitchFamily="2" charset="-79"/>
              </a:rPr>
              <a:t>artistes et intellectuels </a:t>
            </a:r>
            <a:r>
              <a:rPr lang="fr-BE" sz="2000" dirty="0">
                <a:latin typeface="Aharoni" pitchFamily="2" charset="-79"/>
                <a:cs typeface="Aharoni" pitchFamily="2" charset="-79"/>
              </a:rPr>
              <a:t>soutiennent notre cause.</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Notre cause a un caractère </a:t>
            </a:r>
            <a:r>
              <a:rPr lang="fr-BE" sz="2000" dirty="0">
                <a:solidFill>
                  <a:srgbClr val="C00000"/>
                </a:solidFill>
                <a:latin typeface="Aharoni" pitchFamily="2" charset="-79"/>
                <a:cs typeface="Aharoni" pitchFamily="2" charset="-79"/>
              </a:rPr>
              <a:t>sacré</a:t>
            </a:r>
            <a:r>
              <a:rPr lang="fr-BE" sz="2000" dirty="0">
                <a:latin typeface="Aharoni" pitchFamily="2" charset="-79"/>
                <a:cs typeface="Aharoni" pitchFamily="2" charset="-79"/>
              </a:rPr>
              <a:t>.</a:t>
            </a:r>
          </a:p>
          <a:p>
            <a:pPr marL="174625" indent="-174625">
              <a:spcBef>
                <a:spcPts val="600"/>
              </a:spcBef>
              <a:spcAft>
                <a:spcPts val="600"/>
              </a:spcAft>
              <a:buFont typeface="Wingdings" pitchFamily="2" charset="2"/>
              <a:buChar char="ü"/>
            </a:pPr>
            <a:r>
              <a:rPr lang="fr-BE" sz="2000" dirty="0">
                <a:latin typeface="Aharoni" pitchFamily="2" charset="-79"/>
                <a:cs typeface="Aharoni" pitchFamily="2" charset="-79"/>
              </a:rPr>
              <a:t>Ceux (et celles) qui mettent en doute notre propagande sont </a:t>
            </a:r>
            <a:r>
              <a:rPr lang="fr-BE" sz="2000" dirty="0">
                <a:solidFill>
                  <a:srgbClr val="C00000"/>
                </a:solidFill>
                <a:latin typeface="Aharoni" pitchFamily="2" charset="-79"/>
                <a:cs typeface="Aharoni" pitchFamily="2" charset="-79"/>
              </a:rPr>
              <a:t>des traîtres</a:t>
            </a:r>
            <a:r>
              <a:rPr lang="fr-BE" sz="2000" baseline="30000" dirty="0">
                <a:latin typeface="Aharoni" pitchFamily="2" charset="-79"/>
                <a:cs typeface="Aharoni" pitchFamily="2" charset="-79"/>
              </a:rPr>
              <a:t>.</a:t>
            </a:r>
            <a:endParaRPr lang="fr-BE" sz="2000" dirty="0">
              <a:latin typeface="Aharoni" pitchFamily="2" charset="-79"/>
              <a:cs typeface="Aharoni" pitchFamily="2" charset="-79"/>
            </a:endParaRPr>
          </a:p>
        </p:txBody>
      </p:sp>
      <p:sp>
        <p:nvSpPr>
          <p:cNvPr id="3" name="ZoneTexte 2"/>
          <p:cNvSpPr txBox="1"/>
          <p:nvPr/>
        </p:nvSpPr>
        <p:spPr>
          <a:xfrm>
            <a:off x="6156176" y="188640"/>
            <a:ext cx="2808312" cy="923330"/>
          </a:xfrm>
          <a:prstGeom prst="rect">
            <a:avLst/>
          </a:prstGeom>
          <a:noFill/>
        </p:spPr>
        <p:txBody>
          <a:bodyPr wrap="square" rtlCol="0">
            <a:spAutoFit/>
          </a:bodyPr>
          <a:lstStyle/>
          <a:p>
            <a:r>
              <a:rPr lang="fr-BE" dirty="0">
                <a:latin typeface="Aharoni" pitchFamily="2" charset="-79"/>
                <a:cs typeface="Aharoni" pitchFamily="2" charset="-79"/>
              </a:rPr>
              <a:t>Selon Anne Morelli à la suite de Lord </a:t>
            </a:r>
            <a:r>
              <a:rPr lang="fr-BE" dirty="0" err="1">
                <a:latin typeface="Aharoni" pitchFamily="2" charset="-79"/>
                <a:cs typeface="Aharoni" pitchFamily="2" charset="-79"/>
              </a:rPr>
              <a:t>Ponsonby</a:t>
            </a:r>
            <a:r>
              <a:rPr lang="fr-BE" dirty="0">
                <a:latin typeface="Aharoni" pitchFamily="2" charset="-79"/>
                <a:cs typeface="Aharoni" pitchFamily="2" charset="-79"/>
              </a:rPr>
              <a:t>.</a:t>
            </a:r>
          </a:p>
          <a:p>
            <a:endParaRPr lang="fr-BE" dirty="0"/>
          </a:p>
        </p:txBody>
      </p:sp>
      <p:sp>
        <p:nvSpPr>
          <p:cNvPr id="6" name="ZoneTexte 5"/>
          <p:cNvSpPr txBox="1"/>
          <p:nvPr/>
        </p:nvSpPr>
        <p:spPr>
          <a:xfrm>
            <a:off x="683568" y="1052736"/>
            <a:ext cx="5040560" cy="2123658"/>
          </a:xfrm>
          <a:prstGeom prst="rect">
            <a:avLst/>
          </a:prstGeom>
          <a:noFill/>
        </p:spPr>
        <p:txBody>
          <a:bodyPr wrap="square" rtlCol="0">
            <a:spAutoFit/>
          </a:bodyPr>
          <a:lstStyle/>
          <a:p>
            <a:r>
              <a:rPr lang="fr-BE" sz="3600" dirty="0">
                <a:latin typeface="Aharoni" pitchFamily="2" charset="-79"/>
                <a:cs typeface="Aharoni" pitchFamily="2" charset="-79"/>
              </a:rPr>
              <a:t>« </a:t>
            </a:r>
            <a:r>
              <a:rPr lang="fr-BE" sz="3600" i="1" dirty="0" err="1">
                <a:latin typeface="Aharoni" pitchFamily="2" charset="-79"/>
                <a:cs typeface="Aharoni" pitchFamily="2" charset="-79"/>
              </a:rPr>
              <a:t>When</a:t>
            </a:r>
            <a:r>
              <a:rPr lang="fr-BE" sz="3600" i="1" dirty="0">
                <a:latin typeface="Aharoni" pitchFamily="2" charset="-79"/>
                <a:cs typeface="Aharoni" pitchFamily="2" charset="-79"/>
              </a:rPr>
              <a:t> </a:t>
            </a:r>
            <a:r>
              <a:rPr lang="fr-BE" sz="3600" i="1" dirty="0" err="1">
                <a:latin typeface="Aharoni" pitchFamily="2" charset="-79"/>
                <a:cs typeface="Aharoni" pitchFamily="2" charset="-79"/>
              </a:rPr>
              <a:t>war</a:t>
            </a:r>
            <a:r>
              <a:rPr lang="fr-BE" sz="3600" i="1" dirty="0">
                <a:latin typeface="Aharoni" pitchFamily="2" charset="-79"/>
                <a:cs typeface="Aharoni" pitchFamily="2" charset="-79"/>
              </a:rPr>
              <a:t> </a:t>
            </a:r>
            <a:r>
              <a:rPr lang="fr-BE" sz="3600" i="1" dirty="0" err="1">
                <a:latin typeface="Aharoni" pitchFamily="2" charset="-79"/>
                <a:cs typeface="Aharoni" pitchFamily="2" charset="-79"/>
              </a:rPr>
              <a:t>is</a:t>
            </a:r>
            <a:r>
              <a:rPr lang="fr-BE" sz="3600" i="1" dirty="0">
                <a:latin typeface="Aharoni" pitchFamily="2" charset="-79"/>
                <a:cs typeface="Aharoni" pitchFamily="2" charset="-79"/>
              </a:rPr>
              <a:t> </a:t>
            </a:r>
            <a:r>
              <a:rPr lang="fr-BE" sz="3600" i="1" dirty="0" err="1">
                <a:latin typeface="Aharoni" pitchFamily="2" charset="-79"/>
                <a:cs typeface="Aharoni" pitchFamily="2" charset="-79"/>
              </a:rPr>
              <a:t>declared</a:t>
            </a:r>
            <a:r>
              <a:rPr lang="fr-BE" sz="3600" i="1" dirty="0">
                <a:latin typeface="Aharoni" pitchFamily="2" charset="-79"/>
                <a:cs typeface="Aharoni" pitchFamily="2" charset="-79"/>
              </a:rPr>
              <a:t>, </a:t>
            </a:r>
            <a:r>
              <a:rPr lang="fr-BE" sz="6000" i="1" dirty="0" err="1">
                <a:solidFill>
                  <a:srgbClr val="C00000"/>
                </a:solidFill>
                <a:latin typeface="Aharoni" pitchFamily="2" charset="-79"/>
                <a:cs typeface="Aharoni" pitchFamily="2" charset="-79"/>
              </a:rPr>
              <a:t>truth</a:t>
            </a:r>
            <a:r>
              <a:rPr lang="fr-BE" sz="6000" i="1" dirty="0">
                <a:solidFill>
                  <a:srgbClr val="C00000"/>
                </a:solidFill>
                <a:latin typeface="Aharoni" pitchFamily="2" charset="-79"/>
                <a:cs typeface="Aharoni" pitchFamily="2" charset="-79"/>
              </a:rPr>
              <a:t> </a:t>
            </a:r>
            <a:r>
              <a:rPr lang="fr-BE" sz="3600" i="1" dirty="0" err="1">
                <a:latin typeface="Aharoni" pitchFamily="2" charset="-79"/>
                <a:cs typeface="Aharoni" pitchFamily="2" charset="-79"/>
              </a:rPr>
              <a:t>is</a:t>
            </a:r>
            <a:r>
              <a:rPr lang="fr-BE" sz="3600" i="1" dirty="0">
                <a:latin typeface="Aharoni" pitchFamily="2" charset="-79"/>
                <a:cs typeface="Aharoni" pitchFamily="2" charset="-79"/>
              </a:rPr>
              <a:t> the first </a:t>
            </a:r>
            <a:r>
              <a:rPr lang="fr-BE" sz="3600" i="1" dirty="0" err="1">
                <a:latin typeface="Aharoni" pitchFamily="2" charset="-79"/>
                <a:cs typeface="Aharoni" pitchFamily="2" charset="-79"/>
              </a:rPr>
              <a:t>casualty</a:t>
            </a:r>
            <a:r>
              <a:rPr lang="fr-BE" sz="3600" dirty="0">
                <a:latin typeface="Aharoni" pitchFamily="2" charset="-79"/>
                <a:cs typeface="Aharoni" pitchFamily="2" charset="-79"/>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0242"/>
                                        </p:tgtEl>
                                        <p:attrNameLst>
                                          <p:attrName>style.visibility</p:attrName>
                                        </p:attrNameLst>
                                      </p:cBhvr>
                                      <p:to>
                                        <p:strVal val="visible"/>
                                      </p:to>
                                    </p:set>
                                    <p:anim to="" calcmode="lin" valueType="num">
                                      <p:cBhvr>
                                        <p:cTn id="10" dur="1" fill="hold"/>
                                        <p:tgtEl>
                                          <p:spTgt spid="10242"/>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xit" presetSubtype="0" fill="hold" grpId="0" nodeType="clickEffect">
                                  <p:stCondLst>
                                    <p:cond delay="0"/>
                                  </p:stCondLst>
                                  <p:childTnLst>
                                    <p:anim to="" calcmode="lin" valueType="num">
                                      <p:cBhvr>
                                        <p:cTn id="14" dur="1"/>
                                        <p:tgtEl>
                                          <p:spTgt spid="6"/>
                                        </p:tgtEl>
                                        <p:attrNameLst>
                                          <p:attrName/>
                                        </p:attrNameLst>
                                      </p:cBhvr>
                                    </p:anim>
                                    <p:set>
                                      <p:cBhvr>
                                        <p:cTn id="15" dur="1" fill="hold">
                                          <p:stCondLst>
                                            <p:cond delay="0"/>
                                          </p:stCondLst>
                                        </p:cTn>
                                        <p:tgtEl>
                                          <p:spTgt spid="6"/>
                                        </p:tgtEl>
                                        <p:attrNameLst>
                                          <p:attrName>style.visibility</p:attrName>
                                        </p:attrNameLst>
                                      </p:cBhvr>
                                      <p:to>
                                        <p:strVal val="hidden"/>
                                      </p:to>
                                    </p:set>
                                  </p:childTnLst>
                                </p:cTn>
                              </p:par>
                              <p:par>
                                <p:cTn id="16" presetID="24" presetClass="exit" presetSubtype="0" fill="hold" nodeType="withEffect">
                                  <p:stCondLst>
                                    <p:cond delay="0"/>
                                  </p:stCondLst>
                                  <p:childTnLst>
                                    <p:anim to="" calcmode="lin" valueType="num">
                                      <p:cBhvr>
                                        <p:cTn id="17" dur="1"/>
                                        <p:tgtEl>
                                          <p:spTgt spid="10242"/>
                                        </p:tgtEl>
                                        <p:attrNameLst>
                                          <p:attrName/>
                                        </p:attrNameLst>
                                      </p:cBhvr>
                                    </p:anim>
                                    <p:set>
                                      <p:cBhvr>
                                        <p:cTn id="18" dur="1" fill="hold">
                                          <p:stCondLst>
                                            <p:cond delay="0"/>
                                          </p:stCondLst>
                                        </p:cTn>
                                        <p:tgtEl>
                                          <p:spTgt spid="10242"/>
                                        </p:tgtEl>
                                        <p:attrNameLst>
                                          <p:attrName>style.visibility</p:attrName>
                                        </p:attrNameLst>
                                      </p:cBhvr>
                                      <p:to>
                                        <p:strVal val="hidden"/>
                                      </p:to>
                                    </p:set>
                                  </p:childTnLst>
                                </p:cTn>
                              </p:par>
                              <p:par>
                                <p:cTn id="19" presetID="24" presetClass="entr" presetSubtype="0" fill="hold" grpId="0" nodeType="withEffect">
                                  <p:stCondLst>
                                    <p:cond delay="0"/>
                                  </p:stCondLst>
                                  <p:iterate type="wd">
                                    <p:tmAbs val="500"/>
                                  </p:iterate>
                                  <p:childTnLst>
                                    <p:set>
                                      <p:cBhvr>
                                        <p:cTn id="20" dur="1" fill="hold">
                                          <p:stCondLst>
                                            <p:cond delay="0"/>
                                          </p:stCondLst>
                                        </p:cTn>
                                        <p:tgtEl>
                                          <p:spTgt spid="2">
                                            <p:txEl>
                                              <p:pRg st="1" end="1"/>
                                            </p:txEl>
                                          </p:spTgt>
                                        </p:tgtEl>
                                        <p:attrNameLst>
                                          <p:attrName>style.visibility</p:attrName>
                                        </p:attrNameLst>
                                      </p:cBhvr>
                                      <p:to>
                                        <p:strVal val="visible"/>
                                      </p:to>
                                    </p:set>
                                    <p:anim to="" calcmode="lin" valueType="num">
                                      <p:cBhvr>
                                        <p:cTn id="21" dur="1" fill="hold"/>
                                        <p:tgtEl>
                                          <p:spTgt spid="2">
                                            <p:txEl>
                                              <p:pRg st="1" end="1"/>
                                            </p:txEl>
                                          </p:spTgt>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grpId="0" nodeType="clickEffect">
                                  <p:stCondLst>
                                    <p:cond delay="0"/>
                                  </p:stCondLst>
                                  <p:iterate type="wd">
                                    <p:tmAbs val="500"/>
                                  </p:iterate>
                                  <p:childTnLst>
                                    <p:set>
                                      <p:cBhvr>
                                        <p:cTn id="25" dur="1" fill="hold">
                                          <p:stCondLst>
                                            <p:cond delay="0"/>
                                          </p:stCondLst>
                                        </p:cTn>
                                        <p:tgtEl>
                                          <p:spTgt spid="2">
                                            <p:txEl>
                                              <p:pRg st="2" end="2"/>
                                            </p:txEl>
                                          </p:spTgt>
                                        </p:tgtEl>
                                        <p:attrNameLst>
                                          <p:attrName>style.visibility</p:attrName>
                                        </p:attrNameLst>
                                      </p:cBhvr>
                                      <p:to>
                                        <p:strVal val="visible"/>
                                      </p:to>
                                    </p:set>
                                    <p:anim to="" calcmode="lin" valueType="num">
                                      <p:cBhvr>
                                        <p:cTn id="26" dur="1" fill="hold"/>
                                        <p:tgtEl>
                                          <p:spTgt spid="2">
                                            <p:txEl>
                                              <p:pRg st="2" end="2"/>
                                            </p:txEl>
                                          </p:spTgt>
                                        </p:tgtEl>
                                        <p:attrNameLst>
                                          <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grpId="0" nodeType="clickEffect">
                                  <p:stCondLst>
                                    <p:cond delay="0"/>
                                  </p:stCondLst>
                                  <p:iterate type="wd">
                                    <p:tmAbs val="500"/>
                                  </p:iterate>
                                  <p:childTnLst>
                                    <p:set>
                                      <p:cBhvr>
                                        <p:cTn id="30" dur="1" fill="hold">
                                          <p:stCondLst>
                                            <p:cond delay="0"/>
                                          </p:stCondLst>
                                        </p:cTn>
                                        <p:tgtEl>
                                          <p:spTgt spid="2">
                                            <p:txEl>
                                              <p:pRg st="3" end="3"/>
                                            </p:txEl>
                                          </p:spTgt>
                                        </p:tgtEl>
                                        <p:attrNameLst>
                                          <p:attrName>style.visibility</p:attrName>
                                        </p:attrNameLst>
                                      </p:cBhvr>
                                      <p:to>
                                        <p:strVal val="visible"/>
                                      </p:to>
                                    </p:set>
                                    <p:anim to="" calcmode="lin" valueType="num">
                                      <p:cBhvr>
                                        <p:cTn id="31" dur="1" fill="hold"/>
                                        <p:tgtEl>
                                          <p:spTgt spid="2">
                                            <p:txEl>
                                              <p:pRg st="3" end="3"/>
                                            </p:txEl>
                                          </p:spTgt>
                                        </p:tgtEl>
                                        <p:attrNameLst>
                                          <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grpId="0" nodeType="clickEffect">
                                  <p:stCondLst>
                                    <p:cond delay="0"/>
                                  </p:stCondLst>
                                  <p:iterate type="wd">
                                    <p:tmAbs val="500"/>
                                  </p:iterate>
                                  <p:childTnLst>
                                    <p:set>
                                      <p:cBhvr>
                                        <p:cTn id="35" dur="1" fill="hold">
                                          <p:stCondLst>
                                            <p:cond delay="0"/>
                                          </p:stCondLst>
                                        </p:cTn>
                                        <p:tgtEl>
                                          <p:spTgt spid="2">
                                            <p:txEl>
                                              <p:pRg st="4" end="4"/>
                                            </p:txEl>
                                          </p:spTgt>
                                        </p:tgtEl>
                                        <p:attrNameLst>
                                          <p:attrName>style.visibility</p:attrName>
                                        </p:attrNameLst>
                                      </p:cBhvr>
                                      <p:to>
                                        <p:strVal val="visible"/>
                                      </p:to>
                                    </p:set>
                                    <p:anim to="" calcmode="lin" valueType="num">
                                      <p:cBhvr>
                                        <p:cTn id="36" dur="1" fill="hold"/>
                                        <p:tgtEl>
                                          <p:spTgt spid="2">
                                            <p:txEl>
                                              <p:pRg st="4" end="4"/>
                                            </p:txEl>
                                          </p:spTgt>
                                        </p:tgtEl>
                                        <p:attrNameLst>
                                          <p:attrName/>
                                        </p:attrNameLst>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grpId="0" nodeType="clickEffect">
                                  <p:stCondLst>
                                    <p:cond delay="0"/>
                                  </p:stCondLst>
                                  <p:iterate type="wd">
                                    <p:tmAbs val="500"/>
                                  </p:iterate>
                                  <p:childTnLst>
                                    <p:set>
                                      <p:cBhvr>
                                        <p:cTn id="40" dur="1" fill="hold">
                                          <p:stCondLst>
                                            <p:cond delay="0"/>
                                          </p:stCondLst>
                                        </p:cTn>
                                        <p:tgtEl>
                                          <p:spTgt spid="2">
                                            <p:txEl>
                                              <p:pRg st="5" end="5"/>
                                            </p:txEl>
                                          </p:spTgt>
                                        </p:tgtEl>
                                        <p:attrNameLst>
                                          <p:attrName>style.visibility</p:attrName>
                                        </p:attrNameLst>
                                      </p:cBhvr>
                                      <p:to>
                                        <p:strVal val="visible"/>
                                      </p:to>
                                    </p:set>
                                    <p:anim to="" calcmode="lin" valueType="num">
                                      <p:cBhvr>
                                        <p:cTn id="41" dur="1" fill="hold"/>
                                        <p:tgtEl>
                                          <p:spTgt spid="2">
                                            <p:txEl>
                                              <p:pRg st="5" end="5"/>
                                            </p:txEl>
                                          </p:spTgt>
                                        </p:tgtEl>
                                        <p:attrNameLst>
                                          <p:attrName/>
                                        </p:attrNameLst>
                                      </p:cBhvr>
                                    </p:anim>
                                  </p:childTnLst>
                                </p:cTn>
                              </p:par>
                            </p:childTnLst>
                          </p:cTn>
                        </p:par>
                      </p:childTnLst>
                    </p:cTn>
                  </p:par>
                  <p:par>
                    <p:cTn id="42" fill="hold">
                      <p:stCondLst>
                        <p:cond delay="indefinite"/>
                      </p:stCondLst>
                      <p:childTnLst>
                        <p:par>
                          <p:cTn id="43" fill="hold">
                            <p:stCondLst>
                              <p:cond delay="0"/>
                            </p:stCondLst>
                            <p:childTnLst>
                              <p:par>
                                <p:cTn id="44" presetID="24" presetClass="entr" presetSubtype="0" fill="hold" grpId="0" nodeType="clickEffect">
                                  <p:stCondLst>
                                    <p:cond delay="0"/>
                                  </p:stCondLst>
                                  <p:iterate type="wd">
                                    <p:tmAbs val="500"/>
                                  </p:iterate>
                                  <p:childTnLst>
                                    <p:set>
                                      <p:cBhvr>
                                        <p:cTn id="45" dur="1" fill="hold">
                                          <p:stCondLst>
                                            <p:cond delay="0"/>
                                          </p:stCondLst>
                                        </p:cTn>
                                        <p:tgtEl>
                                          <p:spTgt spid="2">
                                            <p:txEl>
                                              <p:pRg st="6" end="6"/>
                                            </p:txEl>
                                          </p:spTgt>
                                        </p:tgtEl>
                                        <p:attrNameLst>
                                          <p:attrName>style.visibility</p:attrName>
                                        </p:attrNameLst>
                                      </p:cBhvr>
                                      <p:to>
                                        <p:strVal val="visible"/>
                                      </p:to>
                                    </p:set>
                                    <p:anim to="" calcmode="lin" valueType="num">
                                      <p:cBhvr>
                                        <p:cTn id="46" dur="1" fill="hold"/>
                                        <p:tgtEl>
                                          <p:spTgt spid="2">
                                            <p:txEl>
                                              <p:pRg st="6" end="6"/>
                                            </p:txEl>
                                          </p:spTgt>
                                        </p:tgtEl>
                                        <p:attrNameLst>
                                          <p:attrName/>
                                        </p:attrNameLst>
                                      </p:cBhvr>
                                    </p:anim>
                                  </p:childTnLst>
                                </p:cTn>
                              </p:par>
                            </p:childTnLst>
                          </p:cTn>
                        </p:par>
                      </p:childTnLst>
                    </p:cTn>
                  </p:par>
                  <p:par>
                    <p:cTn id="47" fill="hold">
                      <p:stCondLst>
                        <p:cond delay="indefinite"/>
                      </p:stCondLst>
                      <p:childTnLst>
                        <p:par>
                          <p:cTn id="48" fill="hold">
                            <p:stCondLst>
                              <p:cond delay="0"/>
                            </p:stCondLst>
                            <p:childTnLst>
                              <p:par>
                                <p:cTn id="49" presetID="24" presetClass="entr" presetSubtype="0" fill="hold" grpId="0" nodeType="clickEffect">
                                  <p:stCondLst>
                                    <p:cond delay="0"/>
                                  </p:stCondLst>
                                  <p:iterate type="wd">
                                    <p:tmAbs val="500"/>
                                  </p:iterate>
                                  <p:childTnLst>
                                    <p:set>
                                      <p:cBhvr>
                                        <p:cTn id="50" dur="1" fill="hold">
                                          <p:stCondLst>
                                            <p:cond delay="0"/>
                                          </p:stCondLst>
                                        </p:cTn>
                                        <p:tgtEl>
                                          <p:spTgt spid="2">
                                            <p:txEl>
                                              <p:pRg st="7" end="7"/>
                                            </p:txEl>
                                          </p:spTgt>
                                        </p:tgtEl>
                                        <p:attrNameLst>
                                          <p:attrName>style.visibility</p:attrName>
                                        </p:attrNameLst>
                                      </p:cBhvr>
                                      <p:to>
                                        <p:strVal val="visible"/>
                                      </p:to>
                                    </p:set>
                                    <p:anim to="" calcmode="lin" valueType="num">
                                      <p:cBhvr>
                                        <p:cTn id="51" dur="1" fill="hold"/>
                                        <p:tgtEl>
                                          <p:spTgt spid="2">
                                            <p:txEl>
                                              <p:pRg st="7" end="7"/>
                                            </p:txEl>
                                          </p:spTgt>
                                        </p:tgtEl>
                                        <p:attrNameLst>
                                          <p:attrName/>
                                        </p:attrNameLst>
                                      </p:cBhvr>
                                    </p:anim>
                                  </p:childTnLst>
                                </p:cTn>
                              </p:par>
                            </p:childTnLst>
                          </p:cTn>
                        </p:par>
                      </p:childTnLst>
                    </p:cTn>
                  </p:par>
                  <p:par>
                    <p:cTn id="52" fill="hold">
                      <p:stCondLst>
                        <p:cond delay="indefinite"/>
                      </p:stCondLst>
                      <p:childTnLst>
                        <p:par>
                          <p:cTn id="53" fill="hold">
                            <p:stCondLst>
                              <p:cond delay="0"/>
                            </p:stCondLst>
                            <p:childTnLst>
                              <p:par>
                                <p:cTn id="54" presetID="24" presetClass="entr" presetSubtype="0" fill="hold" grpId="0" nodeType="clickEffect">
                                  <p:stCondLst>
                                    <p:cond delay="0"/>
                                  </p:stCondLst>
                                  <p:iterate type="wd">
                                    <p:tmAbs val="500"/>
                                  </p:iterate>
                                  <p:childTnLst>
                                    <p:set>
                                      <p:cBhvr>
                                        <p:cTn id="55" dur="1" fill="hold">
                                          <p:stCondLst>
                                            <p:cond delay="0"/>
                                          </p:stCondLst>
                                        </p:cTn>
                                        <p:tgtEl>
                                          <p:spTgt spid="2">
                                            <p:txEl>
                                              <p:pRg st="8" end="8"/>
                                            </p:txEl>
                                          </p:spTgt>
                                        </p:tgtEl>
                                        <p:attrNameLst>
                                          <p:attrName>style.visibility</p:attrName>
                                        </p:attrNameLst>
                                      </p:cBhvr>
                                      <p:to>
                                        <p:strVal val="visible"/>
                                      </p:to>
                                    </p:set>
                                    <p:anim to="" calcmode="lin" valueType="num">
                                      <p:cBhvr>
                                        <p:cTn id="56" dur="1" fill="hold"/>
                                        <p:tgtEl>
                                          <p:spTgt spid="2">
                                            <p:txEl>
                                              <p:pRg st="8" end="8"/>
                                            </p:txEl>
                                          </p:spTgt>
                                        </p:tgtEl>
                                        <p:attrNameLst>
                                          <p:attrName/>
                                        </p:attrNameLst>
                                      </p:cBhvr>
                                    </p:anim>
                                  </p:childTnLst>
                                </p:cTn>
                              </p:par>
                            </p:childTnLst>
                          </p:cTn>
                        </p:par>
                      </p:childTnLst>
                    </p:cTn>
                  </p:par>
                  <p:par>
                    <p:cTn id="57" fill="hold">
                      <p:stCondLst>
                        <p:cond delay="indefinite"/>
                      </p:stCondLst>
                      <p:childTnLst>
                        <p:par>
                          <p:cTn id="58" fill="hold">
                            <p:stCondLst>
                              <p:cond delay="0"/>
                            </p:stCondLst>
                            <p:childTnLst>
                              <p:par>
                                <p:cTn id="59" presetID="24" presetClass="entr" presetSubtype="0" fill="hold" grpId="0" nodeType="clickEffect">
                                  <p:stCondLst>
                                    <p:cond delay="0"/>
                                  </p:stCondLst>
                                  <p:iterate type="wd">
                                    <p:tmAbs val="500"/>
                                  </p:iterate>
                                  <p:childTnLst>
                                    <p:set>
                                      <p:cBhvr>
                                        <p:cTn id="60" dur="1" fill="hold">
                                          <p:stCondLst>
                                            <p:cond delay="0"/>
                                          </p:stCondLst>
                                        </p:cTn>
                                        <p:tgtEl>
                                          <p:spTgt spid="2">
                                            <p:txEl>
                                              <p:pRg st="9" end="9"/>
                                            </p:txEl>
                                          </p:spTgt>
                                        </p:tgtEl>
                                        <p:attrNameLst>
                                          <p:attrName>style.visibility</p:attrName>
                                        </p:attrNameLst>
                                      </p:cBhvr>
                                      <p:to>
                                        <p:strVal val="visible"/>
                                      </p:to>
                                    </p:set>
                                    <p:anim to="" calcmode="lin" valueType="num">
                                      <p:cBhvr>
                                        <p:cTn id="61" dur="1" fill="hold"/>
                                        <p:tgtEl>
                                          <p:spTgt spid="2">
                                            <p:txEl>
                                              <p:pRg st="9" end="9"/>
                                            </p:txEl>
                                          </p:spTgt>
                                        </p:tgtEl>
                                        <p:attrNameLst>
                                          <p:attrName/>
                                        </p:attrNameLst>
                                      </p:cBhvr>
                                    </p:anim>
                                  </p:childTnLst>
                                </p:cTn>
                              </p:par>
                            </p:childTnLst>
                          </p:cTn>
                        </p:par>
                      </p:childTnLst>
                    </p:cTn>
                  </p:par>
                  <p:par>
                    <p:cTn id="62" fill="hold">
                      <p:stCondLst>
                        <p:cond delay="indefinite"/>
                      </p:stCondLst>
                      <p:childTnLst>
                        <p:par>
                          <p:cTn id="63" fill="hold">
                            <p:stCondLst>
                              <p:cond delay="0"/>
                            </p:stCondLst>
                            <p:childTnLst>
                              <p:par>
                                <p:cTn id="64" presetID="24" presetClass="entr" presetSubtype="0" fill="hold" grpId="0" nodeType="clickEffect">
                                  <p:stCondLst>
                                    <p:cond delay="0"/>
                                  </p:stCondLst>
                                  <p:iterate type="wd">
                                    <p:tmAbs val="500"/>
                                  </p:iterate>
                                  <p:childTnLst>
                                    <p:set>
                                      <p:cBhvr>
                                        <p:cTn id="65" dur="1" fill="hold">
                                          <p:stCondLst>
                                            <p:cond delay="0"/>
                                          </p:stCondLst>
                                        </p:cTn>
                                        <p:tgtEl>
                                          <p:spTgt spid="2">
                                            <p:txEl>
                                              <p:pRg st="10" end="10"/>
                                            </p:txEl>
                                          </p:spTgt>
                                        </p:tgtEl>
                                        <p:attrNameLst>
                                          <p:attrName>style.visibility</p:attrName>
                                        </p:attrNameLst>
                                      </p:cBhvr>
                                      <p:to>
                                        <p:strVal val="visible"/>
                                      </p:to>
                                    </p:set>
                                    <p:anim to="" calcmode="lin" valueType="num">
                                      <p:cBhvr>
                                        <p:cTn id="66" dur="1" fill="hold"/>
                                        <p:tgtEl>
                                          <p:spTgt spid="2">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908720"/>
            <a:ext cx="8352928" cy="7048083"/>
          </a:xfrm>
          <a:prstGeom prst="rect">
            <a:avLst/>
          </a:prstGeom>
          <a:noFill/>
        </p:spPr>
        <p:txBody>
          <a:bodyPr wrap="square" rtlCol="0">
            <a:spAutoFit/>
          </a:bodyPr>
          <a:lstStyle/>
          <a:p>
            <a:pPr marL="342900" indent="-342900" algn="just">
              <a:buFont typeface="+mj-lt"/>
              <a:buAutoNum type="arabicPeriod"/>
            </a:pPr>
            <a:r>
              <a:rPr lang="fr-BE" b="1" dirty="0"/>
              <a:t> </a:t>
            </a:r>
            <a:r>
              <a:rPr lang="fr-BE" sz="2000" b="1" dirty="0">
                <a:solidFill>
                  <a:srgbClr val="C00000"/>
                </a:solidFill>
              </a:rPr>
              <a:t>Analysez</a:t>
            </a:r>
            <a:r>
              <a:rPr lang="fr-BE" sz="2000" b="1" dirty="0"/>
              <a:t> le discours de Marion </a:t>
            </a:r>
            <a:r>
              <a:rPr lang="fr-BE" sz="2000" b="1" dirty="0" err="1"/>
              <a:t>Nétisse</a:t>
            </a:r>
            <a:r>
              <a:rPr lang="fr-BE" sz="2000" b="1" dirty="0"/>
              <a:t> à l’aide de cette grille des principes élémentaires de propagande.</a:t>
            </a:r>
          </a:p>
          <a:p>
            <a:pPr marL="457200" indent="-457200" algn="just">
              <a:buFont typeface="+mj-lt"/>
              <a:buAutoNum type="arabicPeriod"/>
            </a:pPr>
            <a:endParaRPr lang="fr-BE" sz="2000" b="1" dirty="0"/>
          </a:p>
          <a:p>
            <a:pPr marL="457200" indent="-457200" algn="just">
              <a:buFont typeface="+mj-lt"/>
              <a:buAutoNum type="arabicPeriod"/>
            </a:pPr>
            <a:r>
              <a:rPr lang="fr-BE" sz="2000" b="1" dirty="0"/>
              <a:t>Recherchez et </a:t>
            </a:r>
            <a:r>
              <a:rPr lang="fr-BE" sz="2000" b="1" dirty="0">
                <a:solidFill>
                  <a:srgbClr val="C00000"/>
                </a:solidFill>
              </a:rPr>
              <a:t>analysez</a:t>
            </a:r>
            <a:r>
              <a:rPr lang="fr-BE" sz="2000" b="1" dirty="0"/>
              <a:t> un cas de propagande qui a été relayé par la presse sur la base de 3 articles et de 3 principes au moins.</a:t>
            </a:r>
          </a:p>
          <a:p>
            <a:pPr marL="457200" indent="-457200" algn="just">
              <a:buFont typeface="+mj-lt"/>
              <a:buAutoNum type="arabicPeriod"/>
            </a:pPr>
            <a:endParaRPr lang="fr-BE" sz="2000" b="1" dirty="0"/>
          </a:p>
          <a:p>
            <a:pPr marL="457200" lvl="0" indent="-457200" algn="just">
              <a:buFont typeface="+mj-lt"/>
              <a:buAutoNum type="arabicPeriod"/>
            </a:pPr>
            <a:r>
              <a:rPr lang="fr-BE" sz="2000" b="1" dirty="0">
                <a:latin typeface="+mj-lt"/>
                <a:ea typeface="Calibri" pitchFamily="34" charset="0"/>
                <a:cs typeface="Arial" pitchFamily="34" charset="0"/>
              </a:rPr>
              <a:t>L’ironie : </a:t>
            </a:r>
            <a:r>
              <a:rPr lang="fr-BE" sz="2000" b="1" dirty="0">
                <a:solidFill>
                  <a:srgbClr val="C00000"/>
                </a:solidFill>
                <a:latin typeface="+mj-lt"/>
                <a:ea typeface="Calibri" pitchFamily="34" charset="0"/>
                <a:cs typeface="Arial" pitchFamily="34" charset="0"/>
              </a:rPr>
              <a:t>construire</a:t>
            </a:r>
            <a:r>
              <a:rPr lang="fr-BE" sz="2000" b="1" dirty="0">
                <a:latin typeface="+mj-lt"/>
                <a:ea typeface="Calibri" pitchFamily="34" charset="0"/>
                <a:cs typeface="Arial" pitchFamily="34" charset="0"/>
              </a:rPr>
              <a:t> un discours caricatural et bouffon à la façon de l’éloge de la guerre de Voltaire en vous appuyant sur 3 principes. Actualisez !</a:t>
            </a:r>
          </a:p>
          <a:p>
            <a:pPr marL="457200" lvl="0" indent="-457200" algn="just">
              <a:buFont typeface="+mj-lt"/>
              <a:buAutoNum type="arabicPeriod"/>
            </a:pPr>
            <a:endParaRPr lang="fr-BE" sz="2000" b="1" dirty="0">
              <a:latin typeface="+mj-lt"/>
              <a:ea typeface="Calibri" pitchFamily="34" charset="0"/>
              <a:cs typeface="Arial" pitchFamily="34" charset="0"/>
            </a:endParaRPr>
          </a:p>
          <a:p>
            <a:pPr marL="457200" indent="-457200" algn="just">
              <a:buFont typeface="+mj-lt"/>
              <a:buAutoNum type="arabicPeriod"/>
            </a:pPr>
            <a:r>
              <a:rPr lang="fr-BE" sz="2000" b="1" dirty="0"/>
              <a:t>Recherchez et </a:t>
            </a:r>
            <a:r>
              <a:rPr lang="fr-BE" sz="2000" b="1" dirty="0">
                <a:solidFill>
                  <a:srgbClr val="C00000"/>
                </a:solidFill>
              </a:rPr>
              <a:t>commentez</a:t>
            </a:r>
            <a:r>
              <a:rPr lang="fr-BE" sz="2000" b="1" dirty="0"/>
              <a:t> 3 produits culturels qui ont contribué à installer l’acceptation de la guerre par le langage écrit ou audiovisuel. Analysez les mécanismes.</a:t>
            </a:r>
          </a:p>
          <a:p>
            <a:pPr marL="457200" indent="-457200" algn="just">
              <a:buFont typeface="+mj-lt"/>
              <a:buAutoNum type="arabicPeriod"/>
            </a:pPr>
            <a:endParaRPr lang="fr-BE" sz="2000" b="1" dirty="0"/>
          </a:p>
          <a:p>
            <a:pPr marL="457200" indent="-457200" algn="just">
              <a:buFont typeface="+mj-lt"/>
              <a:buAutoNum type="arabicPeriod"/>
            </a:pPr>
            <a:r>
              <a:rPr lang="fr-BE" sz="2000" b="1" dirty="0">
                <a:latin typeface="+mj-lt"/>
                <a:cs typeface="Aharoni" pitchFamily="2" charset="-79"/>
              </a:rPr>
              <a:t>R</a:t>
            </a:r>
            <a:r>
              <a:rPr lang="fr-BE" sz="2000" b="1" dirty="0">
                <a:solidFill>
                  <a:srgbClr val="C00000"/>
                </a:solidFill>
                <a:latin typeface="+mj-lt"/>
                <a:cs typeface="Aharoni" pitchFamily="2" charset="-79"/>
              </a:rPr>
              <a:t>éfutez</a:t>
            </a:r>
            <a:r>
              <a:rPr lang="fr-BE" sz="2000" b="1" dirty="0">
                <a:latin typeface="+mj-lt"/>
                <a:cs typeface="Aharoni" pitchFamily="2" charset="-79"/>
              </a:rPr>
              <a:t> l’argumentaire de Marion </a:t>
            </a:r>
            <a:r>
              <a:rPr lang="fr-BE" sz="2000" b="1" dirty="0" err="1">
                <a:latin typeface="+mj-lt"/>
                <a:cs typeface="Aharoni" pitchFamily="2" charset="-79"/>
              </a:rPr>
              <a:t>Netisse</a:t>
            </a:r>
            <a:r>
              <a:rPr lang="fr-BE" sz="2000" b="1" dirty="0">
                <a:latin typeface="+mj-lt"/>
                <a:cs typeface="Aharoni" pitchFamily="2" charset="-79"/>
              </a:rPr>
              <a:t> : présentez de façon critique trois arguments de Marion pour faire la guerre. Ensuite, réfutez chacun des ces trois arguments en vous appuyant sur une base documentaire référencée.</a:t>
            </a:r>
          </a:p>
          <a:p>
            <a:pPr algn="just">
              <a:buFont typeface="Wingdings" pitchFamily="2" charset="2"/>
              <a:buChar char="v"/>
            </a:pPr>
            <a:endParaRPr lang="fr-BE" sz="2000" b="1" dirty="0"/>
          </a:p>
          <a:p>
            <a:pPr lvl="0"/>
            <a:endParaRPr lang="fr-BE" dirty="0">
              <a:latin typeface="Arial" pitchFamily="34" charset="0"/>
              <a:ea typeface="Calibri" pitchFamily="34" charset="0"/>
              <a:cs typeface="Arial" pitchFamily="34" charset="0"/>
            </a:endParaRPr>
          </a:p>
          <a:p>
            <a:pPr lvl="0">
              <a:buFont typeface="Wingdings" pitchFamily="2" charset="2"/>
              <a:buChar char="v"/>
            </a:pPr>
            <a:endParaRPr lang="fr-BE" dirty="0">
              <a:latin typeface="Arial" pitchFamily="34" charset="0"/>
              <a:cs typeface="Arial" pitchFamily="34" charset="0"/>
            </a:endParaRPr>
          </a:p>
          <a:p>
            <a:pPr>
              <a:buFont typeface="Wingdings" pitchFamily="2" charset="2"/>
              <a:buChar char="v"/>
            </a:pPr>
            <a:endParaRPr lang="fr-BE" dirty="0"/>
          </a:p>
          <a:p>
            <a:pPr>
              <a:buFont typeface="Wingdings" pitchFamily="2" charset="2"/>
              <a:buChar char="v"/>
            </a:pPr>
            <a:endParaRPr lang="fr-BE" dirty="0"/>
          </a:p>
        </p:txBody>
      </p:sp>
      <p:sp>
        <p:nvSpPr>
          <p:cNvPr id="6" name="ZoneTexte 5"/>
          <p:cNvSpPr txBox="1"/>
          <p:nvPr/>
        </p:nvSpPr>
        <p:spPr>
          <a:xfrm>
            <a:off x="553584" y="404664"/>
            <a:ext cx="6480720" cy="461665"/>
          </a:xfrm>
          <a:prstGeom prst="rect">
            <a:avLst/>
          </a:prstGeom>
          <a:noFill/>
        </p:spPr>
        <p:txBody>
          <a:bodyPr wrap="square" rtlCol="0">
            <a:spAutoFit/>
          </a:bodyPr>
          <a:lstStyle/>
          <a:p>
            <a:r>
              <a:rPr lang="fr-BE" sz="2400" dirty="0">
                <a:latin typeface="Aharoni" pitchFamily="2" charset="-79"/>
                <a:cs typeface="Aharoni" pitchFamily="2" charset="-79"/>
              </a:rPr>
              <a:t>À la carte ! Un travail préparatoire au choix</a:t>
            </a:r>
          </a:p>
        </p:txBody>
      </p:sp>
      <p:sp>
        <p:nvSpPr>
          <p:cNvPr id="7" name="ZoneTexte 6"/>
          <p:cNvSpPr txBox="1"/>
          <p:nvPr/>
        </p:nvSpPr>
        <p:spPr>
          <a:xfrm>
            <a:off x="2555776" y="6165304"/>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to="" calcmode="lin" valueType="num">
                                      <p:cBhvr>
                                        <p:cTn id="7" dur="1" fill="hold"/>
                                        <p:tgtEl>
                                          <p:spTgt spid="7">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to="" calcmode="lin" valueType="num">
                                      <p:cBhvr>
                                        <p:cTn id="12" dur="1" fill="hold"/>
                                        <p:tgtEl>
                                          <p:spTgt spid="2">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to="" calcmode="lin" valueType="num">
                                      <p:cBhvr>
                                        <p:cTn id="17" dur="1" fill="hold"/>
                                        <p:tgtEl>
                                          <p:spTgt spid="2">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to="" calcmode="lin" valueType="num">
                                      <p:cBhvr>
                                        <p:cTn id="22" dur="1" fill="hold"/>
                                        <p:tgtEl>
                                          <p:spTgt spid="2">
                                            <p:txEl>
                                              <p:pRg st="4" end="4"/>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to="" calcmode="lin" valueType="num">
                                      <p:cBhvr>
                                        <p:cTn id="27" dur="1" fill="hold"/>
                                        <p:tgtEl>
                                          <p:spTgt spid="2">
                                            <p:txEl>
                                              <p:pRg st="6" end="6"/>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to="" calcmode="lin" valueType="num">
                                      <p:cBhvr>
                                        <p:cTn id="32" dur="1" fill="hold"/>
                                        <p:tgtEl>
                                          <p:spTgt spid="2">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332656"/>
            <a:ext cx="8280920" cy="5786199"/>
          </a:xfrm>
          <a:prstGeom prst="rect">
            <a:avLst/>
          </a:prstGeom>
          <a:noFill/>
        </p:spPr>
        <p:txBody>
          <a:bodyPr wrap="square" rtlCol="0">
            <a:spAutoFit/>
          </a:bodyPr>
          <a:lstStyle/>
          <a:p>
            <a:r>
              <a:rPr lang="fr-BE" sz="3200" dirty="0">
                <a:latin typeface="Aharoni" pitchFamily="2" charset="-79"/>
                <a:cs typeface="Aharoni" pitchFamily="2" charset="-79"/>
              </a:rPr>
              <a:t>Travail collectif : </a:t>
            </a:r>
          </a:p>
          <a:p>
            <a:r>
              <a:rPr lang="fr-BE" sz="3200" dirty="0">
                <a:latin typeface="Aharoni" pitchFamily="2" charset="-79"/>
                <a:cs typeface="Aharoni" pitchFamily="2" charset="-79"/>
              </a:rPr>
              <a:t>Faites </a:t>
            </a:r>
            <a:r>
              <a:rPr lang="fr-BE" sz="3200" dirty="0">
                <a:solidFill>
                  <a:srgbClr val="C00000"/>
                </a:solidFill>
                <a:latin typeface="Aharoni" pitchFamily="2" charset="-79"/>
                <a:cs typeface="Aharoni" pitchFamily="2" charset="-79"/>
              </a:rPr>
              <a:t>croire</a:t>
            </a:r>
            <a:r>
              <a:rPr lang="fr-BE" sz="3200" dirty="0">
                <a:latin typeface="Aharoni" pitchFamily="2" charset="-79"/>
                <a:cs typeface="Aharoni" pitchFamily="2" charset="-79"/>
              </a:rPr>
              <a:t> à l’incroyable !</a:t>
            </a:r>
          </a:p>
          <a:p>
            <a:endParaRPr lang="fr-BE" sz="1900" dirty="0">
              <a:latin typeface="Aharoni" pitchFamily="2" charset="-79"/>
              <a:cs typeface="Aharoni" pitchFamily="2" charset="-79"/>
            </a:endParaRPr>
          </a:p>
          <a:p>
            <a:pPr marL="182563" indent="-182563" algn="just">
              <a:buFont typeface="Wingdings" pitchFamily="2" charset="2"/>
              <a:buChar char="v"/>
            </a:pPr>
            <a:r>
              <a:rPr lang="fr-BE" sz="1900" dirty="0">
                <a:latin typeface="Aharoni" pitchFamily="2" charset="-79"/>
                <a:cs typeface="Aharoni" pitchFamily="2" charset="-79"/>
              </a:rPr>
              <a:t>Créez une thèse factice et soutenez-là à l’aide de votre subtil travail de propagande !</a:t>
            </a:r>
          </a:p>
          <a:p>
            <a:pPr marL="182563" indent="-182563" algn="just">
              <a:buFont typeface="Wingdings" pitchFamily="2" charset="2"/>
              <a:buChar char="v"/>
            </a:pPr>
            <a:endParaRPr lang="fr-BE" sz="1900" dirty="0">
              <a:latin typeface="Aharoni" pitchFamily="2" charset="-79"/>
              <a:cs typeface="Aharoni" pitchFamily="2" charset="-79"/>
            </a:endParaRPr>
          </a:p>
          <a:p>
            <a:pPr marL="182563" indent="-182563" algn="just">
              <a:buFont typeface="Wingdings" pitchFamily="2" charset="2"/>
              <a:buChar char="v"/>
            </a:pPr>
            <a:r>
              <a:rPr lang="fr-BE" sz="1900" dirty="0">
                <a:latin typeface="Aharoni" pitchFamily="2" charset="-79"/>
                <a:cs typeface="Aharoni" pitchFamily="2" charset="-79"/>
              </a:rPr>
              <a:t>Travail collectif et en spirale en intégrant les principes élémentaires de propagande. Variez les supports ! Mêlez du vrai au faux !</a:t>
            </a:r>
          </a:p>
          <a:p>
            <a:pPr marL="182563" indent="-182563" algn="just">
              <a:buFont typeface="Wingdings" pitchFamily="2" charset="2"/>
              <a:buChar char="v"/>
            </a:pPr>
            <a:endParaRPr lang="fr-BE" sz="1900" dirty="0">
              <a:latin typeface="Aharoni" pitchFamily="2" charset="-79"/>
              <a:cs typeface="Aharoni" pitchFamily="2" charset="-79"/>
            </a:endParaRPr>
          </a:p>
          <a:p>
            <a:pPr marL="182563" indent="-182563" algn="just">
              <a:buFont typeface="Wingdings" pitchFamily="2" charset="2"/>
              <a:buChar char="v"/>
            </a:pPr>
            <a:r>
              <a:rPr lang="fr-BE" sz="1900" dirty="0">
                <a:latin typeface="Aharoni" pitchFamily="2" charset="-79"/>
                <a:cs typeface="Aharoni" pitchFamily="2" charset="-79"/>
              </a:rPr>
              <a:t>Attention chaque argument factice devra être contrebalancé, d’une façon ludique, par l’exposition de sa fabrication : le spectateur doit voir la manipulation (maladresse, </a:t>
            </a:r>
            <a:r>
              <a:rPr lang="fr-BE" sz="1900" dirty="0" err="1">
                <a:latin typeface="Aharoni" pitchFamily="2" charset="-79"/>
                <a:cs typeface="Aharoni" pitchFamily="2" charset="-79"/>
              </a:rPr>
              <a:t>bétisier</a:t>
            </a:r>
            <a:r>
              <a:rPr lang="fr-BE" sz="1900" dirty="0">
                <a:latin typeface="Aharoni" pitchFamily="2" charset="-79"/>
                <a:cs typeface="Aharoni" pitchFamily="2" charset="-79"/>
              </a:rPr>
              <a:t>, contrepoint, etc.)</a:t>
            </a:r>
          </a:p>
          <a:p>
            <a:pPr marL="182563" indent="-182563" algn="just">
              <a:buFont typeface="Wingdings" pitchFamily="2" charset="2"/>
              <a:buChar char="v"/>
            </a:pPr>
            <a:endParaRPr lang="fr-BE" sz="1900" dirty="0">
              <a:latin typeface="Aharoni" pitchFamily="2" charset="-79"/>
              <a:cs typeface="Aharoni" pitchFamily="2" charset="-79"/>
            </a:endParaRPr>
          </a:p>
          <a:p>
            <a:pPr marL="182563" indent="-182563" algn="just">
              <a:buFont typeface="Wingdings" pitchFamily="2" charset="2"/>
              <a:buChar char="v"/>
            </a:pPr>
            <a:r>
              <a:rPr lang="fr-BE" sz="2000" b="1" dirty="0">
                <a:latin typeface="Aharoni" pitchFamily="2" charset="-79"/>
                <a:cs typeface="Aharoni" pitchFamily="2" charset="-79"/>
              </a:rPr>
              <a:t>Prévoyez une présentation devant la classe. Et pourquoi ne pas filmer votre supercherie ?</a:t>
            </a:r>
            <a:endParaRPr lang="fr-BE" sz="1900" b="1" dirty="0">
              <a:latin typeface="Aharoni" pitchFamily="2" charset="-79"/>
              <a:cs typeface="Aharoni" pitchFamily="2" charset="-79"/>
            </a:endParaRPr>
          </a:p>
          <a:p>
            <a:pPr marL="182563" indent="-182563" algn="just">
              <a:buFont typeface="Wingdings" pitchFamily="2" charset="2"/>
              <a:buChar char="v"/>
            </a:pPr>
            <a:endParaRPr lang="fr-BE" sz="1900" dirty="0">
              <a:latin typeface="Aharoni" pitchFamily="2" charset="-79"/>
              <a:cs typeface="Aharoni" pitchFamily="2" charset="-79"/>
            </a:endParaRPr>
          </a:p>
          <a:p>
            <a:pPr marL="182563" indent="-182563" algn="just">
              <a:buFont typeface="Wingdings" pitchFamily="2" charset="2"/>
              <a:buChar char="v"/>
            </a:pPr>
            <a:r>
              <a:rPr lang="fr-BE" sz="1900" dirty="0">
                <a:latin typeface="Aharoni" pitchFamily="2" charset="-79"/>
                <a:cs typeface="Aharoni" pitchFamily="2" charset="-79"/>
              </a:rPr>
              <a:t>Et vous les autres, public !, décelez les astuces et distinguez le vrai du faux !</a:t>
            </a:r>
          </a:p>
        </p:txBody>
      </p:sp>
      <p:sp>
        <p:nvSpPr>
          <p:cNvPr id="3" name="ZoneTexte 2"/>
          <p:cNvSpPr txBox="1"/>
          <p:nvPr/>
        </p:nvSpPr>
        <p:spPr>
          <a:xfrm>
            <a:off x="2483768" y="5916138"/>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pic>
        <p:nvPicPr>
          <p:cNvPr id="5122" name="Picture 2" descr="ThÃ©Ã¢tre - seule en scÃ¨ne - marionnette"/>
          <p:cNvPicPr>
            <a:picLocks noChangeAspect="1" noChangeArrowheads="1"/>
          </p:cNvPicPr>
          <p:nvPr/>
        </p:nvPicPr>
        <p:blipFill>
          <a:blip r:embed="rId2" cstate="print"/>
          <a:srcRect/>
          <a:stretch>
            <a:fillRect/>
          </a:stretch>
        </p:blipFill>
        <p:spPr bwMode="auto">
          <a:xfrm>
            <a:off x="539552" y="1484784"/>
            <a:ext cx="6336704" cy="42244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 to="" calcmode="lin" valueType="num">
                                      <p:cBhvr>
                                        <p:cTn id="11" dur="1" fill="hold"/>
                                        <p:tgtEl>
                                          <p:spTgt spid="5122"/>
                                        </p:tgtEl>
                                        <p:attrNameLst>
                                          <p:attrName/>
                                        </p:attrNameLst>
                                      </p:cBhvr>
                                    </p:anim>
                                  </p:childTnLst>
                                </p:cTn>
                              </p:par>
                            </p:childTnLst>
                          </p:cTn>
                        </p:par>
                        <p:par>
                          <p:cTn id="12" fill="hold">
                            <p:stCondLst>
                              <p:cond delay="0"/>
                            </p:stCondLst>
                            <p:childTnLst>
                              <p:par>
                                <p:cTn id="13" presetID="9" presetClass="entr" presetSubtype="0" fill="hold" grpId="0" nodeType="afterEffect">
                                  <p:stCondLst>
                                    <p:cond delay="50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dissolve">
                                      <p:cBhvr>
                                        <p:cTn id="15" dur="1000"/>
                                        <p:tgtEl>
                                          <p:spTgt spid="2">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50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dissolve">
                                      <p:cBhvr>
                                        <p:cTn id="19" dur="20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dissolve">
                                      <p:cBhvr>
                                        <p:cTn id="24" dur="500"/>
                                        <p:tgtEl>
                                          <p:spTgt spid="2">
                                            <p:txEl>
                                              <p:pRg st="3" end="3"/>
                                            </p:txEl>
                                          </p:spTgt>
                                        </p:tgtEl>
                                      </p:cBhvr>
                                    </p:animEffect>
                                  </p:childTnLst>
                                </p:cTn>
                              </p:par>
                              <p:par>
                                <p:cTn id="25" presetID="39" presetClass="exit" presetSubtype="0" decel="100000" fill="hold" nodeType="withEffect">
                                  <p:stCondLst>
                                    <p:cond delay="0"/>
                                  </p:stCondLst>
                                  <p:childTnLst>
                                    <p:anim calcmode="lin" valueType="num">
                                      <p:cBhvr>
                                        <p:cTn id="26" dur="500"/>
                                        <p:tgtEl>
                                          <p:spTgt spid="5122"/>
                                        </p:tgtEl>
                                        <p:attrNameLst>
                                          <p:attrName>ppt_h</p:attrName>
                                        </p:attrNameLst>
                                      </p:cBhvr>
                                      <p:tavLst>
                                        <p:tav tm="0">
                                          <p:val>
                                            <p:strVal val="ppt_h"/>
                                          </p:val>
                                        </p:tav>
                                        <p:tav tm="50000">
                                          <p:val>
                                            <p:strVal val="ppt_h/20"/>
                                          </p:val>
                                        </p:tav>
                                        <p:tav tm="100000">
                                          <p:val>
                                            <p:strVal val="ppt_h/20"/>
                                          </p:val>
                                        </p:tav>
                                      </p:tavLst>
                                    </p:anim>
                                    <p:anim calcmode="lin" valueType="num">
                                      <p:cBhvr>
                                        <p:cTn id="27" dur="500"/>
                                        <p:tgtEl>
                                          <p:spTgt spid="5122"/>
                                        </p:tgtEl>
                                        <p:attrNameLst>
                                          <p:attrName>ppt_w</p:attrName>
                                        </p:attrNameLst>
                                      </p:cBhvr>
                                      <p:tavLst>
                                        <p:tav tm="0">
                                          <p:val>
                                            <p:strVal val="ppt_w"/>
                                          </p:val>
                                        </p:tav>
                                        <p:tav tm="50000">
                                          <p:val>
                                            <p:strVal val="ppt_w+.3"/>
                                          </p:val>
                                        </p:tav>
                                        <p:tav tm="100000">
                                          <p:val>
                                            <p:strVal val="ppt_w+.3"/>
                                          </p:val>
                                        </p:tav>
                                      </p:tavLst>
                                    </p:anim>
                                    <p:anim calcmode="lin" valueType="num">
                                      <p:cBhvr>
                                        <p:cTn id="28" dur="500"/>
                                        <p:tgtEl>
                                          <p:spTgt spid="5122"/>
                                        </p:tgtEl>
                                        <p:attrNameLst>
                                          <p:attrName>ppt_x</p:attrName>
                                        </p:attrNameLst>
                                      </p:cBhvr>
                                      <p:tavLst>
                                        <p:tav tm="0">
                                          <p:val>
                                            <p:strVal val="ppt_x"/>
                                          </p:val>
                                        </p:tav>
                                        <p:tav tm="50000">
                                          <p:val>
                                            <p:strVal val="ppt_x"/>
                                          </p:val>
                                        </p:tav>
                                        <p:tav tm="100000">
                                          <p:val>
                                            <p:strVal val="ppt_x-.3"/>
                                          </p:val>
                                        </p:tav>
                                      </p:tavLst>
                                    </p:anim>
                                    <p:anim calcmode="lin" valueType="num">
                                      <p:cBhvr>
                                        <p:cTn id="29" dur="500"/>
                                        <p:tgtEl>
                                          <p:spTgt spid="5122"/>
                                        </p:tgtEl>
                                        <p:attrNameLst>
                                          <p:attrName>ppt_y</p:attrName>
                                        </p:attrNameLst>
                                      </p:cBhvr>
                                      <p:tavLst>
                                        <p:tav tm="0">
                                          <p:val>
                                            <p:strVal val="ppt_y"/>
                                          </p:val>
                                        </p:tav>
                                        <p:tav tm="100000">
                                          <p:val>
                                            <p:strVal val="ppt_y"/>
                                          </p:val>
                                        </p:tav>
                                      </p:tavLst>
                                    </p:anim>
                                    <p:set>
                                      <p:cBhvr>
                                        <p:cTn id="30" dur="1" fill="hold">
                                          <p:stCondLst>
                                            <p:cond delay="499"/>
                                          </p:stCondLst>
                                        </p:cTn>
                                        <p:tgtEl>
                                          <p:spTgt spid="51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dissolve">
                                      <p:cBhvr>
                                        <p:cTn id="35" dur="500"/>
                                        <p:tgtEl>
                                          <p:spTgt spid="2">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
                                            <p:txEl>
                                              <p:pRg st="7" end="7"/>
                                            </p:txEl>
                                          </p:spTgt>
                                        </p:tgtEl>
                                        <p:attrNameLst>
                                          <p:attrName>style.visibility</p:attrName>
                                        </p:attrNameLst>
                                      </p:cBhvr>
                                      <p:to>
                                        <p:strVal val="visible"/>
                                      </p:to>
                                    </p:set>
                                    <p:animEffect transition="in" filter="dissolve">
                                      <p:cBhvr>
                                        <p:cTn id="40" dur="500"/>
                                        <p:tgtEl>
                                          <p:spTgt spid="2">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dissolve">
                                      <p:cBhvr>
                                        <p:cTn id="45" dur="500"/>
                                        <p:tgtEl>
                                          <p:spTgt spid="2">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
                                            <p:txEl>
                                              <p:pRg st="11" end="11"/>
                                            </p:txEl>
                                          </p:spTgt>
                                        </p:tgtEl>
                                        <p:attrNameLst>
                                          <p:attrName>style.visibility</p:attrName>
                                        </p:attrNameLst>
                                      </p:cBhvr>
                                      <p:to>
                                        <p:strVal val="visible"/>
                                      </p:to>
                                    </p:set>
                                    <p:animEffect transition="in" filter="dissolve">
                                      <p:cBhvr>
                                        <p:cTn id="50"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5576" y="260648"/>
            <a:ext cx="5040560" cy="2554545"/>
          </a:xfrm>
          <a:prstGeom prst="rect">
            <a:avLst/>
          </a:prstGeom>
          <a:noFill/>
        </p:spPr>
        <p:txBody>
          <a:bodyPr wrap="square" rtlCol="0">
            <a:spAutoFit/>
          </a:bodyPr>
          <a:lstStyle/>
          <a:p>
            <a:r>
              <a:rPr lang="fr-BE" sz="8000" dirty="0"/>
              <a:t>Réserve à docs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5013176"/>
            <a:ext cx="4968552" cy="1107996"/>
          </a:xfrm>
          <a:prstGeom prst="rect">
            <a:avLst/>
          </a:prstGeom>
        </p:spPr>
        <p:txBody>
          <a:bodyPr wrap="square">
            <a:spAutoFit/>
          </a:bodyPr>
          <a:lstStyle/>
          <a:p>
            <a:r>
              <a:rPr lang="fr-BE" dirty="0">
                <a:latin typeface="Aharoni" pitchFamily="2" charset="-79"/>
                <a:cs typeface="Aharoni" pitchFamily="2" charset="-79"/>
              </a:rPr>
              <a:t>« La guerre c'est la paix. La Liberté c'est l'esclavage. L' ignorance c'est la force. » </a:t>
            </a:r>
          </a:p>
          <a:p>
            <a:pPr algn="r"/>
            <a:r>
              <a:rPr lang="fr-BE" dirty="0">
                <a:latin typeface="Aharoni" pitchFamily="2" charset="-79"/>
                <a:cs typeface="Aharoni" pitchFamily="2" charset="-79"/>
              </a:rPr>
              <a:t> </a:t>
            </a:r>
          </a:p>
          <a:p>
            <a:pPr algn="r"/>
            <a:r>
              <a:rPr lang="fr-BE" sz="1200" dirty="0">
                <a:latin typeface="Aharoni" pitchFamily="2" charset="-79"/>
                <a:cs typeface="Aharoni" pitchFamily="2" charset="-79"/>
              </a:rPr>
              <a:t>Georges Orwell, 1984.</a:t>
            </a:r>
            <a:endParaRPr lang="fr-BE" dirty="0">
              <a:latin typeface="Aharoni" pitchFamily="2" charset="-79"/>
              <a:cs typeface="Aharoni" pitchFamily="2" charset="-79"/>
            </a:endParaRPr>
          </a:p>
        </p:txBody>
      </p:sp>
      <p:sp>
        <p:nvSpPr>
          <p:cNvPr id="3" name="ZoneTexte 2"/>
          <p:cNvSpPr txBox="1"/>
          <p:nvPr/>
        </p:nvSpPr>
        <p:spPr>
          <a:xfrm>
            <a:off x="395536" y="260648"/>
            <a:ext cx="5616624" cy="523220"/>
          </a:xfrm>
          <a:prstGeom prst="rect">
            <a:avLst/>
          </a:prstGeom>
          <a:noFill/>
        </p:spPr>
        <p:txBody>
          <a:bodyPr wrap="square" rtlCol="0">
            <a:spAutoFit/>
          </a:bodyPr>
          <a:lstStyle/>
          <a:p>
            <a:r>
              <a:rPr lang="fr-BE" sz="2800" dirty="0">
                <a:latin typeface="Aharoni" pitchFamily="2" charset="-79"/>
                <a:cs typeface="Aharoni" pitchFamily="2" charset="-79"/>
              </a:rPr>
              <a:t>Des textes à lire. Absolument !</a:t>
            </a:r>
          </a:p>
        </p:txBody>
      </p:sp>
      <p:pic>
        <p:nvPicPr>
          <p:cNvPr id="4098" name="Picture 2" descr="Henry David Thoreau">
            <a:hlinkClick r:id="rId2"/>
          </p:cNvPr>
          <p:cNvPicPr>
            <a:picLocks noChangeAspect="1" noChangeArrowheads="1"/>
          </p:cNvPicPr>
          <p:nvPr/>
        </p:nvPicPr>
        <p:blipFill>
          <a:blip r:embed="rId3" cstate="print"/>
          <a:srcRect/>
          <a:stretch>
            <a:fillRect/>
          </a:stretch>
        </p:blipFill>
        <p:spPr bwMode="auto">
          <a:xfrm>
            <a:off x="155575" y="-593725"/>
            <a:ext cx="381000" cy="381000"/>
          </a:xfrm>
          <a:prstGeom prst="rect">
            <a:avLst/>
          </a:prstGeom>
          <a:noFill/>
        </p:spPr>
      </p:pic>
      <p:sp>
        <p:nvSpPr>
          <p:cNvPr id="8" name="ZoneTexte 7"/>
          <p:cNvSpPr txBox="1"/>
          <p:nvPr/>
        </p:nvSpPr>
        <p:spPr>
          <a:xfrm>
            <a:off x="971600" y="1052736"/>
            <a:ext cx="6912768" cy="1138773"/>
          </a:xfrm>
          <a:prstGeom prst="rect">
            <a:avLst/>
          </a:prstGeom>
          <a:noFill/>
        </p:spPr>
        <p:txBody>
          <a:bodyPr wrap="square" rtlCol="0">
            <a:spAutoFit/>
          </a:bodyPr>
          <a:lstStyle/>
          <a:p>
            <a:r>
              <a:rPr lang="fr-BE" dirty="0">
                <a:latin typeface="Aharoni" pitchFamily="2" charset="-79"/>
                <a:cs typeface="Aharoni" pitchFamily="2" charset="-79"/>
              </a:rPr>
              <a:t>« Il est plus désirable de cultiver le respect du bien que le respect de la loi »</a:t>
            </a:r>
          </a:p>
          <a:p>
            <a:endParaRPr lang="fr-BE" dirty="0"/>
          </a:p>
          <a:p>
            <a:pPr algn="r"/>
            <a:r>
              <a:rPr lang="fr-BE" sz="1200" dirty="0">
                <a:latin typeface="Aharoni" pitchFamily="2" charset="-79"/>
                <a:cs typeface="Aharoni" pitchFamily="2" charset="-79"/>
              </a:rPr>
              <a:t>Henry David Thoreau, </a:t>
            </a:r>
            <a:r>
              <a:rPr lang="fr-BE" sz="1200" i="1" dirty="0">
                <a:latin typeface="Aharoni" pitchFamily="2" charset="-79"/>
                <a:cs typeface="Aharoni" pitchFamily="2" charset="-79"/>
              </a:rPr>
              <a:t>Résistance au gouvernement civil, </a:t>
            </a:r>
            <a:r>
              <a:rPr lang="fr-BE" sz="1200" dirty="0">
                <a:latin typeface="Aharoni" pitchFamily="2" charset="-79"/>
                <a:cs typeface="Aharoni" pitchFamily="2" charset="-79"/>
              </a:rPr>
              <a:t>1849.</a:t>
            </a:r>
          </a:p>
        </p:txBody>
      </p:sp>
      <p:sp>
        <p:nvSpPr>
          <p:cNvPr id="12" name="ZoneTexte 11"/>
          <p:cNvSpPr txBox="1"/>
          <p:nvPr/>
        </p:nvSpPr>
        <p:spPr>
          <a:xfrm>
            <a:off x="6084168" y="2708274"/>
            <a:ext cx="2448272" cy="2739211"/>
          </a:xfrm>
          <a:prstGeom prst="rect">
            <a:avLst/>
          </a:prstGeom>
          <a:noFill/>
        </p:spPr>
        <p:txBody>
          <a:bodyPr wrap="square" rtlCol="0">
            <a:spAutoFit/>
          </a:bodyPr>
          <a:lstStyle/>
          <a:p>
            <a:r>
              <a:rPr lang="fr-BE" dirty="0">
                <a:latin typeface="Aharoni" pitchFamily="2" charset="-79"/>
                <a:cs typeface="Aharoni" pitchFamily="2" charset="-79"/>
              </a:rPr>
              <a:t>Dans tout discussion, le plus délicat est toujours de faire la différence entre une querelle de mots et une querelle de fond »</a:t>
            </a:r>
          </a:p>
          <a:p>
            <a:endParaRPr lang="fr-BE" dirty="0">
              <a:latin typeface="Aharoni" pitchFamily="2" charset="-79"/>
              <a:cs typeface="Aharoni" pitchFamily="2" charset="-79"/>
            </a:endParaRPr>
          </a:p>
          <a:p>
            <a:pPr algn="r"/>
            <a:r>
              <a:rPr lang="fr-BE" sz="1200" dirty="0">
                <a:latin typeface="Aharoni" pitchFamily="2" charset="-79"/>
                <a:cs typeface="Aharoni" pitchFamily="2" charset="-79"/>
              </a:rPr>
              <a:t>Bertrand Russel, ABC de la relativité</a:t>
            </a:r>
          </a:p>
        </p:txBody>
      </p:sp>
      <p:sp>
        <p:nvSpPr>
          <p:cNvPr id="13" name="ZoneTexte 12"/>
          <p:cNvSpPr txBox="1"/>
          <p:nvPr/>
        </p:nvSpPr>
        <p:spPr>
          <a:xfrm>
            <a:off x="1665877" y="2708597"/>
            <a:ext cx="3888432" cy="1415772"/>
          </a:xfrm>
          <a:prstGeom prst="rect">
            <a:avLst/>
          </a:prstGeom>
          <a:noFill/>
        </p:spPr>
        <p:txBody>
          <a:bodyPr wrap="square" rtlCol="0">
            <a:spAutoFit/>
          </a:bodyPr>
          <a:lstStyle/>
          <a:p>
            <a:r>
              <a:rPr lang="fr-BE" dirty="0">
                <a:latin typeface="Aharoni" pitchFamily="2" charset="-79"/>
                <a:cs typeface="Aharoni" pitchFamily="2" charset="-79"/>
              </a:rPr>
              <a:t>L’ennui dans ce monde, c’est que les idiots sont sûrs d’eux et les gens sensés pleins de doutes</a:t>
            </a:r>
          </a:p>
          <a:p>
            <a:endParaRPr lang="fr-BE" dirty="0">
              <a:latin typeface="Aharoni" pitchFamily="2" charset="-79"/>
              <a:cs typeface="Aharoni" pitchFamily="2" charset="-79"/>
            </a:endParaRPr>
          </a:p>
          <a:p>
            <a:pPr algn="r"/>
            <a:r>
              <a:rPr lang="fr-BE" sz="1200" dirty="0">
                <a:latin typeface="Aharoni" pitchFamily="2" charset="-79"/>
                <a:cs typeface="Aharoni" pitchFamily="2" charset="-79"/>
              </a:rPr>
              <a:t>B. Russel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980728"/>
            <a:ext cx="5382344" cy="4093428"/>
          </a:xfrm>
          <a:prstGeom prst="rect">
            <a:avLst/>
          </a:prstGeom>
        </p:spPr>
        <p:txBody>
          <a:bodyPr wrap="square">
            <a:spAutoFit/>
          </a:bodyPr>
          <a:lstStyle/>
          <a:p>
            <a:r>
              <a:rPr lang="fr-BE" sz="2000" dirty="0">
                <a:latin typeface="Aharoni" panose="02010803020104030203" pitchFamily="2" charset="-79"/>
                <a:cs typeface="Aharoni" panose="02010803020104030203" pitchFamily="2" charset="-79"/>
              </a:rPr>
              <a:t>« Ecrasé par l’information, il est redressé par la propagande. </a:t>
            </a:r>
          </a:p>
          <a:p>
            <a:endParaRPr lang="fr-BE" sz="2000" dirty="0">
              <a:latin typeface="Aharoni" panose="02010803020104030203" pitchFamily="2" charset="-79"/>
              <a:cs typeface="Aharoni" panose="02010803020104030203" pitchFamily="2" charset="-79"/>
            </a:endParaRPr>
          </a:p>
          <a:p>
            <a:r>
              <a:rPr lang="fr-BE" sz="2000" dirty="0">
                <a:latin typeface="Aharoni" panose="02010803020104030203" pitchFamily="2" charset="-79"/>
                <a:cs typeface="Aharoni" panose="02010803020104030203" pitchFamily="2" charset="-79"/>
              </a:rPr>
              <a:t>Il avait acquis le sentiment de son impuissance radicale dans un monde trop compliqué et trop vaste, et voici qu’il apprend son importance : la propagande lui dit que son adhésion est essentielle, que l’on compte sur son intervention, que son action est décisive, et que sans lui rien ne peut être résolu ».</a:t>
            </a:r>
          </a:p>
          <a:p>
            <a:br>
              <a:rPr lang="fr-BE" sz="2000" dirty="0">
                <a:latin typeface="Aharoni" panose="02010803020104030203" pitchFamily="2" charset="-79"/>
                <a:cs typeface="Aharoni" panose="02010803020104030203" pitchFamily="2" charset="-79"/>
              </a:rPr>
            </a:br>
            <a:endParaRPr lang="fr-BE" sz="2000" dirty="0">
              <a:latin typeface="Aharoni" panose="02010803020104030203" pitchFamily="2" charset="-79"/>
              <a:cs typeface="Aharoni" panose="02010803020104030203" pitchFamily="2" charset="-79"/>
            </a:endParaRPr>
          </a:p>
        </p:txBody>
      </p:sp>
      <p:sp>
        <p:nvSpPr>
          <p:cNvPr id="3" name="Rectangle 2"/>
          <p:cNvSpPr/>
          <p:nvPr/>
        </p:nvSpPr>
        <p:spPr>
          <a:xfrm>
            <a:off x="3491880" y="5013176"/>
            <a:ext cx="4572000" cy="646331"/>
          </a:xfrm>
          <a:prstGeom prst="rect">
            <a:avLst/>
          </a:prstGeom>
        </p:spPr>
        <p:txBody>
          <a:bodyPr>
            <a:spAutoFit/>
          </a:bodyPr>
          <a:lstStyle/>
          <a:p>
            <a:r>
              <a:rPr lang="fr-BE" dirty="0"/>
              <a:t>Jacques Ellul, « Information et Propagande », </a:t>
            </a:r>
            <a:r>
              <a:rPr lang="fr-BE" i="1" dirty="0"/>
              <a:t>Diogène</a:t>
            </a:r>
            <a:r>
              <a:rPr lang="fr-BE" dirty="0"/>
              <a:t>, n°18, Avril 1957.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853619-E776-443B-AE1F-36C98B2CE355}"/>
              </a:ext>
            </a:extLst>
          </p:cNvPr>
          <p:cNvSpPr/>
          <p:nvPr/>
        </p:nvSpPr>
        <p:spPr>
          <a:xfrm>
            <a:off x="4025900" y="5299373"/>
            <a:ext cx="4572000" cy="954107"/>
          </a:xfrm>
          <a:prstGeom prst="rect">
            <a:avLst/>
          </a:prstGeom>
        </p:spPr>
        <p:txBody>
          <a:bodyPr>
            <a:spAutoFit/>
          </a:bodyPr>
          <a:lstStyle/>
          <a:p>
            <a:r>
              <a:rPr lang="fr-BE" dirty="0">
                <a:solidFill>
                  <a:srgbClr val="000000"/>
                </a:solidFill>
              </a:rPr>
              <a:t>Jacques </a:t>
            </a:r>
            <a:r>
              <a:rPr lang="fr-BE" sz="2000" dirty="0">
                <a:solidFill>
                  <a:srgbClr val="000000"/>
                </a:solidFill>
              </a:rPr>
              <a:t>Ellul</a:t>
            </a:r>
            <a:r>
              <a:rPr lang="fr-BE" dirty="0">
                <a:solidFill>
                  <a:srgbClr val="000000"/>
                </a:solidFill>
              </a:rPr>
              <a:t>, </a:t>
            </a:r>
            <a:r>
              <a:rPr lang="fr-BE" i="1" dirty="0">
                <a:solidFill>
                  <a:srgbClr val="000000"/>
                </a:solidFill>
              </a:rPr>
              <a:t>L'illusion politique </a:t>
            </a:r>
            <a:r>
              <a:rPr lang="fr-BE" dirty="0">
                <a:solidFill>
                  <a:srgbClr val="000000"/>
                </a:solidFill>
              </a:rPr>
              <a:t>(1977), (éd. La Table Ronde), (coll. la petite vermillon), 2004, p. 64.</a:t>
            </a:r>
          </a:p>
        </p:txBody>
      </p:sp>
      <p:sp>
        <p:nvSpPr>
          <p:cNvPr id="4" name="Rectangle 3">
            <a:extLst>
              <a:ext uri="{FF2B5EF4-FFF2-40B4-BE49-F238E27FC236}">
                <a16:creationId xmlns:a16="http://schemas.microsoft.com/office/drawing/2014/main" id="{B0298C3A-3783-4006-8A76-7C0D4750BF44}"/>
              </a:ext>
            </a:extLst>
          </p:cNvPr>
          <p:cNvSpPr/>
          <p:nvPr/>
        </p:nvSpPr>
        <p:spPr>
          <a:xfrm>
            <a:off x="827584" y="573388"/>
            <a:ext cx="4572000" cy="3539430"/>
          </a:xfrm>
          <a:prstGeom prst="rect">
            <a:avLst/>
          </a:prstGeom>
        </p:spPr>
        <p:txBody>
          <a:bodyPr>
            <a:spAutoFit/>
          </a:bodyPr>
          <a:lstStyle/>
          <a:p>
            <a:r>
              <a:rPr lang="fr-BE" sz="2800" dirty="0"/>
              <a:t>« L'individu est toujours prêt à se soumettre à la nécessité, pourvu que le vocabulaire de la liberté soit sauvegardé, et qu'il puisse parer son obéissance servile de la glorieuse énergie d'un choix libre et personnel. »</a:t>
            </a:r>
          </a:p>
        </p:txBody>
      </p:sp>
    </p:spTree>
    <p:extLst>
      <p:ext uri="{BB962C8B-B14F-4D97-AF65-F5344CB8AC3E}">
        <p14:creationId xmlns:p14="http://schemas.microsoft.com/office/powerpoint/2010/main" val="3382343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557643"/>
            <a:ext cx="9144000" cy="5783631"/>
          </a:xfrm>
          <a:prstGeom prst="rect">
            <a:avLst/>
          </a:prstGeom>
          <a:noFill/>
          <a:ln w="9525">
            <a:noFill/>
            <a:miter lim="800000"/>
            <a:headEnd/>
            <a:tailEnd/>
          </a:ln>
          <a:effectLst/>
        </p:spPr>
        <p:txBody>
          <a:bodyPr vert="horz" wrap="square" lIns="91440" tIns="12696"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800" b="1" i="0" u="none" strike="noStrike" cap="none" normalizeH="0" baseline="0" dirty="0">
                <a:ln>
                  <a:noFill/>
                </a:ln>
                <a:solidFill>
                  <a:schemeClr val="tx1"/>
                </a:solidFill>
                <a:effectLst/>
                <a:latin typeface="Arial" charset="0"/>
                <a:cs typeface="Arial" charset="0"/>
              </a:rPr>
              <a:t>CHAPITRE TROISIEME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cs typeface="Arial" charset="0"/>
              </a:rPr>
              <a:t>COMMENT CANDIDE SE SAUVA D'ENTRE LES BULGARES, ET CE QU'IL DEVINT</a:t>
            </a:r>
            <a:r>
              <a:rPr kumimoji="0" lang="fr-FR" sz="1400" b="0" i="0" u="none" strike="noStrike" cap="none" normalizeH="0" baseline="0" dirty="0">
                <a:ln>
                  <a:noFill/>
                </a:ln>
                <a:solidFill>
                  <a:schemeClr val="tx1"/>
                </a:solidFill>
                <a:effectLst/>
                <a:latin typeface="Arial" charset="0"/>
                <a:cs typeface="Arial" charset="0"/>
              </a:rPr>
              <a:t> </a:t>
            </a:r>
          </a:p>
          <a:p>
            <a:pPr marL="0" marR="0" lvl="0" indent="0" algn="just" defTabSz="914400" rtl="0" eaLnBrk="0" fontAlgn="base" latinLnBrk="0" hangingPunct="0">
              <a:lnSpc>
                <a:spcPct val="100000"/>
              </a:lnSpc>
              <a:spcBef>
                <a:spcPct val="0"/>
              </a:spcBef>
              <a:spcAft>
                <a:spcPct val="0"/>
              </a:spcAft>
              <a:buClrTx/>
              <a:buSzTx/>
              <a:buFontTx/>
              <a:buNone/>
              <a:tabLst/>
            </a:pPr>
            <a:br>
              <a:rPr kumimoji="0" lang="fr-FR" sz="1400" b="0" i="0" u="none" strike="noStrike" cap="none" normalizeH="0" baseline="0" dirty="0">
                <a:ln>
                  <a:noFill/>
                </a:ln>
                <a:solidFill>
                  <a:schemeClr val="tx1"/>
                </a:solidFill>
                <a:effectLst/>
                <a:latin typeface="Arial" charset="0"/>
                <a:cs typeface="Arial" charset="0"/>
              </a:rPr>
            </a:br>
            <a:br>
              <a:rPr kumimoji="0" lang="fr-FR" sz="1400" b="0" i="0" u="none" strike="noStrike" cap="none" normalizeH="0" baseline="0" dirty="0">
                <a:ln>
                  <a:noFill/>
                </a:ln>
                <a:solidFill>
                  <a:schemeClr val="tx1"/>
                </a:solidFill>
                <a:effectLst/>
                <a:latin typeface="Arial" charset="0"/>
                <a:cs typeface="Arial" charset="0"/>
              </a:rPr>
            </a:br>
            <a:r>
              <a:rPr kumimoji="0" lang="fr-FR" sz="1400" b="0" i="0" u="none" strike="noStrike" cap="none" normalizeH="0" baseline="0" dirty="0">
                <a:ln>
                  <a:noFill/>
                </a:ln>
                <a:solidFill>
                  <a:schemeClr val="tx1"/>
                </a:solidFill>
                <a:effectLst/>
                <a:latin typeface="Arial" charset="0"/>
                <a:cs typeface="Arial" charset="0"/>
              </a:rPr>
              <a:t>    Rien n'était si beau, si leste, si brillant, si bien ordonné que les deux armées. Les trompettes, les fifres, les hautbois, les tambours, les canons, formaient une harmonie telle qu'il n'y en eut jamais en enfer. Les canons renversèrent d'abord à peu près six mille hommes de chaque côté ; ensuite la mousqueterie ôta du meilleur des mondes environ neuf à dix mille coquins qui en infectaient la surface. La baïonnette fut aussi la raison suffisante de la mort de quelques milliers d'hommes. Le tout pouvait bien se monter à une trentaine de mille âmes. Candide, qui tremblait comme un philosophe, se cacha du mieux qu'il put pendant cette boucherie héroïque.</a:t>
            </a:r>
            <a:br>
              <a:rPr kumimoji="0" lang="fr-FR" sz="1400" b="0" i="0" u="none" strike="noStrike" cap="none" normalizeH="0" baseline="0" dirty="0">
                <a:ln>
                  <a:noFill/>
                </a:ln>
                <a:solidFill>
                  <a:schemeClr val="tx1"/>
                </a:solidFill>
                <a:effectLst/>
                <a:latin typeface="Arial" charset="0"/>
                <a:cs typeface="Arial" charset="0"/>
              </a:rPr>
            </a:br>
            <a:br>
              <a:rPr kumimoji="0" lang="fr-FR" sz="1400" b="0" i="0" u="none" strike="noStrike" cap="none" normalizeH="0" baseline="0" dirty="0">
                <a:ln>
                  <a:noFill/>
                </a:ln>
                <a:solidFill>
                  <a:schemeClr val="tx1"/>
                </a:solidFill>
                <a:effectLst/>
                <a:latin typeface="Arial" charset="0"/>
                <a:cs typeface="Arial" charset="0"/>
              </a:rPr>
            </a:br>
            <a:r>
              <a:rPr kumimoji="0" lang="fr-FR" sz="1400" b="0" i="0" u="none" strike="noStrike" cap="none" normalizeH="0" baseline="0" dirty="0">
                <a:ln>
                  <a:noFill/>
                </a:ln>
                <a:solidFill>
                  <a:schemeClr val="tx1"/>
                </a:solidFill>
                <a:effectLst/>
                <a:latin typeface="Arial" charset="0"/>
                <a:cs typeface="Arial" charset="0"/>
              </a:rPr>
              <a:t>    Enfin, tandis que les deux rois faisaient chanter des Te Deum chacun dans son camp, il prit le parti d'aller raisonner ailleurs des effets et des causes. Il passa par-dessus des tas de morts et de mourants, et gagna d'abord un village voisin ; il était en cendres : c'était un village </a:t>
            </a:r>
            <a:r>
              <a:rPr kumimoji="0" lang="fr-FR" sz="1400" b="0" i="0" u="none" strike="noStrike" cap="none" normalizeH="0" baseline="0" dirty="0" err="1">
                <a:ln>
                  <a:noFill/>
                </a:ln>
                <a:solidFill>
                  <a:schemeClr val="tx1"/>
                </a:solidFill>
                <a:effectLst/>
                <a:latin typeface="Arial" charset="0"/>
                <a:cs typeface="Arial" charset="0"/>
              </a:rPr>
              <a:t>abare</a:t>
            </a:r>
            <a:r>
              <a:rPr kumimoji="0" lang="fr-FR" sz="1400" b="0" i="0" u="none" strike="noStrike" cap="none" normalizeH="0" baseline="0" dirty="0">
                <a:ln>
                  <a:noFill/>
                </a:ln>
                <a:solidFill>
                  <a:schemeClr val="tx1"/>
                </a:solidFill>
                <a:effectLst/>
                <a:latin typeface="Arial" charset="0"/>
                <a:cs typeface="Arial" charset="0"/>
              </a:rPr>
              <a:t> que les Bulgares avaient brûlé, selon les lois du droit public. Ici des vieillards criblés de coups regardaient mourir leurs femmes égorgées, qui tenaient leurs enfants à leurs mamelles sanglantes ; là des filles éventrées après avoir assouvi les besoins naturels de quelques héros rendaient les derniers soupirs ; d'autres, à demi brûlées, criaient qu'on achevât de leur donner la mort. Des cervelles étaient répandues sur la terre à côté de bras et de jambes coupés.</a:t>
            </a:r>
            <a:br>
              <a:rPr kumimoji="0" lang="fr-FR" sz="1400" b="0" i="0" u="none" strike="noStrike" cap="none" normalizeH="0" baseline="0" dirty="0">
                <a:ln>
                  <a:noFill/>
                </a:ln>
                <a:solidFill>
                  <a:schemeClr val="tx1"/>
                </a:solidFill>
                <a:effectLst/>
                <a:latin typeface="Arial" charset="0"/>
                <a:cs typeface="Arial" charset="0"/>
              </a:rPr>
            </a:br>
            <a:br>
              <a:rPr kumimoji="0" lang="fr-FR" sz="1400" b="0" i="0" u="none" strike="noStrike" cap="none" normalizeH="0" baseline="0" dirty="0">
                <a:ln>
                  <a:noFill/>
                </a:ln>
                <a:solidFill>
                  <a:schemeClr val="tx1"/>
                </a:solidFill>
                <a:effectLst/>
                <a:latin typeface="Arial" charset="0"/>
                <a:cs typeface="Arial" charset="0"/>
              </a:rPr>
            </a:br>
            <a:r>
              <a:rPr kumimoji="0" lang="fr-FR" sz="1400" b="0" i="0" u="none" strike="noStrike" cap="none" normalizeH="0" baseline="0" dirty="0">
                <a:ln>
                  <a:noFill/>
                </a:ln>
                <a:solidFill>
                  <a:schemeClr val="tx1"/>
                </a:solidFill>
                <a:effectLst/>
                <a:latin typeface="Arial" charset="0"/>
                <a:cs typeface="Arial" charset="0"/>
              </a:rPr>
              <a:t>    Candide s'enfuit au plus vite dans un autre village : il appartenait à des Bulgares, et des héros </a:t>
            </a:r>
            <a:r>
              <a:rPr kumimoji="0" lang="fr-FR" sz="1400" b="0" i="0" u="none" strike="noStrike" cap="none" normalizeH="0" baseline="0" dirty="0" err="1">
                <a:ln>
                  <a:noFill/>
                </a:ln>
                <a:solidFill>
                  <a:schemeClr val="tx1"/>
                </a:solidFill>
                <a:effectLst/>
                <a:latin typeface="Arial" charset="0"/>
                <a:cs typeface="Arial" charset="0"/>
              </a:rPr>
              <a:t>abares</a:t>
            </a:r>
            <a:r>
              <a:rPr kumimoji="0" lang="fr-FR" sz="1400" b="0" i="0" u="none" strike="noStrike" cap="none" normalizeH="0" baseline="0" dirty="0">
                <a:ln>
                  <a:noFill/>
                </a:ln>
                <a:solidFill>
                  <a:schemeClr val="tx1"/>
                </a:solidFill>
                <a:effectLst/>
                <a:latin typeface="Arial" charset="0"/>
                <a:cs typeface="Arial" charset="0"/>
              </a:rPr>
              <a:t> l'avaient traité de même. Candide, toujours marchant sur des membres palpitants ou à travers des ruines, arriva enfin hors du théâtre de la guerre, portant quelques petites provisions dans son bissac, et n'oubliant jamais Mlle Cunégonde. Ses provisions lui manquèrent quand il fut en Hollande ; mais ayant entendu dire que tout le monde était riche dans ce pays-là, et qu'on y était chrétien, il ne douta pas qu'on ne le traitât aussi bien qu'il l'avait été dans le château de monsieur le baron avant qu'il en eût été chassé pour les beaux yeux de Mlle Cunégonde.</a:t>
            </a:r>
            <a:br>
              <a:rPr kumimoji="0" lang="fr-FR" sz="1400" b="0" i="0" u="none" strike="noStrike" cap="none" normalizeH="0" baseline="0" dirty="0">
                <a:ln>
                  <a:noFill/>
                </a:ln>
                <a:solidFill>
                  <a:schemeClr val="tx1"/>
                </a:solidFill>
                <a:effectLst/>
                <a:latin typeface="Arial" charset="0"/>
                <a:cs typeface="Arial" charset="0"/>
              </a:rPr>
            </a:br>
            <a:br>
              <a:rPr kumimoji="0" lang="fr-FR" sz="1400" b="0" i="0" u="none" strike="noStrike" cap="none" normalizeH="0" baseline="0" dirty="0">
                <a:ln>
                  <a:noFill/>
                </a:ln>
                <a:solidFill>
                  <a:schemeClr val="tx1"/>
                </a:solidFill>
                <a:effectLst/>
                <a:latin typeface="Arial" charset="0"/>
                <a:cs typeface="Arial" charset="0"/>
              </a:rPr>
            </a:br>
            <a:r>
              <a:rPr kumimoji="0" lang="fr-FR" sz="1400" b="0" i="1" u="none" strike="noStrike" cap="none" normalizeH="0" baseline="0" dirty="0">
                <a:ln>
                  <a:noFill/>
                </a:ln>
                <a:solidFill>
                  <a:schemeClr val="tx1"/>
                </a:solidFill>
                <a:effectLst/>
                <a:latin typeface="Arial" charset="0"/>
                <a:cs typeface="Arial" charset="0"/>
              </a:rPr>
              <a:t>Extrait du chapitre 3 de </a:t>
            </a:r>
            <a:r>
              <a:rPr kumimoji="0" lang="fr-FR" sz="1400" b="0" i="1" u="sng" strike="noStrike" cap="none" normalizeH="0" baseline="0" dirty="0">
                <a:ln>
                  <a:noFill/>
                </a:ln>
                <a:solidFill>
                  <a:schemeClr val="tx1"/>
                </a:solidFill>
                <a:effectLst/>
                <a:latin typeface="Arial" charset="0"/>
                <a:cs typeface="Arial" charset="0"/>
              </a:rPr>
              <a:t>Candide</a:t>
            </a:r>
            <a:r>
              <a:rPr kumimoji="0" lang="fr-FR" sz="1400" b="0" i="1" u="none" strike="noStrike" cap="none" normalizeH="0" baseline="0" dirty="0">
                <a:ln>
                  <a:noFill/>
                </a:ln>
                <a:solidFill>
                  <a:schemeClr val="tx1"/>
                </a:solidFill>
                <a:effectLst/>
                <a:latin typeface="Arial" charset="0"/>
                <a:cs typeface="Arial" charset="0"/>
              </a:rPr>
              <a:t> - Voltaire</a:t>
            </a:r>
            <a:r>
              <a:rPr kumimoji="0" lang="fr-FR" sz="1400" b="0" i="0" u="none" strike="noStrike" cap="none" normalizeH="0" baseline="0" dirty="0">
                <a:ln>
                  <a:noFill/>
                </a:ln>
                <a:solidFill>
                  <a:schemeClr val="tx1"/>
                </a:solidFill>
                <a:effectLst/>
                <a:latin typeface="Arial" charset="0"/>
                <a:cs typeface="Arial" charset="0"/>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Résultat de recherche d'images pour &quot;sophiste caricature&quot;"/>
          <p:cNvPicPr>
            <a:picLocks noChangeAspect="1" noChangeArrowheads="1"/>
          </p:cNvPicPr>
          <p:nvPr/>
        </p:nvPicPr>
        <p:blipFill>
          <a:blip r:embed="rId2" cstate="print"/>
          <a:srcRect/>
          <a:stretch>
            <a:fillRect/>
          </a:stretch>
        </p:blipFill>
        <p:spPr bwMode="auto">
          <a:xfrm>
            <a:off x="683568" y="260648"/>
            <a:ext cx="6336704" cy="6336705"/>
          </a:xfrm>
          <a:prstGeom prst="rect">
            <a:avLst/>
          </a:prstGeom>
          <a:noFill/>
        </p:spPr>
      </p:pic>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6499</TotalTime>
  <Words>1327</Words>
  <Application>Microsoft Office PowerPoint</Application>
  <PresentationFormat>Affichage à l'écran (4:3)</PresentationFormat>
  <Paragraphs>202</Paragraphs>
  <Slides>20</Slides>
  <Notes>12</Notes>
  <HiddenSlides>0</HiddenSlides>
  <MMClips>4</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Calibri</vt:lpstr>
      <vt:lpstr>Bodoni MT Black</vt:lpstr>
      <vt:lpstr>Wingdings</vt:lpstr>
      <vt:lpstr>Arial</vt:lpstr>
      <vt:lpstr>Aharoni</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Thibault Zaleski</dc:creator>
  <cp:lastModifiedBy>CNAPD ASBL</cp:lastModifiedBy>
  <cp:revision>55</cp:revision>
  <dcterms:created xsi:type="dcterms:W3CDTF">2017-06-20T13:31:40Z</dcterms:created>
  <dcterms:modified xsi:type="dcterms:W3CDTF">2018-04-10T12:24:17Z</dcterms:modified>
</cp:coreProperties>
</file>