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diagrams/drawing2.xml" ContentType="application/vnd.ms-office.drawingml.diagramDrawing+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diagrams/layout5.xml" ContentType="application/vnd.openxmlformats-officedocument.drawingml.diagramLayout+xml"/>
  <Override PartName="/ppt/diagrams/data6.xml" ContentType="application/vnd.openxmlformats-officedocument.drawingml.diagramData+xml"/>
  <Override PartName="/ppt/notesSlides/notesSlide9.xml" ContentType="application/vnd.openxmlformats-officedocument.presentationml.notesSlide+xml"/>
  <Override PartName="/ppt/diagrams/layout3.xml" ContentType="application/vnd.openxmlformats-officedocument.drawingml.diagramLayout+xml"/>
  <Override PartName="/ppt/diagrams/data4.xml" ContentType="application/vnd.openxmlformats-officedocument.drawingml.diagramData+xml"/>
  <Override PartName="/ppt/notesSlides/notesSlide12.xml" ContentType="application/vnd.openxmlformats-officedocument.presentationml.notesSlide+xml"/>
  <Override PartName="/ppt/diagrams/layout1.xml" ContentType="application/vnd.openxmlformats-officedocument.drawingml.diagramLayout+xml"/>
  <Override PartName="/ppt/notesSlides/notesSlide7.xml" ContentType="application/vnd.openxmlformats-officedocument.presentationml.notesSlide+xml"/>
  <Override PartName="/ppt/diagrams/data2.xml" ContentType="application/vnd.openxmlformats-officedocument.drawingml.diagramData+xml"/>
  <Override PartName="/ppt/notesSlides/notesSlide10.xml" ContentType="application/vnd.openxmlformats-officedocument.presentationml.notesSlide+xml"/>
  <Override PartName="/ppt/diagrams/colors6.xml" ContentType="application/vnd.openxmlformats-officedocument.drawingml.diagramColor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colors4.xml" ContentType="application/vnd.openxmlformats-officedocument.drawingml.diagramColors+xml"/>
  <Override PartName="/ppt/diagrams/drawing5.xml" ContentType="application/vnd.ms-office.drawingml.diagramDrawing+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diagrams/colors2.xml" ContentType="application/vnd.openxmlformats-officedocument.drawingml.diagramColors+xml"/>
  <Override PartName="/ppt/diagrams/drawing3.xml" ContentType="application/vnd.ms-office.drawingml.diagramDrawing+xml"/>
  <Default Extension="bin" ContentType="application/vnd.openxmlformats-officedocument.oleObject"/>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diagrams/layout4.xml" ContentType="application/vnd.openxmlformats-officedocument.drawingml.diagram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diagrams/layout2.xml" ContentType="application/vnd.openxmlformats-officedocument.drawingml.diagramLayout+xml"/>
  <Default Extension="gif" ContentType="image/gif"/>
  <Default Extension="vml" ContentType="application/vnd.openxmlformats-officedocument.vmlDrawing"/>
  <Override PartName="/ppt/notesSlides/notesSlide11.xml" ContentType="application/vnd.openxmlformats-officedocument.presentationml.notesSlide+xml"/>
  <Override PartName="/ppt/diagrams/data5.xml" ContentType="application/vnd.openxmlformats-officedocument.drawingml.diagramData+xml"/>
  <Override PartName="/ppt/notesSlides/notesSlide6.xml" ContentType="application/vnd.openxmlformats-officedocument.presentationml.notesSlide+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slides/slide8.xml" ContentType="application/vnd.openxmlformats-officedocument.presentationml.slide+xml"/>
  <Override PartName="/ppt/notesSlides/notesSlide4.xml" ContentType="application/vnd.openxmlformats-officedocument.presentationml.notesSlide+xml"/>
  <Override PartName="/ppt/diagrams/data1.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ppt/diagrams/quickStyle6.xml" ContentType="application/vnd.openxmlformats-officedocument.drawingml.diagramStyl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sldIdLst>
    <p:sldId id="278" r:id="rId2"/>
    <p:sldId id="277" r:id="rId3"/>
    <p:sldId id="274" r:id="rId4"/>
    <p:sldId id="275" r:id="rId5"/>
    <p:sldId id="269" r:id="rId6"/>
    <p:sldId id="271" r:id="rId7"/>
    <p:sldId id="268" r:id="rId8"/>
    <p:sldId id="276" r:id="rId9"/>
    <p:sldId id="273" r:id="rId10"/>
    <p:sldId id="263" r:id="rId11"/>
    <p:sldId id="265" r:id="rId12"/>
    <p:sldId id="259" r:id="rId13"/>
    <p:sldId id="260" r:id="rId14"/>
    <p:sldId id="270" r:id="rId15"/>
    <p:sldId id="262" r:id="rId16"/>
    <p:sldId id="261" r:id="rId17"/>
    <p:sldId id="272" r:id="rId18"/>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663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492" autoAdjust="0"/>
    <p:restoredTop sz="77667" autoAdjust="0"/>
  </p:normalViewPr>
  <p:slideViewPr>
    <p:cSldViewPr>
      <p:cViewPr varScale="1">
        <p:scale>
          <a:sx n="69" d="100"/>
          <a:sy n="69" d="100"/>
        </p:scale>
        <p:origin x="-450"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BE4AB12-91A3-4D2E-8B4D-726EE0975BD6}"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fr-BE"/>
        </a:p>
      </dgm:t>
    </dgm:pt>
    <dgm:pt modelId="{D8D80584-6C94-4493-93B3-1D812FB69AE1}">
      <dgm:prSet custT="1"/>
      <dgm:spPr/>
      <dgm:t>
        <a:bodyPr/>
        <a:lstStyle/>
        <a:p>
          <a:pPr marL="265113" indent="0" algn="just" rtl="0"/>
          <a:r>
            <a:rPr lang="fr-FR" sz="2400" dirty="0" smtClean="0"/>
            <a:t>“Le Bon Dieu n’a pas jugé bon de mettre du pétrole et du gaz seulement dans les pays démocratiques amis des Etats-Unis. </a:t>
          </a:r>
        </a:p>
        <a:p>
          <a:pPr marL="265113" indent="0" algn="just" rtl="0"/>
          <a:r>
            <a:rPr lang="fr-FR" sz="2400" dirty="0" smtClean="0"/>
            <a:t>Nous devons parfois agir là où, à tout prendre, on préfèrerait ne pas aller. </a:t>
          </a:r>
          <a:r>
            <a:rPr lang="fr-FR" sz="2400" b="1" dirty="0" smtClean="0"/>
            <a:t>Mais nous allons là où sont les affaires”. </a:t>
          </a:r>
          <a:endParaRPr lang="fr-FR" sz="2400" b="1" dirty="0"/>
        </a:p>
      </dgm:t>
    </dgm:pt>
    <dgm:pt modelId="{13B9E7D9-CB4A-4E85-B891-F15F70FC7246}" type="parTrans" cxnId="{C590C8CA-5015-4DCE-A895-84C62C4634E5}">
      <dgm:prSet/>
      <dgm:spPr/>
      <dgm:t>
        <a:bodyPr/>
        <a:lstStyle/>
        <a:p>
          <a:endParaRPr lang="fr-BE"/>
        </a:p>
      </dgm:t>
    </dgm:pt>
    <dgm:pt modelId="{0F570B3B-AB2F-4632-BD3C-84A5D0584165}" type="sibTrans" cxnId="{C590C8CA-5015-4DCE-A895-84C62C4634E5}">
      <dgm:prSet/>
      <dgm:spPr/>
      <dgm:t>
        <a:bodyPr/>
        <a:lstStyle/>
        <a:p>
          <a:endParaRPr lang="fr-BE"/>
        </a:p>
      </dgm:t>
    </dgm:pt>
    <dgm:pt modelId="{B8AC5121-ACE2-45B8-A26D-901C4B370459}">
      <dgm:prSet/>
      <dgm:spPr/>
      <dgm:t>
        <a:bodyPr/>
        <a:lstStyle/>
        <a:p>
          <a:pPr rtl="0"/>
          <a:r>
            <a:rPr lang="fr-FR" b="1" dirty="0" smtClean="0">
              <a:latin typeface="Garamond" pitchFamily="18" charset="0"/>
            </a:rPr>
            <a:t>Dick Cheney, </a:t>
          </a:r>
          <a:r>
            <a:rPr lang="fr-FR" b="0" dirty="0" smtClean="0">
              <a:latin typeface="Garamond" pitchFamily="18" charset="0"/>
            </a:rPr>
            <a:t>président d’</a:t>
          </a:r>
          <a:r>
            <a:rPr lang="fr-FR" b="0" dirty="0" err="1" smtClean="0">
              <a:latin typeface="Garamond" pitchFamily="18" charset="0"/>
            </a:rPr>
            <a:t>Halliburton</a:t>
          </a:r>
          <a:r>
            <a:rPr lang="fr-FR" b="0" dirty="0" smtClean="0">
              <a:latin typeface="Garamond" pitchFamily="18" charset="0"/>
            </a:rPr>
            <a:t>, déclaration en 1998.</a:t>
          </a:r>
          <a:endParaRPr lang="fr-BE" b="0" dirty="0">
            <a:latin typeface="Garamond" pitchFamily="18" charset="0"/>
          </a:endParaRPr>
        </a:p>
      </dgm:t>
    </dgm:pt>
    <dgm:pt modelId="{A754FB7C-1B98-44E4-A92B-8E7A157536B9}" type="parTrans" cxnId="{3E591F93-D533-40A2-8907-4735D220F69F}">
      <dgm:prSet/>
      <dgm:spPr/>
      <dgm:t>
        <a:bodyPr/>
        <a:lstStyle/>
        <a:p>
          <a:endParaRPr lang="fr-BE"/>
        </a:p>
      </dgm:t>
    </dgm:pt>
    <dgm:pt modelId="{32BD1614-C826-4ACD-AD69-B21ED254631E}" type="sibTrans" cxnId="{3E591F93-D533-40A2-8907-4735D220F69F}">
      <dgm:prSet/>
      <dgm:spPr/>
      <dgm:t>
        <a:bodyPr/>
        <a:lstStyle/>
        <a:p>
          <a:endParaRPr lang="fr-BE"/>
        </a:p>
      </dgm:t>
    </dgm:pt>
    <dgm:pt modelId="{8C49F8D8-F932-4B6E-86E8-4A5F89A71E8C}" type="pres">
      <dgm:prSet presAssocID="{2BE4AB12-91A3-4D2E-8B4D-726EE0975BD6}" presName="Name0" presStyleCnt="0">
        <dgm:presLayoutVars>
          <dgm:chMax val="7"/>
          <dgm:dir/>
          <dgm:animLvl val="lvl"/>
          <dgm:resizeHandles val="exact"/>
        </dgm:presLayoutVars>
      </dgm:prSet>
      <dgm:spPr/>
      <dgm:t>
        <a:bodyPr/>
        <a:lstStyle/>
        <a:p>
          <a:endParaRPr lang="fr-BE"/>
        </a:p>
      </dgm:t>
    </dgm:pt>
    <dgm:pt modelId="{3D105010-A9E7-45FA-9655-35A0DA3EFBB8}" type="pres">
      <dgm:prSet presAssocID="{D8D80584-6C94-4493-93B3-1D812FB69AE1}" presName="circle1" presStyleLbl="node1" presStyleIdx="0" presStyleCnt="2"/>
      <dgm:spPr/>
    </dgm:pt>
    <dgm:pt modelId="{2C9BF59C-5B95-4539-9931-A06FBADBBB27}" type="pres">
      <dgm:prSet presAssocID="{D8D80584-6C94-4493-93B3-1D812FB69AE1}" presName="space" presStyleCnt="0"/>
      <dgm:spPr/>
    </dgm:pt>
    <dgm:pt modelId="{92607742-445C-4B8F-8476-7FE2C595FF3E}" type="pres">
      <dgm:prSet presAssocID="{D8D80584-6C94-4493-93B3-1D812FB69AE1}" presName="rect1" presStyleLbl="alignAcc1" presStyleIdx="0" presStyleCnt="2" custScaleX="117918" custLinFactNeighborX="-363" custLinFactNeighborY="-141"/>
      <dgm:spPr/>
      <dgm:t>
        <a:bodyPr/>
        <a:lstStyle/>
        <a:p>
          <a:endParaRPr lang="fr-BE"/>
        </a:p>
      </dgm:t>
    </dgm:pt>
    <dgm:pt modelId="{C1E22C04-5C21-4C9A-8F60-64652ABC548F}" type="pres">
      <dgm:prSet presAssocID="{B8AC5121-ACE2-45B8-A26D-901C4B370459}" presName="vertSpace2" presStyleLbl="node1" presStyleIdx="0" presStyleCnt="2"/>
      <dgm:spPr/>
    </dgm:pt>
    <dgm:pt modelId="{5398480F-F286-433B-85E2-E0751BA10DBF}" type="pres">
      <dgm:prSet presAssocID="{B8AC5121-ACE2-45B8-A26D-901C4B370459}" presName="circle2" presStyleLbl="node1" presStyleIdx="1" presStyleCnt="2"/>
      <dgm:spPr/>
    </dgm:pt>
    <dgm:pt modelId="{358D204E-2004-4635-BC3B-8D74CEBDE114}" type="pres">
      <dgm:prSet presAssocID="{B8AC5121-ACE2-45B8-A26D-901C4B370459}" presName="rect2" presStyleLbl="alignAcc1" presStyleIdx="1" presStyleCnt="2" custScaleY="15135"/>
      <dgm:spPr/>
      <dgm:t>
        <a:bodyPr/>
        <a:lstStyle/>
        <a:p>
          <a:endParaRPr lang="fr-BE"/>
        </a:p>
      </dgm:t>
    </dgm:pt>
    <dgm:pt modelId="{620076D8-5BDD-44D8-911C-6CB6FE1C0FB9}" type="pres">
      <dgm:prSet presAssocID="{D8D80584-6C94-4493-93B3-1D812FB69AE1}" presName="rect1ParTxNoCh" presStyleLbl="alignAcc1" presStyleIdx="1" presStyleCnt="2">
        <dgm:presLayoutVars>
          <dgm:chMax val="1"/>
          <dgm:bulletEnabled val="1"/>
        </dgm:presLayoutVars>
      </dgm:prSet>
      <dgm:spPr/>
      <dgm:t>
        <a:bodyPr/>
        <a:lstStyle/>
        <a:p>
          <a:endParaRPr lang="fr-BE"/>
        </a:p>
      </dgm:t>
    </dgm:pt>
    <dgm:pt modelId="{BDAF5368-028E-4B28-AE25-1D09D01A2F7E}" type="pres">
      <dgm:prSet presAssocID="{B8AC5121-ACE2-45B8-A26D-901C4B370459}" presName="rect2ParTxNoCh" presStyleLbl="alignAcc1" presStyleIdx="1" presStyleCnt="2">
        <dgm:presLayoutVars>
          <dgm:chMax val="1"/>
          <dgm:bulletEnabled val="1"/>
        </dgm:presLayoutVars>
      </dgm:prSet>
      <dgm:spPr/>
      <dgm:t>
        <a:bodyPr/>
        <a:lstStyle/>
        <a:p>
          <a:endParaRPr lang="fr-BE"/>
        </a:p>
      </dgm:t>
    </dgm:pt>
  </dgm:ptLst>
  <dgm:cxnLst>
    <dgm:cxn modelId="{3E591F93-D533-40A2-8907-4735D220F69F}" srcId="{2BE4AB12-91A3-4D2E-8B4D-726EE0975BD6}" destId="{B8AC5121-ACE2-45B8-A26D-901C4B370459}" srcOrd="1" destOrd="0" parTransId="{A754FB7C-1B98-44E4-A92B-8E7A157536B9}" sibTransId="{32BD1614-C826-4ACD-AD69-B21ED254631E}"/>
    <dgm:cxn modelId="{6328CE0A-99CA-44D3-A03D-6BBB3393A06C}" type="presOf" srcId="{B8AC5121-ACE2-45B8-A26D-901C4B370459}" destId="{BDAF5368-028E-4B28-AE25-1D09D01A2F7E}" srcOrd="1" destOrd="0" presId="urn:microsoft.com/office/officeart/2005/8/layout/target3"/>
    <dgm:cxn modelId="{C590C8CA-5015-4DCE-A895-84C62C4634E5}" srcId="{2BE4AB12-91A3-4D2E-8B4D-726EE0975BD6}" destId="{D8D80584-6C94-4493-93B3-1D812FB69AE1}" srcOrd="0" destOrd="0" parTransId="{13B9E7D9-CB4A-4E85-B891-F15F70FC7246}" sibTransId="{0F570B3B-AB2F-4632-BD3C-84A5D0584165}"/>
    <dgm:cxn modelId="{B6D568FC-0325-4DAE-AEB5-D93DB53BA7A5}" type="presOf" srcId="{B8AC5121-ACE2-45B8-A26D-901C4B370459}" destId="{358D204E-2004-4635-BC3B-8D74CEBDE114}" srcOrd="0" destOrd="0" presId="urn:microsoft.com/office/officeart/2005/8/layout/target3"/>
    <dgm:cxn modelId="{9BE53F5A-E796-44DC-BBC1-4199F40C15C5}" type="presOf" srcId="{D8D80584-6C94-4493-93B3-1D812FB69AE1}" destId="{92607742-445C-4B8F-8476-7FE2C595FF3E}" srcOrd="0" destOrd="0" presId="urn:microsoft.com/office/officeart/2005/8/layout/target3"/>
    <dgm:cxn modelId="{F48F8FB2-8548-4740-BFD9-46AADF58E6FD}" type="presOf" srcId="{2BE4AB12-91A3-4D2E-8B4D-726EE0975BD6}" destId="{8C49F8D8-F932-4B6E-86E8-4A5F89A71E8C}" srcOrd="0" destOrd="0" presId="urn:microsoft.com/office/officeart/2005/8/layout/target3"/>
    <dgm:cxn modelId="{38BF533B-A649-45E9-87E3-346B69360558}" type="presOf" srcId="{D8D80584-6C94-4493-93B3-1D812FB69AE1}" destId="{620076D8-5BDD-44D8-911C-6CB6FE1C0FB9}" srcOrd="1" destOrd="0" presId="urn:microsoft.com/office/officeart/2005/8/layout/target3"/>
    <dgm:cxn modelId="{2FE96742-3D0B-4511-99CC-A711E21338A9}" type="presParOf" srcId="{8C49F8D8-F932-4B6E-86E8-4A5F89A71E8C}" destId="{3D105010-A9E7-45FA-9655-35A0DA3EFBB8}" srcOrd="0" destOrd="0" presId="urn:microsoft.com/office/officeart/2005/8/layout/target3"/>
    <dgm:cxn modelId="{62440031-E9C8-4487-A3C0-3031766905CA}" type="presParOf" srcId="{8C49F8D8-F932-4B6E-86E8-4A5F89A71E8C}" destId="{2C9BF59C-5B95-4539-9931-A06FBADBBB27}" srcOrd="1" destOrd="0" presId="urn:microsoft.com/office/officeart/2005/8/layout/target3"/>
    <dgm:cxn modelId="{D3EA634C-01E4-45CD-AB9C-EF897C6F8514}" type="presParOf" srcId="{8C49F8D8-F932-4B6E-86E8-4A5F89A71E8C}" destId="{92607742-445C-4B8F-8476-7FE2C595FF3E}" srcOrd="2" destOrd="0" presId="urn:microsoft.com/office/officeart/2005/8/layout/target3"/>
    <dgm:cxn modelId="{FBC1D040-D614-4900-A070-B123A062F483}" type="presParOf" srcId="{8C49F8D8-F932-4B6E-86E8-4A5F89A71E8C}" destId="{C1E22C04-5C21-4C9A-8F60-64652ABC548F}" srcOrd="3" destOrd="0" presId="urn:microsoft.com/office/officeart/2005/8/layout/target3"/>
    <dgm:cxn modelId="{C1727C33-289F-4A0B-8AEC-A99CDFEBE3DD}" type="presParOf" srcId="{8C49F8D8-F932-4B6E-86E8-4A5F89A71E8C}" destId="{5398480F-F286-433B-85E2-E0751BA10DBF}" srcOrd="4" destOrd="0" presId="urn:microsoft.com/office/officeart/2005/8/layout/target3"/>
    <dgm:cxn modelId="{B777B3AF-E7AF-4DF1-A8CC-4A8F0A47749D}" type="presParOf" srcId="{8C49F8D8-F932-4B6E-86E8-4A5F89A71E8C}" destId="{358D204E-2004-4635-BC3B-8D74CEBDE114}" srcOrd="5" destOrd="0" presId="urn:microsoft.com/office/officeart/2005/8/layout/target3"/>
    <dgm:cxn modelId="{98AD144A-A95B-4DBC-AA94-98C6B56660D2}" type="presParOf" srcId="{8C49F8D8-F932-4B6E-86E8-4A5F89A71E8C}" destId="{620076D8-5BDD-44D8-911C-6CB6FE1C0FB9}" srcOrd="6" destOrd="0" presId="urn:microsoft.com/office/officeart/2005/8/layout/target3"/>
    <dgm:cxn modelId="{8B062407-E0FC-480F-8311-96BE81BC44C0}" type="presParOf" srcId="{8C49F8D8-F932-4B6E-86E8-4A5F89A71E8C}" destId="{BDAF5368-028E-4B28-AE25-1D09D01A2F7E}" srcOrd="7" destOrd="0" presId="urn:microsoft.com/office/officeart/2005/8/layout/target3"/>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8CFA27A-1654-48D6-A6E1-5F79255FDBC1}" type="doc">
      <dgm:prSet loTypeId="urn:microsoft.com/office/officeart/2005/8/layout/pyramid2" loCatId="pyramid" qsTypeId="urn:microsoft.com/office/officeart/2005/8/quickstyle/simple1" qsCatId="simple" csTypeId="urn:microsoft.com/office/officeart/2005/8/colors/accent1_2" csCatId="accent1" phldr="1"/>
      <dgm:spPr/>
      <dgm:t>
        <a:bodyPr/>
        <a:lstStyle/>
        <a:p>
          <a:endParaRPr lang="fr-BE"/>
        </a:p>
      </dgm:t>
    </dgm:pt>
    <dgm:pt modelId="{C225E14D-B98E-4736-A297-9E07219BE98F}">
      <dgm:prSet custT="1"/>
      <dgm:spPr/>
      <dgm:t>
        <a:bodyPr/>
        <a:lstStyle/>
        <a:p>
          <a:pPr algn="just" rtl="0"/>
          <a:r>
            <a:rPr lang="fr-BE" sz="2000" dirty="0" smtClean="0"/>
            <a:t>(…) « Ce qui se joue à travers le grand Moyen-Orient est plus qu’un conflit militaire. C’est la guerre idéologique décisive de notre temps. D’un côté, il y a ceux qui croient en la </a:t>
          </a:r>
          <a:r>
            <a:rPr lang="fr-BE" sz="2000" b="1" dirty="0" smtClean="0"/>
            <a:t>liberté et en la modération</a:t>
          </a:r>
          <a:r>
            <a:rPr lang="fr-BE" sz="2000" dirty="0" smtClean="0"/>
            <a:t> ; de l’autre, </a:t>
          </a:r>
          <a:r>
            <a:rPr lang="fr-BE" sz="2000" b="1" dirty="0" smtClean="0"/>
            <a:t>les extrémistes qui tuent des innocents</a:t>
          </a:r>
          <a:r>
            <a:rPr lang="fr-BE" sz="2000" dirty="0" smtClean="0"/>
            <a:t> et ont proclamé leur intention de détruire notre mode de vie. À long terme, le moyen le plus réaliste de </a:t>
          </a:r>
          <a:r>
            <a:rPr lang="fr-BE" sz="2000" b="1" dirty="0" smtClean="0"/>
            <a:t>protéger</a:t>
          </a:r>
          <a:r>
            <a:rPr lang="fr-BE" sz="2000" dirty="0" smtClean="0"/>
            <a:t> le peuple américain est d’offrir une solution de rechange pleine d’espoir face à l’idéologie de haine de l’ennemi, et cela </a:t>
          </a:r>
          <a:r>
            <a:rPr lang="fr-BE" sz="2000" b="1" dirty="0" smtClean="0"/>
            <a:t>en faisant avancer la liberté </a:t>
          </a:r>
          <a:r>
            <a:rPr lang="fr-BE" sz="2000" dirty="0" smtClean="0"/>
            <a:t>dans cette région du monde. (…) Nous allons de l’avant avec </a:t>
          </a:r>
          <a:r>
            <a:rPr lang="fr-BE" sz="2000" b="1" dirty="0" smtClean="0"/>
            <a:t>confiance dans l’Auteur de la liberté </a:t>
          </a:r>
          <a:r>
            <a:rPr lang="fr-BE" sz="2000" dirty="0" smtClean="0"/>
            <a:t>qui nous guidera dans ces heures difficiles »</a:t>
          </a:r>
          <a:endParaRPr lang="fr-BE" sz="2000" dirty="0"/>
        </a:p>
      </dgm:t>
    </dgm:pt>
    <dgm:pt modelId="{3D100E5B-32BE-46FD-807E-1659D26359E0}" type="parTrans" cxnId="{F8706C14-F7F4-45FC-9445-3327E6A1CFC9}">
      <dgm:prSet/>
      <dgm:spPr/>
      <dgm:t>
        <a:bodyPr/>
        <a:lstStyle/>
        <a:p>
          <a:endParaRPr lang="fr-BE"/>
        </a:p>
      </dgm:t>
    </dgm:pt>
    <dgm:pt modelId="{65291DF9-CEB0-4D43-B56E-47CEF58FDC70}" type="sibTrans" cxnId="{F8706C14-F7F4-45FC-9445-3327E6A1CFC9}">
      <dgm:prSet/>
      <dgm:spPr/>
      <dgm:t>
        <a:bodyPr/>
        <a:lstStyle/>
        <a:p>
          <a:endParaRPr lang="fr-BE"/>
        </a:p>
      </dgm:t>
    </dgm:pt>
    <dgm:pt modelId="{F0EB2C65-2901-4C7F-9931-F7F9D894BBC5}">
      <dgm:prSet/>
      <dgm:spPr/>
      <dgm:t>
        <a:bodyPr/>
        <a:lstStyle/>
        <a:p>
          <a:pPr rtl="0"/>
          <a:r>
            <a:rPr lang="fr-BE" b="1" dirty="0" smtClean="0"/>
            <a:t>George W. Bush</a:t>
          </a:r>
          <a:r>
            <a:rPr lang="fr-BE" dirty="0" smtClean="0"/>
            <a:t>, </a:t>
          </a:r>
          <a:r>
            <a:rPr lang="fr-BE" i="1" dirty="0" smtClean="0"/>
            <a:t>Discours à la Nation, 10 janvier 2007.</a:t>
          </a:r>
          <a:endParaRPr lang="fr-BE" dirty="0"/>
        </a:p>
      </dgm:t>
    </dgm:pt>
    <dgm:pt modelId="{E012D023-B375-455A-9578-A0726C89F87B}" type="parTrans" cxnId="{00381251-4F9E-4C2F-86C3-7B32A53FB046}">
      <dgm:prSet/>
      <dgm:spPr/>
      <dgm:t>
        <a:bodyPr/>
        <a:lstStyle/>
        <a:p>
          <a:endParaRPr lang="fr-BE"/>
        </a:p>
      </dgm:t>
    </dgm:pt>
    <dgm:pt modelId="{F807889E-CDA4-429B-9A58-8F618CE1698E}" type="sibTrans" cxnId="{00381251-4F9E-4C2F-86C3-7B32A53FB046}">
      <dgm:prSet/>
      <dgm:spPr/>
      <dgm:t>
        <a:bodyPr/>
        <a:lstStyle/>
        <a:p>
          <a:endParaRPr lang="fr-BE"/>
        </a:p>
      </dgm:t>
    </dgm:pt>
    <dgm:pt modelId="{43E6325F-2C67-4551-A092-54F7FE9A4AC4}" type="pres">
      <dgm:prSet presAssocID="{88CFA27A-1654-48D6-A6E1-5F79255FDBC1}" presName="compositeShape" presStyleCnt="0">
        <dgm:presLayoutVars>
          <dgm:dir/>
          <dgm:resizeHandles/>
        </dgm:presLayoutVars>
      </dgm:prSet>
      <dgm:spPr/>
      <dgm:t>
        <a:bodyPr/>
        <a:lstStyle/>
        <a:p>
          <a:endParaRPr lang="fr-BE"/>
        </a:p>
      </dgm:t>
    </dgm:pt>
    <dgm:pt modelId="{E9A9F9C4-B36D-4E51-98FA-DF95D9746EA7}" type="pres">
      <dgm:prSet presAssocID="{88CFA27A-1654-48D6-A6E1-5F79255FDBC1}" presName="pyramid" presStyleLbl="node1" presStyleIdx="0" presStyleCnt="1"/>
      <dgm:spPr/>
    </dgm:pt>
    <dgm:pt modelId="{6F563AAF-D245-444A-A726-8F00EEB0320C}" type="pres">
      <dgm:prSet presAssocID="{88CFA27A-1654-48D6-A6E1-5F79255FDBC1}" presName="theList" presStyleCnt="0"/>
      <dgm:spPr/>
    </dgm:pt>
    <dgm:pt modelId="{9CED1043-DD37-43FA-9649-C81B44B2937E}" type="pres">
      <dgm:prSet presAssocID="{C225E14D-B98E-4736-A297-9E07219BE98F}" presName="aNode" presStyleLbl="fgAcc1" presStyleIdx="0" presStyleCnt="2" custScaleX="184614" custScaleY="154917" custLinFactNeighborX="-8334" custLinFactNeighborY="-8746">
        <dgm:presLayoutVars>
          <dgm:bulletEnabled val="1"/>
        </dgm:presLayoutVars>
      </dgm:prSet>
      <dgm:spPr/>
      <dgm:t>
        <a:bodyPr/>
        <a:lstStyle/>
        <a:p>
          <a:endParaRPr lang="fr-BE"/>
        </a:p>
      </dgm:t>
    </dgm:pt>
    <dgm:pt modelId="{BBA9E166-559D-4B45-9FA8-A686FD24F5C3}" type="pres">
      <dgm:prSet presAssocID="{C225E14D-B98E-4736-A297-9E07219BE98F}" presName="aSpace" presStyleCnt="0"/>
      <dgm:spPr/>
    </dgm:pt>
    <dgm:pt modelId="{D86E4BC9-5628-4B67-B150-39AD6DE54206}" type="pres">
      <dgm:prSet presAssocID="{F0EB2C65-2901-4C7F-9931-F7F9D894BBC5}" presName="aNode" presStyleLbl="fgAcc1" presStyleIdx="1" presStyleCnt="2" custScaleX="132785" custScaleY="26321" custLinFactY="252" custLinFactNeighborX="6960" custLinFactNeighborY="100000">
        <dgm:presLayoutVars>
          <dgm:bulletEnabled val="1"/>
        </dgm:presLayoutVars>
      </dgm:prSet>
      <dgm:spPr/>
      <dgm:t>
        <a:bodyPr/>
        <a:lstStyle/>
        <a:p>
          <a:endParaRPr lang="fr-BE"/>
        </a:p>
      </dgm:t>
    </dgm:pt>
    <dgm:pt modelId="{7E759751-11A0-411D-9858-584EBDF89421}" type="pres">
      <dgm:prSet presAssocID="{F0EB2C65-2901-4C7F-9931-F7F9D894BBC5}" presName="aSpace" presStyleCnt="0"/>
      <dgm:spPr/>
    </dgm:pt>
  </dgm:ptLst>
  <dgm:cxnLst>
    <dgm:cxn modelId="{6BE76140-171F-42E1-8F88-D29AD5FDBE92}" type="presOf" srcId="{C225E14D-B98E-4736-A297-9E07219BE98F}" destId="{9CED1043-DD37-43FA-9649-C81B44B2937E}" srcOrd="0" destOrd="0" presId="urn:microsoft.com/office/officeart/2005/8/layout/pyramid2"/>
    <dgm:cxn modelId="{D0CB3E02-A899-4A1D-BD54-5B3A10C5C99C}" type="presOf" srcId="{F0EB2C65-2901-4C7F-9931-F7F9D894BBC5}" destId="{D86E4BC9-5628-4B67-B150-39AD6DE54206}" srcOrd="0" destOrd="0" presId="urn:microsoft.com/office/officeart/2005/8/layout/pyramid2"/>
    <dgm:cxn modelId="{00381251-4F9E-4C2F-86C3-7B32A53FB046}" srcId="{88CFA27A-1654-48D6-A6E1-5F79255FDBC1}" destId="{F0EB2C65-2901-4C7F-9931-F7F9D894BBC5}" srcOrd="1" destOrd="0" parTransId="{E012D023-B375-455A-9578-A0726C89F87B}" sibTransId="{F807889E-CDA4-429B-9A58-8F618CE1698E}"/>
    <dgm:cxn modelId="{F2817614-E92A-4770-9BCA-A55599F6F71B}" type="presOf" srcId="{88CFA27A-1654-48D6-A6E1-5F79255FDBC1}" destId="{43E6325F-2C67-4551-A092-54F7FE9A4AC4}" srcOrd="0" destOrd="0" presId="urn:microsoft.com/office/officeart/2005/8/layout/pyramid2"/>
    <dgm:cxn modelId="{F8706C14-F7F4-45FC-9445-3327E6A1CFC9}" srcId="{88CFA27A-1654-48D6-A6E1-5F79255FDBC1}" destId="{C225E14D-B98E-4736-A297-9E07219BE98F}" srcOrd="0" destOrd="0" parTransId="{3D100E5B-32BE-46FD-807E-1659D26359E0}" sibTransId="{65291DF9-CEB0-4D43-B56E-47CEF58FDC70}"/>
    <dgm:cxn modelId="{07386564-5A73-4498-AA9B-AE7F03DB6993}" type="presParOf" srcId="{43E6325F-2C67-4551-A092-54F7FE9A4AC4}" destId="{E9A9F9C4-B36D-4E51-98FA-DF95D9746EA7}" srcOrd="0" destOrd="0" presId="urn:microsoft.com/office/officeart/2005/8/layout/pyramid2"/>
    <dgm:cxn modelId="{87CB9ADC-57FD-4E56-9391-35C5648BE5D8}" type="presParOf" srcId="{43E6325F-2C67-4551-A092-54F7FE9A4AC4}" destId="{6F563AAF-D245-444A-A726-8F00EEB0320C}" srcOrd="1" destOrd="0" presId="urn:microsoft.com/office/officeart/2005/8/layout/pyramid2"/>
    <dgm:cxn modelId="{ECDEB1F8-3C22-42F9-950E-E09C714D5D00}" type="presParOf" srcId="{6F563AAF-D245-444A-A726-8F00EEB0320C}" destId="{9CED1043-DD37-43FA-9649-C81B44B2937E}" srcOrd="0" destOrd="0" presId="urn:microsoft.com/office/officeart/2005/8/layout/pyramid2"/>
    <dgm:cxn modelId="{A097A35E-8578-486B-ABFE-9DABD94B39A3}" type="presParOf" srcId="{6F563AAF-D245-444A-A726-8F00EEB0320C}" destId="{BBA9E166-559D-4B45-9FA8-A686FD24F5C3}" srcOrd="1" destOrd="0" presId="urn:microsoft.com/office/officeart/2005/8/layout/pyramid2"/>
    <dgm:cxn modelId="{930A1076-025F-456F-8245-122556909C53}" type="presParOf" srcId="{6F563AAF-D245-444A-A726-8F00EEB0320C}" destId="{D86E4BC9-5628-4B67-B150-39AD6DE54206}" srcOrd="2" destOrd="0" presId="urn:microsoft.com/office/officeart/2005/8/layout/pyramid2"/>
    <dgm:cxn modelId="{C419C7D2-6EF5-4B89-80BC-A9FA960FDBCC}" type="presParOf" srcId="{6F563AAF-D245-444A-A726-8F00EEB0320C}" destId="{7E759751-11A0-411D-9858-584EBDF89421}" srcOrd="3" destOrd="0" presId="urn:microsoft.com/office/officeart/2005/8/layout/pyramid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A6B93E2-B835-454D-82AF-6040458835B2}"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fr-BE"/>
        </a:p>
      </dgm:t>
    </dgm:pt>
    <dgm:pt modelId="{A09B9E77-8BF3-448C-B3EC-8961D35F732C}">
      <dgm:prSet/>
      <dgm:spPr/>
      <dgm:t>
        <a:bodyPr/>
        <a:lstStyle/>
        <a:p>
          <a:pPr rtl="0"/>
          <a:r>
            <a:rPr lang="fr-BE" b="1" dirty="0" smtClean="0"/>
            <a:t>Une idéologie ?</a:t>
          </a:r>
          <a:endParaRPr lang="fr-BE" dirty="0"/>
        </a:p>
      </dgm:t>
    </dgm:pt>
    <dgm:pt modelId="{0990BC8E-87B4-495B-BBC3-F8553BC7C13B}" type="parTrans" cxnId="{553460E7-9FD6-47ED-8349-B55E8C4C44F2}">
      <dgm:prSet/>
      <dgm:spPr/>
      <dgm:t>
        <a:bodyPr/>
        <a:lstStyle/>
        <a:p>
          <a:endParaRPr lang="fr-BE"/>
        </a:p>
      </dgm:t>
    </dgm:pt>
    <dgm:pt modelId="{8027CCE2-F77C-457E-9124-50EBA01BCC21}" type="sibTrans" cxnId="{553460E7-9FD6-47ED-8349-B55E8C4C44F2}">
      <dgm:prSet/>
      <dgm:spPr/>
      <dgm:t>
        <a:bodyPr/>
        <a:lstStyle/>
        <a:p>
          <a:endParaRPr lang="fr-BE"/>
        </a:p>
      </dgm:t>
    </dgm:pt>
    <dgm:pt modelId="{2EEE7856-4525-4D0A-A654-0A47F8CF839D}">
      <dgm:prSet custT="1"/>
      <dgm:spPr/>
      <dgm:t>
        <a:bodyPr/>
        <a:lstStyle/>
        <a:p>
          <a:pPr algn="l" rtl="0"/>
          <a:r>
            <a:rPr lang="fr-BE" sz="1200" i="1" dirty="0" smtClean="0"/>
            <a:t>«</a:t>
          </a:r>
          <a:r>
            <a:rPr lang="fr-BE" sz="1800" i="1" dirty="0" smtClean="0"/>
            <a:t> Le Projet pour un Nouveau Siècle Américain est une organisation éducative à but non lucratif centrée sur quelques propositions fondamentales: </a:t>
          </a:r>
          <a:r>
            <a:rPr lang="fr-BE" sz="1800" b="1" i="1" dirty="0" smtClean="0"/>
            <a:t>le leadership de l'Amérique est bon </a:t>
          </a:r>
          <a:r>
            <a:rPr lang="fr-BE" sz="1800" i="1" dirty="0" smtClean="0"/>
            <a:t>pour l'Amérique et pour le reste du monde. </a:t>
          </a:r>
          <a:r>
            <a:rPr lang="fr-BE" sz="1800" dirty="0" smtClean="0"/>
            <a:t>»</a:t>
          </a:r>
          <a:endParaRPr lang="fr-BE" sz="1800" dirty="0"/>
        </a:p>
      </dgm:t>
    </dgm:pt>
    <dgm:pt modelId="{D22CC69A-2A8C-4F5C-B694-5F4E3B7E9090}" type="parTrans" cxnId="{BDC876D2-6D38-4FDD-AEC4-38D679191444}">
      <dgm:prSet/>
      <dgm:spPr/>
      <dgm:t>
        <a:bodyPr/>
        <a:lstStyle/>
        <a:p>
          <a:endParaRPr lang="fr-BE"/>
        </a:p>
      </dgm:t>
    </dgm:pt>
    <dgm:pt modelId="{5E854444-8E50-44E7-9D27-C10BDAB6A6B9}" type="sibTrans" cxnId="{BDC876D2-6D38-4FDD-AEC4-38D679191444}">
      <dgm:prSet/>
      <dgm:spPr/>
      <dgm:t>
        <a:bodyPr/>
        <a:lstStyle/>
        <a:p>
          <a:endParaRPr lang="fr-BE"/>
        </a:p>
      </dgm:t>
    </dgm:pt>
    <dgm:pt modelId="{F2DC9593-57A4-4ABD-8BDF-540A5DCCCBAA}">
      <dgm:prSet custT="1"/>
      <dgm:spPr/>
      <dgm:t>
        <a:bodyPr/>
        <a:lstStyle/>
        <a:p>
          <a:pPr algn="r" rtl="0"/>
          <a:r>
            <a:rPr lang="fr-BE" sz="1800" i="1" dirty="0" smtClean="0"/>
            <a:t>« Un tel leadership </a:t>
          </a:r>
          <a:r>
            <a:rPr lang="fr-BE" sz="1800" b="1" i="1" dirty="0" smtClean="0"/>
            <a:t>demande la force militaire</a:t>
          </a:r>
          <a:r>
            <a:rPr lang="fr-BE" sz="1800" i="1" dirty="0" smtClean="0"/>
            <a:t>, une diplomatie énergique et un engagement pour le </a:t>
          </a:r>
          <a:r>
            <a:rPr lang="fr-BE" sz="1800" b="1" i="1" dirty="0" smtClean="0"/>
            <a:t>principe moral</a:t>
          </a:r>
          <a:r>
            <a:rPr lang="fr-BE" sz="1800" i="1" dirty="0" smtClean="0"/>
            <a:t>. »</a:t>
          </a:r>
          <a:endParaRPr lang="fr-BE" sz="1800" i="1" dirty="0"/>
        </a:p>
      </dgm:t>
    </dgm:pt>
    <dgm:pt modelId="{3329663F-A86A-46C6-9BDB-46B632AF459B}" type="parTrans" cxnId="{F65BF904-589B-4721-B173-21098F24BCE1}">
      <dgm:prSet/>
      <dgm:spPr/>
      <dgm:t>
        <a:bodyPr/>
        <a:lstStyle/>
        <a:p>
          <a:endParaRPr lang="fr-BE"/>
        </a:p>
      </dgm:t>
    </dgm:pt>
    <dgm:pt modelId="{580C5D6C-4913-45D2-9D24-F1F19AC1906D}" type="sibTrans" cxnId="{F65BF904-589B-4721-B173-21098F24BCE1}">
      <dgm:prSet/>
      <dgm:spPr/>
      <dgm:t>
        <a:bodyPr/>
        <a:lstStyle/>
        <a:p>
          <a:endParaRPr lang="fr-BE"/>
        </a:p>
      </dgm:t>
    </dgm:pt>
    <dgm:pt modelId="{82EC7119-8EA6-41BA-A6AE-A188D36B4D00}" type="pres">
      <dgm:prSet presAssocID="{4A6B93E2-B835-454D-82AF-6040458835B2}" presName="compositeShape" presStyleCnt="0">
        <dgm:presLayoutVars>
          <dgm:chMax val="7"/>
          <dgm:dir/>
          <dgm:resizeHandles val="exact"/>
        </dgm:presLayoutVars>
      </dgm:prSet>
      <dgm:spPr/>
      <dgm:t>
        <a:bodyPr/>
        <a:lstStyle/>
        <a:p>
          <a:endParaRPr lang="fr-BE"/>
        </a:p>
      </dgm:t>
    </dgm:pt>
    <dgm:pt modelId="{20F2F611-0E2B-4EC1-B911-481DBBF04A33}" type="pres">
      <dgm:prSet presAssocID="{A09B9E77-8BF3-448C-B3EC-8961D35F732C}" presName="circ1" presStyleLbl="vennNode1" presStyleIdx="0" presStyleCnt="3" custScaleY="55651"/>
      <dgm:spPr/>
      <dgm:t>
        <a:bodyPr/>
        <a:lstStyle/>
        <a:p>
          <a:endParaRPr lang="fr-BE"/>
        </a:p>
      </dgm:t>
    </dgm:pt>
    <dgm:pt modelId="{AABBF211-12D1-467F-99E9-8E061558AB97}" type="pres">
      <dgm:prSet presAssocID="{A09B9E77-8BF3-448C-B3EC-8961D35F732C}" presName="circ1Tx" presStyleLbl="revTx" presStyleIdx="0" presStyleCnt="0">
        <dgm:presLayoutVars>
          <dgm:chMax val="0"/>
          <dgm:chPref val="0"/>
          <dgm:bulletEnabled val="1"/>
        </dgm:presLayoutVars>
      </dgm:prSet>
      <dgm:spPr/>
      <dgm:t>
        <a:bodyPr/>
        <a:lstStyle/>
        <a:p>
          <a:endParaRPr lang="fr-BE"/>
        </a:p>
      </dgm:t>
    </dgm:pt>
    <dgm:pt modelId="{324D72C4-437E-4E44-83AC-3B927949ED06}" type="pres">
      <dgm:prSet presAssocID="{2EEE7856-4525-4D0A-A654-0A47F8CF839D}" presName="circ2" presStyleLbl="vennNode1" presStyleIdx="1" presStyleCnt="3" custScaleX="148332" custScaleY="127124" custLinFactNeighborX="-95460" custLinFactNeighborY="4191"/>
      <dgm:spPr/>
      <dgm:t>
        <a:bodyPr/>
        <a:lstStyle/>
        <a:p>
          <a:endParaRPr lang="fr-BE"/>
        </a:p>
      </dgm:t>
    </dgm:pt>
    <dgm:pt modelId="{B4CCAB48-E5C4-4368-9347-0F8407D4544E}" type="pres">
      <dgm:prSet presAssocID="{2EEE7856-4525-4D0A-A654-0A47F8CF839D}" presName="circ2Tx" presStyleLbl="revTx" presStyleIdx="0" presStyleCnt="0">
        <dgm:presLayoutVars>
          <dgm:chMax val="0"/>
          <dgm:chPref val="0"/>
          <dgm:bulletEnabled val="1"/>
        </dgm:presLayoutVars>
      </dgm:prSet>
      <dgm:spPr/>
      <dgm:t>
        <a:bodyPr/>
        <a:lstStyle/>
        <a:p>
          <a:endParaRPr lang="fr-BE"/>
        </a:p>
      </dgm:t>
    </dgm:pt>
    <dgm:pt modelId="{788B2108-E0C6-4F7D-8396-DEB0054CBFB1}" type="pres">
      <dgm:prSet presAssocID="{F2DC9593-57A4-4ABD-8BDF-540A5DCCCBAA}" presName="circ3" presStyleLbl="vennNode1" presStyleIdx="2" presStyleCnt="3" custScaleX="121693" custScaleY="121693" custLinFactX="2992" custLinFactNeighborX="100000" custLinFactNeighborY="-5600"/>
      <dgm:spPr/>
      <dgm:t>
        <a:bodyPr/>
        <a:lstStyle/>
        <a:p>
          <a:endParaRPr lang="fr-BE"/>
        </a:p>
      </dgm:t>
    </dgm:pt>
    <dgm:pt modelId="{FA0C4F87-E8B6-49A2-9D82-A47283983ED4}" type="pres">
      <dgm:prSet presAssocID="{F2DC9593-57A4-4ABD-8BDF-540A5DCCCBAA}" presName="circ3Tx" presStyleLbl="revTx" presStyleIdx="0" presStyleCnt="0">
        <dgm:presLayoutVars>
          <dgm:chMax val="0"/>
          <dgm:chPref val="0"/>
          <dgm:bulletEnabled val="1"/>
        </dgm:presLayoutVars>
      </dgm:prSet>
      <dgm:spPr/>
      <dgm:t>
        <a:bodyPr/>
        <a:lstStyle/>
        <a:p>
          <a:endParaRPr lang="fr-BE"/>
        </a:p>
      </dgm:t>
    </dgm:pt>
  </dgm:ptLst>
  <dgm:cxnLst>
    <dgm:cxn modelId="{F65BF904-589B-4721-B173-21098F24BCE1}" srcId="{4A6B93E2-B835-454D-82AF-6040458835B2}" destId="{F2DC9593-57A4-4ABD-8BDF-540A5DCCCBAA}" srcOrd="2" destOrd="0" parTransId="{3329663F-A86A-46C6-9BDB-46B632AF459B}" sibTransId="{580C5D6C-4913-45D2-9D24-F1F19AC1906D}"/>
    <dgm:cxn modelId="{A1452B97-5080-4D06-92B9-103DF9EBBD86}" type="presOf" srcId="{2EEE7856-4525-4D0A-A654-0A47F8CF839D}" destId="{B4CCAB48-E5C4-4368-9347-0F8407D4544E}" srcOrd="1" destOrd="0" presId="urn:microsoft.com/office/officeart/2005/8/layout/venn1"/>
    <dgm:cxn modelId="{CD47E45E-2235-4E7E-A9A9-33158673F5CE}" type="presOf" srcId="{2EEE7856-4525-4D0A-A654-0A47F8CF839D}" destId="{324D72C4-437E-4E44-83AC-3B927949ED06}" srcOrd="0" destOrd="0" presId="urn:microsoft.com/office/officeart/2005/8/layout/venn1"/>
    <dgm:cxn modelId="{4E9E5E3D-4796-412B-A144-914482A244EA}" type="presOf" srcId="{A09B9E77-8BF3-448C-B3EC-8961D35F732C}" destId="{AABBF211-12D1-467F-99E9-8E061558AB97}" srcOrd="1" destOrd="0" presId="urn:microsoft.com/office/officeart/2005/8/layout/venn1"/>
    <dgm:cxn modelId="{6EB7BC4B-7E3F-43BC-9B13-1B78C6025E35}" type="presOf" srcId="{4A6B93E2-B835-454D-82AF-6040458835B2}" destId="{82EC7119-8EA6-41BA-A6AE-A188D36B4D00}" srcOrd="0" destOrd="0" presId="urn:microsoft.com/office/officeart/2005/8/layout/venn1"/>
    <dgm:cxn modelId="{BDC876D2-6D38-4FDD-AEC4-38D679191444}" srcId="{4A6B93E2-B835-454D-82AF-6040458835B2}" destId="{2EEE7856-4525-4D0A-A654-0A47F8CF839D}" srcOrd="1" destOrd="0" parTransId="{D22CC69A-2A8C-4F5C-B694-5F4E3B7E9090}" sibTransId="{5E854444-8E50-44E7-9D27-C10BDAB6A6B9}"/>
    <dgm:cxn modelId="{C4F43743-0C68-4897-9254-326810A815E1}" type="presOf" srcId="{A09B9E77-8BF3-448C-B3EC-8961D35F732C}" destId="{20F2F611-0E2B-4EC1-B911-481DBBF04A33}" srcOrd="0" destOrd="0" presId="urn:microsoft.com/office/officeart/2005/8/layout/venn1"/>
    <dgm:cxn modelId="{9BE0A386-031E-4C48-8CE2-902A86A29D84}" type="presOf" srcId="{F2DC9593-57A4-4ABD-8BDF-540A5DCCCBAA}" destId="{FA0C4F87-E8B6-49A2-9D82-A47283983ED4}" srcOrd="1" destOrd="0" presId="urn:microsoft.com/office/officeart/2005/8/layout/venn1"/>
    <dgm:cxn modelId="{553460E7-9FD6-47ED-8349-B55E8C4C44F2}" srcId="{4A6B93E2-B835-454D-82AF-6040458835B2}" destId="{A09B9E77-8BF3-448C-B3EC-8961D35F732C}" srcOrd="0" destOrd="0" parTransId="{0990BC8E-87B4-495B-BBC3-F8553BC7C13B}" sibTransId="{8027CCE2-F77C-457E-9124-50EBA01BCC21}"/>
    <dgm:cxn modelId="{15474A25-330A-49FF-8974-BE01F732AFC9}" type="presOf" srcId="{F2DC9593-57A4-4ABD-8BDF-540A5DCCCBAA}" destId="{788B2108-E0C6-4F7D-8396-DEB0054CBFB1}" srcOrd="0" destOrd="0" presId="urn:microsoft.com/office/officeart/2005/8/layout/venn1"/>
    <dgm:cxn modelId="{0FD49CE8-608C-48E1-9B9D-B12F1B9692C6}" type="presParOf" srcId="{82EC7119-8EA6-41BA-A6AE-A188D36B4D00}" destId="{20F2F611-0E2B-4EC1-B911-481DBBF04A33}" srcOrd="0" destOrd="0" presId="urn:microsoft.com/office/officeart/2005/8/layout/venn1"/>
    <dgm:cxn modelId="{BADBA7C9-CEB3-4DEA-AF14-55D8007A2A54}" type="presParOf" srcId="{82EC7119-8EA6-41BA-A6AE-A188D36B4D00}" destId="{AABBF211-12D1-467F-99E9-8E061558AB97}" srcOrd="1" destOrd="0" presId="urn:microsoft.com/office/officeart/2005/8/layout/venn1"/>
    <dgm:cxn modelId="{0995C8BF-F8FD-4543-8B29-C10F747E303B}" type="presParOf" srcId="{82EC7119-8EA6-41BA-A6AE-A188D36B4D00}" destId="{324D72C4-437E-4E44-83AC-3B927949ED06}" srcOrd="2" destOrd="0" presId="urn:microsoft.com/office/officeart/2005/8/layout/venn1"/>
    <dgm:cxn modelId="{01378C9C-3DA1-4733-983A-DA7EC6A1B4E4}" type="presParOf" srcId="{82EC7119-8EA6-41BA-A6AE-A188D36B4D00}" destId="{B4CCAB48-E5C4-4368-9347-0F8407D4544E}" srcOrd="3" destOrd="0" presId="urn:microsoft.com/office/officeart/2005/8/layout/venn1"/>
    <dgm:cxn modelId="{45B90C81-19FD-4F4B-826D-FB5EE60272DA}" type="presParOf" srcId="{82EC7119-8EA6-41BA-A6AE-A188D36B4D00}" destId="{788B2108-E0C6-4F7D-8396-DEB0054CBFB1}" srcOrd="4" destOrd="0" presId="urn:microsoft.com/office/officeart/2005/8/layout/venn1"/>
    <dgm:cxn modelId="{ECAB39B6-7DA8-47F7-9C0A-53E0F677FFA3}" type="presParOf" srcId="{82EC7119-8EA6-41BA-A6AE-A188D36B4D00}" destId="{FA0C4F87-E8B6-49A2-9D82-A47283983ED4}" srcOrd="5" destOrd="0" presId="urn:microsoft.com/office/officeart/2005/8/layout/venn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906C98C-5C33-4678-8532-3CA2CF3AEC1D}" type="doc">
      <dgm:prSet loTypeId="urn:microsoft.com/office/officeart/2005/8/layout/target1" loCatId="relationship" qsTypeId="urn:microsoft.com/office/officeart/2005/8/quickstyle/simple1" qsCatId="simple" csTypeId="urn:microsoft.com/office/officeart/2005/8/colors/accent1_2" csCatId="accent1" phldr="1"/>
      <dgm:spPr/>
      <dgm:t>
        <a:bodyPr/>
        <a:lstStyle/>
        <a:p>
          <a:endParaRPr lang="fr-BE"/>
        </a:p>
      </dgm:t>
    </dgm:pt>
    <dgm:pt modelId="{5DB89F2C-0471-4AC5-832E-1F23C5A437D8}">
      <dgm:prSet custT="1"/>
      <dgm:spPr/>
      <dgm:t>
        <a:bodyPr/>
        <a:lstStyle/>
        <a:p>
          <a:pPr rtl="0"/>
          <a:r>
            <a:rPr lang="fr-BE" sz="2800" b="1" dirty="0" smtClean="0">
              <a:latin typeface="Garamond" pitchFamily="18" charset="0"/>
            </a:rPr>
            <a:t>Le lobbying...</a:t>
          </a:r>
          <a:endParaRPr lang="fr-BE" sz="2800" dirty="0">
            <a:latin typeface="Garamond" pitchFamily="18" charset="0"/>
          </a:endParaRPr>
        </a:p>
      </dgm:t>
    </dgm:pt>
    <dgm:pt modelId="{CC8BFDF2-2453-4267-BAC7-B57A4D6DC8DA}" type="parTrans" cxnId="{22C11DC6-5C14-413E-B02C-BB82652F2DE1}">
      <dgm:prSet/>
      <dgm:spPr/>
      <dgm:t>
        <a:bodyPr/>
        <a:lstStyle/>
        <a:p>
          <a:endParaRPr lang="fr-BE"/>
        </a:p>
      </dgm:t>
    </dgm:pt>
    <dgm:pt modelId="{2EC22AA8-479D-4068-9006-97CE1151E481}" type="sibTrans" cxnId="{22C11DC6-5C14-413E-B02C-BB82652F2DE1}">
      <dgm:prSet/>
      <dgm:spPr/>
      <dgm:t>
        <a:bodyPr/>
        <a:lstStyle/>
        <a:p>
          <a:endParaRPr lang="fr-BE"/>
        </a:p>
      </dgm:t>
    </dgm:pt>
    <dgm:pt modelId="{4F7F28E5-CB3E-49E5-972B-6DD95C216E96}">
      <dgm:prSet/>
      <dgm:spPr/>
      <dgm:t>
        <a:bodyPr/>
        <a:lstStyle/>
        <a:p>
          <a:pPr rtl="0"/>
          <a:r>
            <a:rPr lang="fr-BE" dirty="0" smtClean="0"/>
            <a:t>« Il faut en plus absolument ajouter que si Saddam acquiert la capacité de produire des armes de destruction massive, comme il est certain de le faire si nous laissons les choses aller, la sécurité des troupes américaines dans la région, de nos amis et alliés comme Israël et les pays arabes </a:t>
          </a:r>
          <a:r>
            <a:rPr lang="fr-BE" dirty="0" smtClean="0">
              <a:latin typeface="Garamond" pitchFamily="18" charset="0"/>
            </a:rPr>
            <a:t>modérés</a:t>
          </a:r>
          <a:r>
            <a:rPr lang="fr-BE" dirty="0" smtClean="0"/>
            <a:t>, et une </a:t>
          </a:r>
          <a:r>
            <a:rPr lang="fr-BE" b="1" dirty="0" smtClean="0"/>
            <a:t>part importante de la fourniture mondiale de pétrole</a:t>
          </a:r>
          <a:r>
            <a:rPr lang="fr-BE" dirty="0" smtClean="0"/>
            <a:t> s'en trouvera menacée. »</a:t>
          </a:r>
          <a:endParaRPr lang="fr-BE" dirty="0"/>
        </a:p>
      </dgm:t>
    </dgm:pt>
    <dgm:pt modelId="{9EE4EB3B-ED07-4152-A5C8-F73E7EB6C185}" type="parTrans" cxnId="{34C5015C-65FD-4DFC-9969-733BEC6F79C8}">
      <dgm:prSet/>
      <dgm:spPr/>
      <dgm:t>
        <a:bodyPr/>
        <a:lstStyle/>
        <a:p>
          <a:endParaRPr lang="fr-BE"/>
        </a:p>
      </dgm:t>
    </dgm:pt>
    <dgm:pt modelId="{2522E719-7458-47C8-8E29-112198904547}" type="sibTrans" cxnId="{34C5015C-65FD-4DFC-9969-733BEC6F79C8}">
      <dgm:prSet/>
      <dgm:spPr/>
      <dgm:t>
        <a:bodyPr/>
        <a:lstStyle/>
        <a:p>
          <a:endParaRPr lang="fr-BE"/>
        </a:p>
      </dgm:t>
    </dgm:pt>
    <dgm:pt modelId="{A3A9FBAC-3247-4EE0-B376-FAA06B5B9925}" type="pres">
      <dgm:prSet presAssocID="{5906C98C-5C33-4678-8532-3CA2CF3AEC1D}" presName="composite" presStyleCnt="0">
        <dgm:presLayoutVars>
          <dgm:chMax val="5"/>
          <dgm:dir/>
          <dgm:resizeHandles val="exact"/>
        </dgm:presLayoutVars>
      </dgm:prSet>
      <dgm:spPr/>
      <dgm:t>
        <a:bodyPr/>
        <a:lstStyle/>
        <a:p>
          <a:endParaRPr lang="fr-BE"/>
        </a:p>
      </dgm:t>
    </dgm:pt>
    <dgm:pt modelId="{74600E0B-F7F3-495A-A917-0AFB2E652AA6}" type="pres">
      <dgm:prSet presAssocID="{5DB89F2C-0471-4AC5-832E-1F23C5A437D8}" presName="circle1" presStyleLbl="lnNode1" presStyleIdx="0" presStyleCnt="2" custScaleX="64926" custScaleY="61194"/>
      <dgm:spPr/>
    </dgm:pt>
    <dgm:pt modelId="{B860C8C1-3DB5-4F3C-BD33-B64526BABB0A}" type="pres">
      <dgm:prSet presAssocID="{5DB89F2C-0471-4AC5-832E-1F23C5A437D8}" presName="text1" presStyleLbl="revTx" presStyleIdx="0" presStyleCnt="2" custScaleX="162439" custScaleY="30698" custLinFactNeighborY="-13185">
        <dgm:presLayoutVars>
          <dgm:bulletEnabled val="1"/>
        </dgm:presLayoutVars>
      </dgm:prSet>
      <dgm:spPr/>
      <dgm:t>
        <a:bodyPr/>
        <a:lstStyle/>
        <a:p>
          <a:endParaRPr lang="fr-BE"/>
        </a:p>
      </dgm:t>
    </dgm:pt>
    <dgm:pt modelId="{93367152-0699-4F43-9065-3BADC0D32815}" type="pres">
      <dgm:prSet presAssocID="{5DB89F2C-0471-4AC5-832E-1F23C5A437D8}" presName="line1" presStyleLbl="callout" presStyleIdx="0" presStyleCnt="4"/>
      <dgm:spPr/>
    </dgm:pt>
    <dgm:pt modelId="{9BF4B4E8-9B43-40CE-93B4-416FDEDF41DA}" type="pres">
      <dgm:prSet presAssocID="{5DB89F2C-0471-4AC5-832E-1F23C5A437D8}" presName="d1" presStyleLbl="callout" presStyleIdx="1" presStyleCnt="4"/>
      <dgm:spPr/>
    </dgm:pt>
    <dgm:pt modelId="{B7B66423-9393-4FA6-910C-9BC7EC43270A}" type="pres">
      <dgm:prSet presAssocID="{4F7F28E5-CB3E-49E5-972B-6DD95C216E96}" presName="circle2" presStyleLbl="lnNode1" presStyleIdx="1" presStyleCnt="2" custScaleX="54726" custScaleY="52239"/>
      <dgm:spPr/>
    </dgm:pt>
    <dgm:pt modelId="{A68106F5-29A9-4089-A2C4-BA28BBFFBA38}" type="pres">
      <dgm:prSet presAssocID="{4F7F28E5-CB3E-49E5-972B-6DD95C216E96}" presName="text2" presStyleLbl="revTx" presStyleIdx="1" presStyleCnt="2" custScaleX="180100" custScaleY="242686" custLinFactNeighborX="-995" custLinFactNeighborY="43881">
        <dgm:presLayoutVars>
          <dgm:bulletEnabled val="1"/>
        </dgm:presLayoutVars>
      </dgm:prSet>
      <dgm:spPr/>
      <dgm:t>
        <a:bodyPr/>
        <a:lstStyle/>
        <a:p>
          <a:endParaRPr lang="fr-BE"/>
        </a:p>
      </dgm:t>
    </dgm:pt>
    <dgm:pt modelId="{F3F772FB-AB61-4C40-AE56-E555B827114C}" type="pres">
      <dgm:prSet presAssocID="{4F7F28E5-CB3E-49E5-972B-6DD95C216E96}" presName="line2" presStyleLbl="callout" presStyleIdx="2" presStyleCnt="4" custLinFactX="-87063" custLinFactY="1103383" custLinFactNeighborX="-100000" custLinFactNeighborY="1200000"/>
      <dgm:spPr/>
    </dgm:pt>
    <dgm:pt modelId="{45FE960C-481F-446A-A26B-D0678A956FD4}" type="pres">
      <dgm:prSet presAssocID="{4F7F28E5-CB3E-49E5-972B-6DD95C216E96}" presName="d2" presStyleLbl="callout" presStyleIdx="3" presStyleCnt="4" custScaleX="113157" custScaleY="90942" custLinFactX="158351" custLinFactNeighborX="200000" custLinFactNeighborY="43124"/>
      <dgm:spPr/>
    </dgm:pt>
  </dgm:ptLst>
  <dgm:cxnLst>
    <dgm:cxn modelId="{34C5015C-65FD-4DFC-9969-733BEC6F79C8}" srcId="{5906C98C-5C33-4678-8532-3CA2CF3AEC1D}" destId="{4F7F28E5-CB3E-49E5-972B-6DD95C216E96}" srcOrd="1" destOrd="0" parTransId="{9EE4EB3B-ED07-4152-A5C8-F73E7EB6C185}" sibTransId="{2522E719-7458-47C8-8E29-112198904547}"/>
    <dgm:cxn modelId="{19BCE008-3813-40B9-9338-F5E5CEB5E833}" type="presOf" srcId="{4F7F28E5-CB3E-49E5-972B-6DD95C216E96}" destId="{A68106F5-29A9-4089-A2C4-BA28BBFFBA38}" srcOrd="0" destOrd="0" presId="urn:microsoft.com/office/officeart/2005/8/layout/target1"/>
    <dgm:cxn modelId="{8A22A657-D7B2-4119-969F-824F89FD664E}" type="presOf" srcId="{5906C98C-5C33-4678-8532-3CA2CF3AEC1D}" destId="{A3A9FBAC-3247-4EE0-B376-FAA06B5B9925}" srcOrd="0" destOrd="0" presId="urn:microsoft.com/office/officeart/2005/8/layout/target1"/>
    <dgm:cxn modelId="{22C11DC6-5C14-413E-B02C-BB82652F2DE1}" srcId="{5906C98C-5C33-4678-8532-3CA2CF3AEC1D}" destId="{5DB89F2C-0471-4AC5-832E-1F23C5A437D8}" srcOrd="0" destOrd="0" parTransId="{CC8BFDF2-2453-4267-BAC7-B57A4D6DC8DA}" sibTransId="{2EC22AA8-479D-4068-9006-97CE1151E481}"/>
    <dgm:cxn modelId="{F879A07F-8B1D-4B34-AAD4-7027742E5CE2}" type="presOf" srcId="{5DB89F2C-0471-4AC5-832E-1F23C5A437D8}" destId="{B860C8C1-3DB5-4F3C-BD33-B64526BABB0A}" srcOrd="0" destOrd="0" presId="urn:microsoft.com/office/officeart/2005/8/layout/target1"/>
    <dgm:cxn modelId="{8EAA2E90-63C5-40E3-951D-FD419EC1B99F}" type="presParOf" srcId="{A3A9FBAC-3247-4EE0-B376-FAA06B5B9925}" destId="{74600E0B-F7F3-495A-A917-0AFB2E652AA6}" srcOrd="0" destOrd="0" presId="urn:microsoft.com/office/officeart/2005/8/layout/target1"/>
    <dgm:cxn modelId="{701CBDE5-E62B-470B-BB9C-FDEB90B9FD1B}" type="presParOf" srcId="{A3A9FBAC-3247-4EE0-B376-FAA06B5B9925}" destId="{B860C8C1-3DB5-4F3C-BD33-B64526BABB0A}" srcOrd="1" destOrd="0" presId="urn:microsoft.com/office/officeart/2005/8/layout/target1"/>
    <dgm:cxn modelId="{C77B717B-2F35-4DF7-BA7B-663DCE7CFA90}" type="presParOf" srcId="{A3A9FBAC-3247-4EE0-B376-FAA06B5B9925}" destId="{93367152-0699-4F43-9065-3BADC0D32815}" srcOrd="2" destOrd="0" presId="urn:microsoft.com/office/officeart/2005/8/layout/target1"/>
    <dgm:cxn modelId="{C6491AE2-C3E1-48E9-8B96-00190ABA00C1}" type="presParOf" srcId="{A3A9FBAC-3247-4EE0-B376-FAA06B5B9925}" destId="{9BF4B4E8-9B43-40CE-93B4-416FDEDF41DA}" srcOrd="3" destOrd="0" presId="urn:microsoft.com/office/officeart/2005/8/layout/target1"/>
    <dgm:cxn modelId="{7A8AB5DB-1D00-4164-B52E-582B9C3C2B28}" type="presParOf" srcId="{A3A9FBAC-3247-4EE0-B376-FAA06B5B9925}" destId="{B7B66423-9393-4FA6-910C-9BC7EC43270A}" srcOrd="4" destOrd="0" presId="urn:microsoft.com/office/officeart/2005/8/layout/target1"/>
    <dgm:cxn modelId="{3D4AB798-6101-40EE-906D-C976FCD7C907}" type="presParOf" srcId="{A3A9FBAC-3247-4EE0-B376-FAA06B5B9925}" destId="{A68106F5-29A9-4089-A2C4-BA28BBFFBA38}" srcOrd="5" destOrd="0" presId="urn:microsoft.com/office/officeart/2005/8/layout/target1"/>
    <dgm:cxn modelId="{EA2E25C8-0F6B-476E-B8EB-0F9941AB0CBA}" type="presParOf" srcId="{A3A9FBAC-3247-4EE0-B376-FAA06B5B9925}" destId="{F3F772FB-AB61-4C40-AE56-E555B827114C}" srcOrd="6" destOrd="0" presId="urn:microsoft.com/office/officeart/2005/8/layout/target1"/>
    <dgm:cxn modelId="{F7F886AB-5E4E-47A2-BFDB-92D27FF2DCFC}" type="presParOf" srcId="{A3A9FBAC-3247-4EE0-B376-FAA06B5B9925}" destId="{45FE960C-481F-446A-A26B-D0678A956FD4}" srcOrd="7" destOrd="0" presId="urn:microsoft.com/office/officeart/2005/8/layout/targe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858A475-229B-4CBB-9896-FBF1162AF874}"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fr-BE"/>
        </a:p>
      </dgm:t>
    </dgm:pt>
    <dgm:pt modelId="{E822858A-BD3B-4D21-9AA4-791D5DB6D475}">
      <dgm:prSet custT="1"/>
      <dgm:spPr/>
      <dgm:t>
        <a:bodyPr/>
        <a:lstStyle/>
        <a:p>
          <a:pPr algn="r" rtl="0"/>
          <a:r>
            <a:rPr lang="fr-FR" sz="1900" b="0" i="0" baseline="0" dirty="0" smtClean="0"/>
            <a:t>«</a:t>
          </a:r>
          <a:r>
            <a:rPr lang="fr-FR" sz="2000" b="0" i="0" baseline="0" dirty="0" smtClean="0"/>
            <a:t> Regardons les choses simplement. La principale différence entre la Corée du Nord et l'Irak, c'est qu'économiquement nous n'avions pas le choix pour l'Irak. Le pays </a:t>
          </a:r>
          <a:r>
            <a:rPr lang="fr-FR" sz="2000" b="1" i="0" baseline="0" dirty="0" smtClean="0"/>
            <a:t>nage dans le pétrole</a:t>
          </a:r>
          <a:r>
            <a:rPr lang="fr-FR" sz="2000" b="0" i="0" baseline="0" dirty="0" smtClean="0"/>
            <a:t>. »</a:t>
          </a:r>
          <a:endParaRPr lang="fr-BE" sz="2000" dirty="0"/>
        </a:p>
      </dgm:t>
    </dgm:pt>
    <dgm:pt modelId="{D8898AE6-3336-4B87-BBDF-FED1437D1381}" type="parTrans" cxnId="{337BDB15-4929-47E7-9390-51D0EFEEA7D4}">
      <dgm:prSet/>
      <dgm:spPr/>
      <dgm:t>
        <a:bodyPr/>
        <a:lstStyle/>
        <a:p>
          <a:endParaRPr lang="fr-BE"/>
        </a:p>
      </dgm:t>
    </dgm:pt>
    <dgm:pt modelId="{A55E7520-7AA9-4C0B-B133-4CDF1CC9A90B}" type="sibTrans" cxnId="{337BDB15-4929-47E7-9390-51D0EFEEA7D4}">
      <dgm:prSet/>
      <dgm:spPr/>
      <dgm:t>
        <a:bodyPr/>
        <a:lstStyle/>
        <a:p>
          <a:endParaRPr lang="fr-BE"/>
        </a:p>
      </dgm:t>
    </dgm:pt>
    <dgm:pt modelId="{08FDBC72-F188-42A2-BCB4-64FDD74A8FA4}">
      <dgm:prSet custT="1"/>
      <dgm:spPr/>
      <dgm:t>
        <a:bodyPr/>
        <a:lstStyle/>
        <a:p>
          <a:pPr algn="l" rtl="0"/>
          <a:r>
            <a:rPr lang="fr-FR" sz="2000" b="0" i="0" baseline="0" dirty="0" smtClean="0"/>
            <a:t>« ...Pour des raisons qui ont à voir avec la bureaucratie gouvernementale américaine, nous avons choisi une menace à laquelle tout le monde adhère: </a:t>
          </a:r>
          <a:r>
            <a:rPr lang="fr-FR" sz="2000" b="1" i="0" baseline="0" dirty="0" smtClean="0"/>
            <a:t>les armes de destruction massive</a:t>
          </a:r>
          <a:r>
            <a:rPr lang="fr-FR" sz="2000" b="0" i="0" baseline="0" dirty="0" smtClean="0"/>
            <a:t>. »</a:t>
          </a:r>
          <a:endParaRPr lang="fr-FR" sz="2000" b="0" i="0" baseline="0" dirty="0"/>
        </a:p>
      </dgm:t>
    </dgm:pt>
    <dgm:pt modelId="{6831997A-F79B-44AA-A704-C22BC66A44BD}" type="parTrans" cxnId="{01789D7E-2D4F-46BA-A2C4-6FD9DF73F298}">
      <dgm:prSet/>
      <dgm:spPr/>
      <dgm:t>
        <a:bodyPr/>
        <a:lstStyle/>
        <a:p>
          <a:endParaRPr lang="fr-BE"/>
        </a:p>
      </dgm:t>
    </dgm:pt>
    <dgm:pt modelId="{6B994B71-622B-4D47-945A-4E93DA179DCA}" type="sibTrans" cxnId="{01789D7E-2D4F-46BA-A2C4-6FD9DF73F298}">
      <dgm:prSet/>
      <dgm:spPr/>
      <dgm:t>
        <a:bodyPr/>
        <a:lstStyle/>
        <a:p>
          <a:endParaRPr lang="fr-BE"/>
        </a:p>
      </dgm:t>
    </dgm:pt>
    <dgm:pt modelId="{466416F7-EF8D-4936-8E4A-91B635D0A8A4}" type="pres">
      <dgm:prSet presAssocID="{7858A475-229B-4CBB-9896-FBF1162AF874}" presName="compositeShape" presStyleCnt="0">
        <dgm:presLayoutVars>
          <dgm:chMax val="7"/>
          <dgm:dir/>
          <dgm:resizeHandles val="exact"/>
        </dgm:presLayoutVars>
      </dgm:prSet>
      <dgm:spPr/>
      <dgm:t>
        <a:bodyPr/>
        <a:lstStyle/>
        <a:p>
          <a:endParaRPr lang="fr-BE"/>
        </a:p>
      </dgm:t>
    </dgm:pt>
    <dgm:pt modelId="{AC2A0368-687D-4F90-BEE1-AB00D893C8CB}" type="pres">
      <dgm:prSet presAssocID="{E822858A-BD3B-4D21-9AA4-791D5DB6D475}" presName="circ1" presStyleLbl="vennNode1" presStyleIdx="0" presStyleCnt="2" custFlipHor="1" custScaleX="83012" custScaleY="102960" custLinFactNeighborX="-12786" custLinFactNeighborY="1206"/>
      <dgm:spPr/>
      <dgm:t>
        <a:bodyPr/>
        <a:lstStyle/>
        <a:p>
          <a:endParaRPr lang="fr-BE"/>
        </a:p>
      </dgm:t>
    </dgm:pt>
    <dgm:pt modelId="{4FF93C0C-D183-4136-9AD3-87EA542D3174}" type="pres">
      <dgm:prSet presAssocID="{E822858A-BD3B-4D21-9AA4-791D5DB6D475}" presName="circ1Tx" presStyleLbl="revTx" presStyleIdx="0" presStyleCnt="0">
        <dgm:presLayoutVars>
          <dgm:chMax val="0"/>
          <dgm:chPref val="0"/>
          <dgm:bulletEnabled val="1"/>
        </dgm:presLayoutVars>
      </dgm:prSet>
      <dgm:spPr/>
      <dgm:t>
        <a:bodyPr/>
        <a:lstStyle/>
        <a:p>
          <a:endParaRPr lang="fr-BE"/>
        </a:p>
      </dgm:t>
    </dgm:pt>
    <dgm:pt modelId="{F56FD034-2FCB-4E6F-AA59-C2102AC82BC5}" type="pres">
      <dgm:prSet presAssocID="{08FDBC72-F188-42A2-BCB4-64FDD74A8FA4}" presName="circ2" presStyleLbl="vennNode1" presStyleIdx="1" presStyleCnt="2" custScaleX="86184" custLinFactNeighborX="7849" custLinFactNeighborY="1298"/>
      <dgm:spPr/>
      <dgm:t>
        <a:bodyPr/>
        <a:lstStyle/>
        <a:p>
          <a:endParaRPr lang="fr-BE"/>
        </a:p>
      </dgm:t>
    </dgm:pt>
    <dgm:pt modelId="{973DE2C6-3A16-4315-9337-58E306ACA5A4}" type="pres">
      <dgm:prSet presAssocID="{08FDBC72-F188-42A2-BCB4-64FDD74A8FA4}" presName="circ2Tx" presStyleLbl="revTx" presStyleIdx="0" presStyleCnt="0">
        <dgm:presLayoutVars>
          <dgm:chMax val="0"/>
          <dgm:chPref val="0"/>
          <dgm:bulletEnabled val="1"/>
        </dgm:presLayoutVars>
      </dgm:prSet>
      <dgm:spPr/>
      <dgm:t>
        <a:bodyPr/>
        <a:lstStyle/>
        <a:p>
          <a:endParaRPr lang="fr-BE"/>
        </a:p>
      </dgm:t>
    </dgm:pt>
  </dgm:ptLst>
  <dgm:cxnLst>
    <dgm:cxn modelId="{BB632378-382B-4FB5-A7EE-DBA56BD0268B}" type="presOf" srcId="{E822858A-BD3B-4D21-9AA4-791D5DB6D475}" destId="{4FF93C0C-D183-4136-9AD3-87EA542D3174}" srcOrd="1" destOrd="0" presId="urn:microsoft.com/office/officeart/2005/8/layout/venn1"/>
    <dgm:cxn modelId="{01789D7E-2D4F-46BA-A2C4-6FD9DF73F298}" srcId="{7858A475-229B-4CBB-9896-FBF1162AF874}" destId="{08FDBC72-F188-42A2-BCB4-64FDD74A8FA4}" srcOrd="1" destOrd="0" parTransId="{6831997A-F79B-44AA-A704-C22BC66A44BD}" sibTransId="{6B994B71-622B-4D47-945A-4E93DA179DCA}"/>
    <dgm:cxn modelId="{134CC4DA-7BCD-4227-8AFC-F2E528B288DC}" type="presOf" srcId="{08FDBC72-F188-42A2-BCB4-64FDD74A8FA4}" destId="{F56FD034-2FCB-4E6F-AA59-C2102AC82BC5}" srcOrd="0" destOrd="0" presId="urn:microsoft.com/office/officeart/2005/8/layout/venn1"/>
    <dgm:cxn modelId="{337BDB15-4929-47E7-9390-51D0EFEEA7D4}" srcId="{7858A475-229B-4CBB-9896-FBF1162AF874}" destId="{E822858A-BD3B-4D21-9AA4-791D5DB6D475}" srcOrd="0" destOrd="0" parTransId="{D8898AE6-3336-4B87-BBDF-FED1437D1381}" sibTransId="{A55E7520-7AA9-4C0B-B133-4CDF1CC9A90B}"/>
    <dgm:cxn modelId="{E62E093A-5D6D-44F9-AC01-493104FABAFF}" type="presOf" srcId="{E822858A-BD3B-4D21-9AA4-791D5DB6D475}" destId="{AC2A0368-687D-4F90-BEE1-AB00D893C8CB}" srcOrd="0" destOrd="0" presId="urn:microsoft.com/office/officeart/2005/8/layout/venn1"/>
    <dgm:cxn modelId="{B868D6A3-491E-4FC8-9A38-2B6D11472118}" type="presOf" srcId="{08FDBC72-F188-42A2-BCB4-64FDD74A8FA4}" destId="{973DE2C6-3A16-4315-9337-58E306ACA5A4}" srcOrd="1" destOrd="0" presId="urn:microsoft.com/office/officeart/2005/8/layout/venn1"/>
    <dgm:cxn modelId="{E4278CB0-634D-4088-9212-4E57D0DEA01D}" type="presOf" srcId="{7858A475-229B-4CBB-9896-FBF1162AF874}" destId="{466416F7-EF8D-4936-8E4A-91B635D0A8A4}" srcOrd="0" destOrd="0" presId="urn:microsoft.com/office/officeart/2005/8/layout/venn1"/>
    <dgm:cxn modelId="{C80D71D6-0AF9-48BC-81BB-4880D6A383D9}" type="presParOf" srcId="{466416F7-EF8D-4936-8E4A-91B635D0A8A4}" destId="{AC2A0368-687D-4F90-BEE1-AB00D893C8CB}" srcOrd="0" destOrd="0" presId="urn:microsoft.com/office/officeart/2005/8/layout/venn1"/>
    <dgm:cxn modelId="{7B2FC55C-574A-4B36-8A73-13AC14AE4C12}" type="presParOf" srcId="{466416F7-EF8D-4936-8E4A-91B635D0A8A4}" destId="{4FF93C0C-D183-4136-9AD3-87EA542D3174}" srcOrd="1" destOrd="0" presId="urn:microsoft.com/office/officeart/2005/8/layout/venn1"/>
    <dgm:cxn modelId="{2835C788-9169-40B5-9BBC-9A39A7C983A5}" type="presParOf" srcId="{466416F7-EF8D-4936-8E4A-91B635D0A8A4}" destId="{F56FD034-2FCB-4E6F-AA59-C2102AC82BC5}" srcOrd="2" destOrd="0" presId="urn:microsoft.com/office/officeart/2005/8/layout/venn1"/>
    <dgm:cxn modelId="{5801926C-6324-4BAB-9450-B8B362F33EE6}" type="presParOf" srcId="{466416F7-EF8D-4936-8E4A-91B635D0A8A4}" destId="{973DE2C6-3A16-4315-9337-58E306ACA5A4}" srcOrd="3" destOrd="0" presId="urn:microsoft.com/office/officeart/2005/8/layout/venn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B31350-43CE-4509-AB18-E8FF302CE818}" type="doc">
      <dgm:prSet loTypeId="urn:microsoft.com/office/officeart/2005/8/layout/pyramid2" loCatId="pyramid" qsTypeId="urn:microsoft.com/office/officeart/2005/8/quickstyle/simple1" qsCatId="simple" csTypeId="urn:microsoft.com/office/officeart/2005/8/colors/accent1_2" csCatId="accent1" phldr="1"/>
      <dgm:spPr/>
      <dgm:t>
        <a:bodyPr/>
        <a:lstStyle/>
        <a:p>
          <a:endParaRPr lang="fr-BE"/>
        </a:p>
      </dgm:t>
    </dgm:pt>
    <dgm:pt modelId="{EBBB6374-E07C-413D-8A09-E399DC40FA78}">
      <dgm:prSet/>
      <dgm:spPr/>
      <dgm:t>
        <a:bodyPr/>
        <a:lstStyle/>
        <a:p>
          <a:pPr rtl="0"/>
          <a:r>
            <a:rPr lang="fr-FR" b="0" i="1" baseline="0" dirty="0" smtClean="0"/>
            <a:t>« Je déplore qu’il soit politiquement déplacé de reconnaître ce que tout le monde sait : l’un des grands</a:t>
          </a:r>
          <a:r>
            <a:rPr lang="fr-FR" b="0" i="1" dirty="0" smtClean="0"/>
            <a:t> </a:t>
          </a:r>
          <a:r>
            <a:rPr lang="fr-FR" b="0" i="1" baseline="0" dirty="0" smtClean="0"/>
            <a:t>enjeux de la guerre d’Irak était le pétrole de la région</a:t>
          </a:r>
          <a:r>
            <a:rPr lang="fr-FR" b="0" i="0" baseline="0" dirty="0" smtClean="0"/>
            <a:t>.</a:t>
          </a:r>
          <a:r>
            <a:rPr lang="fr-FR" b="0" i="1" baseline="0" dirty="0" smtClean="0"/>
            <a:t> »</a:t>
          </a:r>
          <a:r>
            <a:rPr lang="fr-FR" b="0" i="0" baseline="0" dirty="0" smtClean="0"/>
            <a:t> </a:t>
          </a:r>
          <a:endParaRPr lang="fr-BE" dirty="0"/>
        </a:p>
      </dgm:t>
    </dgm:pt>
    <dgm:pt modelId="{27E11C84-3646-4610-A10F-1E71A6DC0A0C}" type="parTrans" cxnId="{3A5707DE-F83F-4A87-9B78-78374944F5F6}">
      <dgm:prSet/>
      <dgm:spPr/>
      <dgm:t>
        <a:bodyPr/>
        <a:lstStyle/>
        <a:p>
          <a:endParaRPr lang="fr-BE"/>
        </a:p>
      </dgm:t>
    </dgm:pt>
    <dgm:pt modelId="{F2FE5D29-82F4-460F-AF28-D1E684426D42}" type="sibTrans" cxnId="{3A5707DE-F83F-4A87-9B78-78374944F5F6}">
      <dgm:prSet/>
      <dgm:spPr/>
      <dgm:t>
        <a:bodyPr/>
        <a:lstStyle/>
        <a:p>
          <a:endParaRPr lang="fr-BE"/>
        </a:p>
      </dgm:t>
    </dgm:pt>
    <dgm:pt modelId="{86F3E363-45F0-4FC3-91AD-94D28FDC64D9}" type="pres">
      <dgm:prSet presAssocID="{70B31350-43CE-4509-AB18-E8FF302CE818}" presName="compositeShape" presStyleCnt="0">
        <dgm:presLayoutVars>
          <dgm:dir/>
          <dgm:resizeHandles/>
        </dgm:presLayoutVars>
      </dgm:prSet>
      <dgm:spPr/>
      <dgm:t>
        <a:bodyPr/>
        <a:lstStyle/>
        <a:p>
          <a:endParaRPr lang="fr-BE"/>
        </a:p>
      </dgm:t>
    </dgm:pt>
    <dgm:pt modelId="{0A099FDD-A7B9-4A19-BE5A-A5C54F398927}" type="pres">
      <dgm:prSet presAssocID="{70B31350-43CE-4509-AB18-E8FF302CE818}" presName="pyramid" presStyleLbl="node1" presStyleIdx="0" presStyleCnt="1"/>
      <dgm:spPr/>
    </dgm:pt>
    <dgm:pt modelId="{3E91B4F7-EF9B-4B1B-AACD-68397C62E67C}" type="pres">
      <dgm:prSet presAssocID="{70B31350-43CE-4509-AB18-E8FF302CE818}" presName="theList" presStyleCnt="0"/>
      <dgm:spPr/>
    </dgm:pt>
    <dgm:pt modelId="{38974BD1-48DF-4A7F-919D-6299EB2F264A}" type="pres">
      <dgm:prSet presAssocID="{EBBB6374-E07C-413D-8A09-E399DC40FA78}" presName="aNode" presStyleLbl="fgAcc1" presStyleIdx="0" presStyleCnt="1" custScaleX="210334">
        <dgm:presLayoutVars>
          <dgm:bulletEnabled val="1"/>
        </dgm:presLayoutVars>
      </dgm:prSet>
      <dgm:spPr/>
      <dgm:t>
        <a:bodyPr/>
        <a:lstStyle/>
        <a:p>
          <a:endParaRPr lang="fr-BE"/>
        </a:p>
      </dgm:t>
    </dgm:pt>
    <dgm:pt modelId="{8231F47B-4E87-4E0F-BF80-C08B77693277}" type="pres">
      <dgm:prSet presAssocID="{EBBB6374-E07C-413D-8A09-E399DC40FA78}" presName="aSpace" presStyleCnt="0"/>
      <dgm:spPr/>
    </dgm:pt>
  </dgm:ptLst>
  <dgm:cxnLst>
    <dgm:cxn modelId="{5D3A0517-BE3F-42DF-86CD-640B9668B436}" type="presOf" srcId="{EBBB6374-E07C-413D-8A09-E399DC40FA78}" destId="{38974BD1-48DF-4A7F-919D-6299EB2F264A}" srcOrd="0" destOrd="0" presId="urn:microsoft.com/office/officeart/2005/8/layout/pyramid2"/>
    <dgm:cxn modelId="{BAF7005E-1808-4B3F-A9D9-E7C13AC8F7AD}" type="presOf" srcId="{70B31350-43CE-4509-AB18-E8FF302CE818}" destId="{86F3E363-45F0-4FC3-91AD-94D28FDC64D9}" srcOrd="0" destOrd="0" presId="urn:microsoft.com/office/officeart/2005/8/layout/pyramid2"/>
    <dgm:cxn modelId="{3A5707DE-F83F-4A87-9B78-78374944F5F6}" srcId="{70B31350-43CE-4509-AB18-E8FF302CE818}" destId="{EBBB6374-E07C-413D-8A09-E399DC40FA78}" srcOrd="0" destOrd="0" parTransId="{27E11C84-3646-4610-A10F-1E71A6DC0A0C}" sibTransId="{F2FE5D29-82F4-460F-AF28-D1E684426D42}"/>
    <dgm:cxn modelId="{2297DA02-FB63-491A-BB13-0A1C54F3B501}" type="presParOf" srcId="{86F3E363-45F0-4FC3-91AD-94D28FDC64D9}" destId="{0A099FDD-A7B9-4A19-BE5A-A5C54F398927}" srcOrd="0" destOrd="0" presId="urn:microsoft.com/office/officeart/2005/8/layout/pyramid2"/>
    <dgm:cxn modelId="{8701FFA2-061C-4934-9410-D64E760EE1B3}" type="presParOf" srcId="{86F3E363-45F0-4FC3-91AD-94D28FDC64D9}" destId="{3E91B4F7-EF9B-4B1B-AACD-68397C62E67C}" srcOrd="1" destOrd="0" presId="urn:microsoft.com/office/officeart/2005/8/layout/pyramid2"/>
    <dgm:cxn modelId="{777E4E28-EDEB-4F53-991E-9386BC192557}" type="presParOf" srcId="{3E91B4F7-EF9B-4B1B-AACD-68397C62E67C}" destId="{38974BD1-48DF-4A7F-919D-6299EB2F264A}" srcOrd="0" destOrd="0" presId="urn:microsoft.com/office/officeart/2005/8/layout/pyramid2"/>
    <dgm:cxn modelId="{44E25E37-DE67-4E70-B21A-98DEFB159087}" type="presParOf" srcId="{3E91B4F7-EF9B-4B1B-AACD-68397C62E67C}" destId="{8231F47B-4E87-4E0F-BF80-C08B77693277}" srcOrd="1" destOrd="0" presId="urn:microsoft.com/office/officeart/2005/8/layout/pyramid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D105010-A9E7-45FA-9655-35A0DA3EFBB8}">
      <dsp:nvSpPr>
        <dsp:cNvPr id="0" name=""/>
        <dsp:cNvSpPr/>
      </dsp:nvSpPr>
      <dsp:spPr>
        <a:xfrm>
          <a:off x="-250628" y="302433"/>
          <a:ext cx="4795732" cy="4795732"/>
        </a:xfrm>
        <a:prstGeom prst="pie">
          <a:avLst>
            <a:gd name="adj1" fmla="val 5400000"/>
            <a:gd name="adj2" fmla="val 1620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2607742-445C-4B8F-8476-7FE2C595FF3E}">
      <dsp:nvSpPr>
        <dsp:cNvPr id="0" name=""/>
        <dsp:cNvSpPr/>
      </dsp:nvSpPr>
      <dsp:spPr>
        <a:xfrm>
          <a:off x="1625669" y="295671"/>
          <a:ext cx="6597537" cy="4795732"/>
        </a:xfrm>
        <a:prstGeom prst="rect">
          <a:avLst/>
        </a:prstGeom>
        <a:solidFill>
          <a:schemeClr val="lt1">
            <a:alpha val="90000"/>
            <a:hueOff val="0"/>
            <a:satOff val="0"/>
            <a:lumOff val="0"/>
            <a:alphaOff val="0"/>
          </a:schemeClr>
        </a:solidFill>
        <a:ln w="381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265113" lvl="0" indent="0" algn="just" defTabSz="1066800" rtl="0">
            <a:lnSpc>
              <a:spcPct val="90000"/>
            </a:lnSpc>
            <a:spcBef>
              <a:spcPct val="0"/>
            </a:spcBef>
            <a:spcAft>
              <a:spcPct val="35000"/>
            </a:spcAft>
          </a:pPr>
          <a:r>
            <a:rPr lang="fr-FR" sz="2400" kern="1200" dirty="0" smtClean="0"/>
            <a:t>“Le Bon Dieu n’a pas jugé bon de mettre du pétrole et du gaz seulement dans les pays démocratiques amis des Etats-Unis. </a:t>
          </a:r>
        </a:p>
        <a:p>
          <a:pPr marL="265113" lvl="0" indent="0" algn="just" defTabSz="1066800" rtl="0">
            <a:lnSpc>
              <a:spcPct val="90000"/>
            </a:lnSpc>
            <a:spcBef>
              <a:spcPct val="0"/>
            </a:spcBef>
            <a:spcAft>
              <a:spcPct val="35000"/>
            </a:spcAft>
          </a:pPr>
          <a:r>
            <a:rPr lang="fr-FR" sz="2400" kern="1200" dirty="0" smtClean="0"/>
            <a:t>Nous devons parfois agir là où, à tout prendre, on préfèrerait ne pas aller. </a:t>
          </a:r>
          <a:r>
            <a:rPr lang="fr-FR" sz="2400" b="1" kern="1200" dirty="0" smtClean="0"/>
            <a:t>Mais nous allons là où sont les affaires”. </a:t>
          </a:r>
          <a:endParaRPr lang="fr-FR" sz="2400" b="1" kern="1200" dirty="0"/>
        </a:p>
      </dsp:txBody>
      <dsp:txXfrm>
        <a:off x="1625669" y="295671"/>
        <a:ext cx="6597537" cy="2277973"/>
      </dsp:txXfrm>
    </dsp:sp>
    <dsp:sp modelId="{5398480F-F286-433B-85E2-E0751BA10DBF}">
      <dsp:nvSpPr>
        <dsp:cNvPr id="0" name=""/>
        <dsp:cNvSpPr/>
      </dsp:nvSpPr>
      <dsp:spPr>
        <a:xfrm>
          <a:off x="1008250" y="2580406"/>
          <a:ext cx="2277973" cy="2277973"/>
        </a:xfrm>
        <a:prstGeom prst="pie">
          <a:avLst>
            <a:gd name="adj1" fmla="val 5400000"/>
            <a:gd name="adj2" fmla="val 1620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58D204E-2004-4635-BC3B-8D74CEBDE114}">
      <dsp:nvSpPr>
        <dsp:cNvPr id="0" name=""/>
        <dsp:cNvSpPr/>
      </dsp:nvSpPr>
      <dsp:spPr>
        <a:xfrm>
          <a:off x="2147237" y="3547007"/>
          <a:ext cx="5595021" cy="344771"/>
        </a:xfrm>
        <a:prstGeom prst="rect">
          <a:avLst/>
        </a:prstGeom>
        <a:solidFill>
          <a:schemeClr val="lt1">
            <a:alpha val="90000"/>
            <a:hueOff val="0"/>
            <a:satOff val="0"/>
            <a:lumOff val="0"/>
            <a:alphaOff val="0"/>
          </a:schemeClr>
        </a:solidFill>
        <a:ln w="381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fr-FR" sz="1600" b="1" kern="1200" dirty="0" smtClean="0">
              <a:latin typeface="Garamond" pitchFamily="18" charset="0"/>
            </a:rPr>
            <a:t>Dick Cheney, </a:t>
          </a:r>
          <a:r>
            <a:rPr lang="fr-FR" sz="1600" b="0" kern="1200" dirty="0" smtClean="0">
              <a:latin typeface="Garamond" pitchFamily="18" charset="0"/>
            </a:rPr>
            <a:t>président d’</a:t>
          </a:r>
          <a:r>
            <a:rPr lang="fr-FR" sz="1600" b="0" kern="1200" dirty="0" err="1" smtClean="0">
              <a:latin typeface="Garamond" pitchFamily="18" charset="0"/>
            </a:rPr>
            <a:t>Halliburton</a:t>
          </a:r>
          <a:r>
            <a:rPr lang="fr-FR" sz="1600" b="0" kern="1200" dirty="0" smtClean="0">
              <a:latin typeface="Garamond" pitchFamily="18" charset="0"/>
            </a:rPr>
            <a:t>, déclaration en 1998.</a:t>
          </a:r>
          <a:endParaRPr lang="fr-BE" sz="1600" b="0" kern="1200" dirty="0">
            <a:latin typeface="Garamond" pitchFamily="18" charset="0"/>
          </a:endParaRPr>
        </a:p>
      </dsp:txBody>
      <dsp:txXfrm>
        <a:off x="2147237" y="3547007"/>
        <a:ext cx="5595021" cy="344771"/>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9A9F9C4-B36D-4E51-98FA-DF95D9746EA7}">
      <dsp:nvSpPr>
        <dsp:cNvPr id="0" name=""/>
        <dsp:cNvSpPr/>
      </dsp:nvSpPr>
      <dsp:spPr>
        <a:xfrm>
          <a:off x="82822" y="0"/>
          <a:ext cx="6048672" cy="6048672"/>
        </a:xfrm>
        <a:prstGeom prst="triangl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CED1043-DD37-43FA-9649-C81B44B2937E}">
      <dsp:nvSpPr>
        <dsp:cNvPr id="0" name=""/>
        <dsp:cNvSpPr/>
      </dsp:nvSpPr>
      <dsp:spPr>
        <a:xfrm>
          <a:off x="1116138" y="579284"/>
          <a:ext cx="7258351" cy="3634698"/>
        </a:xfrm>
        <a:prstGeom prst="roundRect">
          <a:avLst/>
        </a:prstGeom>
        <a:solidFill>
          <a:schemeClr val="lt1">
            <a:alpha val="90000"/>
            <a:hueOff val="0"/>
            <a:satOff val="0"/>
            <a:lumOff val="0"/>
            <a:alphaOff val="0"/>
          </a:schemeClr>
        </a:solidFill>
        <a:ln w="381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just" defTabSz="889000" rtl="0">
            <a:lnSpc>
              <a:spcPct val="90000"/>
            </a:lnSpc>
            <a:spcBef>
              <a:spcPct val="0"/>
            </a:spcBef>
            <a:spcAft>
              <a:spcPct val="35000"/>
            </a:spcAft>
          </a:pPr>
          <a:r>
            <a:rPr lang="fr-BE" sz="2000" kern="1200" dirty="0" smtClean="0"/>
            <a:t>(…) « Ce qui se joue à travers le grand Moyen-Orient est plus qu’un conflit militaire. C’est la guerre idéologique décisive de notre temps. D’un côté, il y a ceux qui croient en la </a:t>
          </a:r>
          <a:r>
            <a:rPr lang="fr-BE" sz="2000" b="1" kern="1200" dirty="0" smtClean="0"/>
            <a:t>liberté et en la modération</a:t>
          </a:r>
          <a:r>
            <a:rPr lang="fr-BE" sz="2000" kern="1200" dirty="0" smtClean="0"/>
            <a:t> ; de l’autre, </a:t>
          </a:r>
          <a:r>
            <a:rPr lang="fr-BE" sz="2000" b="1" kern="1200" dirty="0" smtClean="0"/>
            <a:t>les extrémistes qui tuent des innocents</a:t>
          </a:r>
          <a:r>
            <a:rPr lang="fr-BE" sz="2000" kern="1200" dirty="0" smtClean="0"/>
            <a:t> et ont proclamé leur intention de détruire notre mode de vie. À long terme, le moyen le plus réaliste de </a:t>
          </a:r>
          <a:r>
            <a:rPr lang="fr-BE" sz="2000" b="1" kern="1200" dirty="0" smtClean="0"/>
            <a:t>protéger</a:t>
          </a:r>
          <a:r>
            <a:rPr lang="fr-BE" sz="2000" kern="1200" dirty="0" smtClean="0"/>
            <a:t> le peuple américain est d’offrir une solution de rechange pleine d’espoir face à l’idéologie de haine de l’ennemi, et cela </a:t>
          </a:r>
          <a:r>
            <a:rPr lang="fr-BE" sz="2000" b="1" kern="1200" dirty="0" smtClean="0"/>
            <a:t>en faisant avancer la liberté </a:t>
          </a:r>
          <a:r>
            <a:rPr lang="fr-BE" sz="2000" kern="1200" dirty="0" smtClean="0"/>
            <a:t>dans cette région du monde. (…) Nous allons de l’avant avec </a:t>
          </a:r>
          <a:r>
            <a:rPr lang="fr-BE" sz="2000" b="1" kern="1200" dirty="0" smtClean="0"/>
            <a:t>confiance dans l’Auteur de la liberté </a:t>
          </a:r>
          <a:r>
            <a:rPr lang="fr-BE" sz="2000" kern="1200" dirty="0" smtClean="0"/>
            <a:t>qui nous guidera dans ces heures difficiles »</a:t>
          </a:r>
          <a:endParaRPr lang="fr-BE" sz="2000" kern="1200" dirty="0"/>
        </a:p>
      </dsp:txBody>
      <dsp:txXfrm>
        <a:off x="1116138" y="579284"/>
        <a:ext cx="7258351" cy="3634698"/>
      </dsp:txXfrm>
    </dsp:sp>
    <dsp:sp modelId="{D86E4BC9-5628-4B67-B150-39AD6DE54206}">
      <dsp:nvSpPr>
        <dsp:cNvPr id="0" name=""/>
        <dsp:cNvSpPr/>
      </dsp:nvSpPr>
      <dsp:spPr>
        <a:xfrm>
          <a:off x="2736307" y="4832100"/>
          <a:ext cx="5220623" cy="617549"/>
        </a:xfrm>
        <a:prstGeom prst="roundRect">
          <a:avLst/>
        </a:prstGeom>
        <a:solidFill>
          <a:schemeClr val="lt1">
            <a:alpha val="90000"/>
            <a:hueOff val="0"/>
            <a:satOff val="0"/>
            <a:lumOff val="0"/>
            <a:alphaOff val="0"/>
          </a:schemeClr>
        </a:solidFill>
        <a:ln w="381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fr-BE" sz="1600" b="1" kern="1200" dirty="0" smtClean="0"/>
            <a:t>George W. Bush</a:t>
          </a:r>
          <a:r>
            <a:rPr lang="fr-BE" sz="1600" kern="1200" dirty="0" smtClean="0"/>
            <a:t>, </a:t>
          </a:r>
          <a:r>
            <a:rPr lang="fr-BE" sz="1600" i="1" kern="1200" dirty="0" smtClean="0"/>
            <a:t>Discours à la Nation, 10 janvier 2007.</a:t>
          </a:r>
          <a:endParaRPr lang="fr-BE" sz="1600" kern="1200" dirty="0"/>
        </a:p>
      </dsp:txBody>
      <dsp:txXfrm>
        <a:off x="2736307" y="4832100"/>
        <a:ext cx="5220623" cy="617549"/>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0F2F611-0E2B-4EC1-B911-481DBBF04A33}">
      <dsp:nvSpPr>
        <dsp:cNvPr id="0" name=""/>
        <dsp:cNvSpPr/>
      </dsp:nvSpPr>
      <dsp:spPr>
        <a:xfrm>
          <a:off x="2716307" y="279049"/>
          <a:ext cx="3053194" cy="1699133"/>
        </a:xfrm>
        <a:prstGeom prst="ellipse">
          <a:avLst/>
        </a:prstGeom>
        <a:solidFill>
          <a:schemeClr val="accent1">
            <a:alpha val="50000"/>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244600" rtl="0">
            <a:lnSpc>
              <a:spcPct val="90000"/>
            </a:lnSpc>
            <a:spcBef>
              <a:spcPct val="0"/>
            </a:spcBef>
            <a:spcAft>
              <a:spcPct val="35000"/>
            </a:spcAft>
          </a:pPr>
          <a:r>
            <a:rPr lang="fr-BE" sz="2800" b="1" kern="1200" dirty="0" smtClean="0"/>
            <a:t>Une idéologie ?</a:t>
          </a:r>
          <a:endParaRPr lang="fr-BE" sz="2800" kern="1200" dirty="0"/>
        </a:p>
      </dsp:txBody>
      <dsp:txXfrm>
        <a:off x="3123400" y="576397"/>
        <a:ext cx="2239009" cy="764610"/>
      </dsp:txXfrm>
    </dsp:sp>
    <dsp:sp modelId="{324D72C4-437E-4E44-83AC-3B927949ED06}">
      <dsp:nvSpPr>
        <dsp:cNvPr id="0" name=""/>
        <dsp:cNvSpPr/>
      </dsp:nvSpPr>
      <dsp:spPr>
        <a:xfrm>
          <a:off x="165586" y="1224150"/>
          <a:ext cx="4528865" cy="3881343"/>
        </a:xfrm>
        <a:prstGeom prst="ellipse">
          <a:avLst/>
        </a:prstGeom>
        <a:solidFill>
          <a:schemeClr val="accent1">
            <a:alpha val="50000"/>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l" defTabSz="533400" rtl="0">
            <a:lnSpc>
              <a:spcPct val="90000"/>
            </a:lnSpc>
            <a:spcBef>
              <a:spcPct val="0"/>
            </a:spcBef>
            <a:spcAft>
              <a:spcPct val="35000"/>
            </a:spcAft>
          </a:pPr>
          <a:r>
            <a:rPr lang="fr-BE" sz="1200" i="1" kern="1200" dirty="0" smtClean="0"/>
            <a:t>«</a:t>
          </a:r>
          <a:r>
            <a:rPr lang="fr-BE" sz="1800" i="1" kern="1200" dirty="0" smtClean="0"/>
            <a:t> Le Projet pour un Nouveau Siècle Américain est une organisation éducative à but non lucratif centrée sur quelques propositions fondamentales: </a:t>
          </a:r>
          <a:r>
            <a:rPr lang="fr-BE" sz="1800" b="1" i="1" kern="1200" dirty="0" smtClean="0"/>
            <a:t>le leadership de l'Amérique est bon </a:t>
          </a:r>
          <a:r>
            <a:rPr lang="fr-BE" sz="1800" i="1" kern="1200" dirty="0" smtClean="0"/>
            <a:t>pour l'Amérique et pour le reste du monde. </a:t>
          </a:r>
          <a:r>
            <a:rPr lang="fr-BE" sz="1800" kern="1200" dirty="0" smtClean="0"/>
            <a:t>»</a:t>
          </a:r>
          <a:endParaRPr lang="fr-BE" sz="1800" kern="1200" dirty="0"/>
        </a:p>
      </dsp:txBody>
      <dsp:txXfrm>
        <a:off x="1550664" y="2226830"/>
        <a:ext cx="2717319" cy="2134738"/>
      </dsp:txXfrm>
    </dsp:sp>
    <dsp:sp modelId="{788B2108-E0C6-4F7D-8396-DEB0054CBFB1}">
      <dsp:nvSpPr>
        <dsp:cNvPr id="0" name=""/>
        <dsp:cNvSpPr/>
      </dsp:nvSpPr>
      <dsp:spPr>
        <a:xfrm>
          <a:off x="4427994" y="1008121"/>
          <a:ext cx="3715524" cy="3715524"/>
        </a:xfrm>
        <a:prstGeom prst="ellipse">
          <a:avLst/>
        </a:prstGeom>
        <a:solidFill>
          <a:schemeClr val="accent1">
            <a:alpha val="50000"/>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r" defTabSz="800100" rtl="0">
            <a:lnSpc>
              <a:spcPct val="90000"/>
            </a:lnSpc>
            <a:spcBef>
              <a:spcPct val="0"/>
            </a:spcBef>
            <a:spcAft>
              <a:spcPct val="35000"/>
            </a:spcAft>
          </a:pPr>
          <a:r>
            <a:rPr lang="fr-BE" sz="1800" i="1" kern="1200" dirty="0" smtClean="0"/>
            <a:t>« Un tel leadership </a:t>
          </a:r>
          <a:r>
            <a:rPr lang="fr-BE" sz="1800" b="1" i="1" kern="1200" dirty="0" smtClean="0"/>
            <a:t>demande la force militaire</a:t>
          </a:r>
          <a:r>
            <a:rPr lang="fr-BE" sz="1800" i="1" kern="1200" dirty="0" smtClean="0"/>
            <a:t>, une diplomatie énergique et un engagement pour le </a:t>
          </a:r>
          <a:r>
            <a:rPr lang="fr-BE" sz="1800" b="1" i="1" kern="1200" dirty="0" smtClean="0"/>
            <a:t>principe moral</a:t>
          </a:r>
          <a:r>
            <a:rPr lang="fr-BE" sz="1800" i="1" kern="1200" dirty="0" smtClean="0"/>
            <a:t>. »</a:t>
          </a:r>
          <a:endParaRPr lang="fr-BE" sz="1800" i="1" kern="1200" dirty="0"/>
        </a:p>
      </dsp:txBody>
      <dsp:txXfrm>
        <a:off x="4777873" y="1967965"/>
        <a:ext cx="2229314" cy="2043538"/>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7B66423-9393-4FA6-910C-9BC7EC43270A}">
      <dsp:nvSpPr>
        <dsp:cNvPr id="0" name=""/>
        <dsp:cNvSpPr/>
      </dsp:nvSpPr>
      <dsp:spPr>
        <a:xfrm>
          <a:off x="992361" y="2220993"/>
          <a:ext cx="1980206" cy="1890217"/>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4600E0B-F7F3-495A-A917-0AFB2E652AA6}">
      <dsp:nvSpPr>
        <dsp:cNvPr id="0" name=""/>
        <dsp:cNvSpPr/>
      </dsp:nvSpPr>
      <dsp:spPr>
        <a:xfrm>
          <a:off x="1590917" y="2797060"/>
          <a:ext cx="783094" cy="738081"/>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860C8C1-3DB5-4F3C-BD33-B64526BABB0A}">
      <dsp:nvSpPr>
        <dsp:cNvPr id="0" name=""/>
        <dsp:cNvSpPr/>
      </dsp:nvSpPr>
      <dsp:spPr>
        <a:xfrm>
          <a:off x="3829909" y="474402"/>
          <a:ext cx="2938848" cy="4628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35560" rIns="35560" bIns="35560" numCol="1" spcCol="1270" anchor="ctr" anchorCtr="0">
          <a:noAutofit/>
        </a:bodyPr>
        <a:lstStyle/>
        <a:p>
          <a:pPr lvl="0" algn="l" defTabSz="1244600" rtl="0">
            <a:lnSpc>
              <a:spcPct val="90000"/>
            </a:lnSpc>
            <a:spcBef>
              <a:spcPct val="0"/>
            </a:spcBef>
            <a:spcAft>
              <a:spcPct val="35000"/>
            </a:spcAft>
          </a:pPr>
          <a:r>
            <a:rPr lang="fr-BE" sz="2800" b="1" kern="1200" dirty="0" smtClean="0">
              <a:latin typeface="Garamond" pitchFamily="18" charset="0"/>
            </a:rPr>
            <a:t>Le lobbying...</a:t>
          </a:r>
          <a:endParaRPr lang="fr-BE" sz="2800" kern="1200" dirty="0">
            <a:latin typeface="Garamond" pitchFamily="18" charset="0"/>
          </a:endParaRPr>
        </a:p>
      </dsp:txBody>
      <dsp:txXfrm>
        <a:off x="3829909" y="474402"/>
        <a:ext cx="2938848" cy="462823"/>
      </dsp:txXfrm>
    </dsp:sp>
    <dsp:sp modelId="{93367152-0699-4F43-9065-3BADC0D32815}">
      <dsp:nvSpPr>
        <dsp:cNvPr id="0" name=""/>
        <dsp:cNvSpPr/>
      </dsp:nvSpPr>
      <dsp:spPr>
        <a:xfrm>
          <a:off x="3942432" y="904600"/>
          <a:ext cx="452300" cy="0"/>
        </a:xfrm>
        <a:prstGeom prst="line">
          <a:avLst/>
        </a:prstGeom>
        <a:solidFill>
          <a:schemeClr val="accent1">
            <a:hueOff val="0"/>
            <a:satOff val="0"/>
            <a:lumOff val="0"/>
            <a:alphaOff val="0"/>
          </a:schemeClr>
        </a:solidFill>
        <a:ln w="381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BF4B4E8-9B43-40CE-93B4-416FDEDF41DA}">
      <dsp:nvSpPr>
        <dsp:cNvPr id="0" name=""/>
        <dsp:cNvSpPr/>
      </dsp:nvSpPr>
      <dsp:spPr>
        <a:xfrm rot="5400000">
          <a:off x="1830341" y="1055518"/>
          <a:ext cx="2262707" cy="1958460"/>
        </a:xfrm>
        <a:prstGeom prst="line">
          <a:avLst/>
        </a:prstGeom>
        <a:solidFill>
          <a:schemeClr val="accent1">
            <a:hueOff val="0"/>
            <a:satOff val="0"/>
            <a:lumOff val="0"/>
            <a:alphaOff val="0"/>
          </a:schemeClr>
        </a:solidFill>
        <a:ln w="381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68106F5-29A9-4089-A2C4-BA28BBFFBA38}">
      <dsp:nvSpPr>
        <dsp:cNvPr id="0" name=""/>
        <dsp:cNvSpPr/>
      </dsp:nvSpPr>
      <dsp:spPr>
        <a:xfrm>
          <a:off x="3652146" y="1165638"/>
          <a:ext cx="3258371" cy="36588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904" tIns="21590" rIns="21590" bIns="21590" numCol="1" spcCol="1270" anchor="ctr" anchorCtr="0">
          <a:noAutofit/>
        </a:bodyPr>
        <a:lstStyle/>
        <a:p>
          <a:pPr lvl="0" algn="l" defTabSz="755650" rtl="0">
            <a:lnSpc>
              <a:spcPct val="90000"/>
            </a:lnSpc>
            <a:spcBef>
              <a:spcPct val="0"/>
            </a:spcBef>
            <a:spcAft>
              <a:spcPct val="35000"/>
            </a:spcAft>
          </a:pPr>
          <a:r>
            <a:rPr lang="fr-BE" sz="1700" kern="1200" dirty="0" smtClean="0"/>
            <a:t>« Il faut en plus absolument ajouter que si Saddam acquiert la capacité de produire des armes de destruction massive, comme il est certain de le faire si nous laissons les choses aller, la sécurité des troupes américaines dans la région, de nos amis et alliés comme Israël et les pays arabes </a:t>
          </a:r>
          <a:r>
            <a:rPr lang="fr-BE" sz="1700" kern="1200" dirty="0" smtClean="0">
              <a:latin typeface="Garamond" pitchFamily="18" charset="0"/>
            </a:rPr>
            <a:t>modérés</a:t>
          </a:r>
          <a:r>
            <a:rPr lang="fr-BE" sz="1700" kern="1200" dirty="0" smtClean="0"/>
            <a:t>, et une </a:t>
          </a:r>
          <a:r>
            <a:rPr lang="fr-BE" sz="1700" b="1" kern="1200" dirty="0" smtClean="0"/>
            <a:t>part importante de la fourniture mondiale de pétrole</a:t>
          </a:r>
          <a:r>
            <a:rPr lang="fr-BE" sz="1700" kern="1200" dirty="0" smtClean="0"/>
            <a:t> s'en trouvera menacée. »</a:t>
          </a:r>
          <a:endParaRPr lang="fr-BE" sz="1700" kern="1200" dirty="0"/>
        </a:p>
      </dsp:txBody>
      <dsp:txXfrm>
        <a:off x="3652146" y="1165638"/>
        <a:ext cx="3258371" cy="3658897"/>
      </dsp:txXfrm>
    </dsp:sp>
    <dsp:sp modelId="{F3F772FB-AB61-4C40-AE56-E555B827114C}">
      <dsp:nvSpPr>
        <dsp:cNvPr id="0" name=""/>
        <dsp:cNvSpPr/>
      </dsp:nvSpPr>
      <dsp:spPr>
        <a:xfrm>
          <a:off x="3096346" y="3241485"/>
          <a:ext cx="452300" cy="0"/>
        </a:xfrm>
        <a:prstGeom prst="line">
          <a:avLst/>
        </a:prstGeom>
        <a:solidFill>
          <a:schemeClr val="accent1">
            <a:hueOff val="0"/>
            <a:satOff val="0"/>
            <a:lumOff val="0"/>
            <a:alphaOff val="0"/>
          </a:schemeClr>
        </a:solidFill>
        <a:ln w="381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5FE960C-481F-446A-A26B-D0678A956FD4}">
      <dsp:nvSpPr>
        <dsp:cNvPr id="0" name=""/>
        <dsp:cNvSpPr/>
      </dsp:nvSpPr>
      <dsp:spPr>
        <a:xfrm rot="5400000">
          <a:off x="6581377" y="3270136"/>
          <a:ext cx="1440425" cy="1238578"/>
        </a:xfrm>
        <a:prstGeom prst="line">
          <a:avLst/>
        </a:prstGeom>
        <a:solidFill>
          <a:schemeClr val="accent1">
            <a:hueOff val="0"/>
            <a:satOff val="0"/>
            <a:lumOff val="0"/>
            <a:alphaOff val="0"/>
          </a:schemeClr>
        </a:solidFill>
        <a:ln w="381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C2A0368-687D-4F90-BEE1-AB00D893C8CB}">
      <dsp:nvSpPr>
        <dsp:cNvPr id="0" name=""/>
        <dsp:cNvSpPr/>
      </dsp:nvSpPr>
      <dsp:spPr>
        <a:xfrm flipH="1">
          <a:off x="0" y="653382"/>
          <a:ext cx="4130088" cy="5122559"/>
        </a:xfrm>
        <a:prstGeom prst="ellipse">
          <a:avLst/>
        </a:prstGeom>
        <a:solidFill>
          <a:schemeClr val="accent1">
            <a:alpha val="50000"/>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r" defTabSz="844550" rtl="0">
            <a:lnSpc>
              <a:spcPct val="90000"/>
            </a:lnSpc>
            <a:spcBef>
              <a:spcPct val="0"/>
            </a:spcBef>
            <a:spcAft>
              <a:spcPct val="35000"/>
            </a:spcAft>
          </a:pPr>
          <a:r>
            <a:rPr lang="fr-FR" sz="1900" b="0" i="0" kern="1200" baseline="0" dirty="0" smtClean="0"/>
            <a:t>«</a:t>
          </a:r>
          <a:r>
            <a:rPr lang="fr-FR" sz="2000" b="0" i="0" kern="1200" baseline="0" dirty="0" smtClean="0"/>
            <a:t> Regardons les choses simplement. La principale différence entre la Corée du Nord et l'Irak, c'est qu'économiquement nous n'avions pas le choix pour l'Irak. Le pays </a:t>
          </a:r>
          <a:r>
            <a:rPr lang="fr-FR" sz="2000" b="1" i="0" kern="1200" baseline="0" dirty="0" smtClean="0"/>
            <a:t>nage dans le pétrole</a:t>
          </a:r>
          <a:r>
            <a:rPr lang="fr-FR" sz="2000" b="0" i="0" kern="1200" baseline="0" dirty="0" smtClean="0"/>
            <a:t>. »</a:t>
          </a:r>
          <a:endParaRPr lang="fr-BE" sz="2000" kern="1200" dirty="0"/>
        </a:p>
      </dsp:txBody>
      <dsp:txXfrm flipH="1">
        <a:off x="576724" y="1257442"/>
        <a:ext cx="2381312" cy="3914439"/>
      </dsp:txXfrm>
    </dsp:sp>
    <dsp:sp modelId="{F56FD034-2FCB-4E6F-AA59-C2102AC82BC5}">
      <dsp:nvSpPr>
        <dsp:cNvPr id="0" name=""/>
        <dsp:cNvSpPr/>
      </dsp:nvSpPr>
      <dsp:spPr>
        <a:xfrm>
          <a:off x="4482245" y="731593"/>
          <a:ext cx="4287904" cy="4975290"/>
        </a:xfrm>
        <a:prstGeom prst="ellipse">
          <a:avLst/>
        </a:prstGeom>
        <a:solidFill>
          <a:schemeClr val="accent1">
            <a:alpha val="50000"/>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l" defTabSz="889000" rtl="0">
            <a:lnSpc>
              <a:spcPct val="90000"/>
            </a:lnSpc>
            <a:spcBef>
              <a:spcPct val="0"/>
            </a:spcBef>
            <a:spcAft>
              <a:spcPct val="35000"/>
            </a:spcAft>
          </a:pPr>
          <a:r>
            <a:rPr lang="fr-FR" sz="2000" b="0" i="0" kern="1200" baseline="0" dirty="0" smtClean="0"/>
            <a:t>« ...Pour des raisons qui ont à voir avec la bureaucratie gouvernementale américaine, nous avons choisi une menace à laquelle tout le monde adhère: </a:t>
          </a:r>
          <a:r>
            <a:rPr lang="fr-FR" sz="2000" b="1" i="0" kern="1200" baseline="0" dirty="0" smtClean="0"/>
            <a:t>les armes de destruction massive</a:t>
          </a:r>
          <a:r>
            <a:rPr lang="fr-FR" sz="2000" b="0" i="0" kern="1200" baseline="0" dirty="0" smtClean="0"/>
            <a:t>. »</a:t>
          </a:r>
          <a:endParaRPr lang="fr-FR" sz="2000" b="0" i="0" kern="1200" baseline="0" dirty="0"/>
        </a:p>
      </dsp:txBody>
      <dsp:txXfrm>
        <a:off x="5699083" y="1318287"/>
        <a:ext cx="2472305" cy="3801903"/>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A099FDD-A7B9-4A19-BE5A-A5C54F398927}">
      <dsp:nvSpPr>
        <dsp:cNvPr id="0" name=""/>
        <dsp:cNvSpPr/>
      </dsp:nvSpPr>
      <dsp:spPr>
        <a:xfrm>
          <a:off x="935220" y="0"/>
          <a:ext cx="3819742" cy="3819742"/>
        </a:xfrm>
        <a:prstGeom prst="triangl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8974BD1-48DF-4A7F-919D-6299EB2F264A}">
      <dsp:nvSpPr>
        <dsp:cNvPr id="0" name=""/>
        <dsp:cNvSpPr/>
      </dsp:nvSpPr>
      <dsp:spPr>
        <a:xfrm>
          <a:off x="1475387" y="382347"/>
          <a:ext cx="5222240" cy="2715597"/>
        </a:xfrm>
        <a:prstGeom prst="roundRect">
          <a:avLst/>
        </a:prstGeom>
        <a:solidFill>
          <a:schemeClr val="lt1">
            <a:alpha val="90000"/>
            <a:hueOff val="0"/>
            <a:satOff val="0"/>
            <a:lumOff val="0"/>
            <a:alphaOff val="0"/>
          </a:schemeClr>
        </a:solidFill>
        <a:ln w="381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lvl="0" algn="ctr" defTabSz="1200150" rtl="0">
            <a:lnSpc>
              <a:spcPct val="90000"/>
            </a:lnSpc>
            <a:spcBef>
              <a:spcPct val="0"/>
            </a:spcBef>
            <a:spcAft>
              <a:spcPct val="35000"/>
            </a:spcAft>
          </a:pPr>
          <a:r>
            <a:rPr lang="fr-FR" sz="2700" b="0" i="1" kern="1200" baseline="0" dirty="0" smtClean="0"/>
            <a:t>« Je déplore qu’il soit politiquement déplacé de reconnaître ce que tout le monde sait : l’un des grands</a:t>
          </a:r>
          <a:r>
            <a:rPr lang="fr-FR" sz="2700" b="0" i="1" kern="1200" dirty="0" smtClean="0"/>
            <a:t> </a:t>
          </a:r>
          <a:r>
            <a:rPr lang="fr-FR" sz="2700" b="0" i="1" kern="1200" baseline="0" dirty="0" smtClean="0"/>
            <a:t>enjeux de la guerre d’Irak était le pétrole de la région</a:t>
          </a:r>
          <a:r>
            <a:rPr lang="fr-FR" sz="2700" b="0" i="0" kern="1200" baseline="0" dirty="0" smtClean="0"/>
            <a:t>.</a:t>
          </a:r>
          <a:r>
            <a:rPr lang="fr-FR" sz="2700" b="0" i="1" kern="1200" baseline="0" dirty="0" smtClean="0"/>
            <a:t> »</a:t>
          </a:r>
          <a:r>
            <a:rPr lang="fr-FR" sz="2700" b="0" i="0" kern="1200" baseline="0" dirty="0" smtClean="0"/>
            <a:t> </a:t>
          </a:r>
          <a:endParaRPr lang="fr-BE" sz="2700" kern="1200" dirty="0"/>
        </a:p>
      </dsp:txBody>
      <dsp:txXfrm>
        <a:off x="1475387" y="382347"/>
        <a:ext cx="5222240" cy="2715597"/>
      </dsp:txXfrm>
    </dsp:sp>
  </dsp:spTree>
</dsp:drawing>
</file>

<file path=ppt/diagrams/layout1.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target1">
  <dgm:title val=""/>
  <dgm:desc val=""/>
  <dgm:catLst>
    <dgm:cat type="relationship" pri="25000"/>
    <dgm:cat type="convert" pri="2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resizeHandles val="exact"/>
    </dgm:varLst>
    <dgm:alg type="composite">
      <dgm:param type="ar" val="1.25"/>
    </dgm:alg>
    <dgm:shape xmlns:r="http://schemas.openxmlformats.org/officeDocument/2006/relationships" r:blip="">
      <dgm:adjLst/>
    </dgm:shape>
    <dgm:presOf/>
    <dgm:choose name="Name0">
      <dgm:if name="Name1" func="var" arg="dir" op="equ" val="norm">
        <dgm:choose name="Name2">
          <dgm:if name="Name3" axis="ch" ptType="node" func="cnt" op="equ" val="0">
            <dgm:constrLst/>
          </dgm:if>
          <dgm:if name="Name4"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r" for="ch" forName="line1" refType="l" refFor="ch" refForName="text1"/>
              <dgm:constr type="h" for="ch" forName="line1"/>
              <dgm:constr type="l" for="ch" forName="d1" refType="w" fact="0.3"/>
              <dgm:constr type="b" for="ch" forName="d1" refType="h" fact="0.625"/>
              <dgm:constr type="w" for="ch" forName="d1" refType="w" fact="0.32475"/>
              <dgm:constr type="h" for="ch" forName="d1" refType="h" fact="0.469"/>
            </dgm:constrLst>
          </dgm:if>
          <dgm:if name="Name5"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312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44325"/>
              <dgm:constr type="b" for="ch" forName="d2" refType="h" fact="0.7975"/>
              <dgm:constr type="w" for="ch" forName="d2" refType="w" fact="0.1815"/>
              <dgm:constr type="h" for="ch" forName="d2" refType="h" fact="0.3283"/>
            </dgm:constrLst>
          </dgm:if>
          <dgm:if name="Name6"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2187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2187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86"/>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7175"/>
              <dgm:constr type="b" for="ch" forName="d3" refType="h" fact="0.83375"/>
              <dgm:constr type="w" for="ch" forName="d3" refType="w" fact="0.1527"/>
              <dgm:constr type="h" for="ch" forName="d3" refType="h" fact="0.287"/>
            </dgm:constrLst>
          </dgm:if>
          <dgm:if name="Name7"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7938"/>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29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7938"/>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662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25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r" for="ch" forName="text4" refType="w"/>
              <dgm:constr type="t" for="ch" forName="text4" refType="b" refFor="ch" refForName="text3"/>
              <dgm:constr type="l" for="ch" forName="line4" refType="w" fact="0.625"/>
              <dgm:constr type="ctrY" for="ch" forName="line4" refType="ctrY" refFor="ch" refForName="text4"/>
              <dgm:constr type="w" for="ch" forName="line4" refType="w" fact="0.075"/>
              <dgm:constr type="h" for="ch" forName="line4"/>
              <dgm:constr type="l" for="ch" forName="d4" refType="w" fact="0.48525"/>
              <dgm:constr type="b" for="ch" forName="d4" refType="h" fact="0.85594"/>
              <dgm:constr type="w" for="ch" forName="d4" refType="w" fact="0.1394"/>
              <dgm:constr type="h" for="ch" forName="d4" refType="h" fact="0.2282"/>
            </dgm:constrLst>
          </dgm:if>
          <dgm:if name="Name8"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324"/>
              <dgm:constr type="r" for="ch" forName="text1" refType="w"/>
              <dgm:constr type="ctrY" for="ch" forName="text1" refType="h" fact="0.13"/>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324"/>
              <dgm:constr type="r" for="ch" forName="text2" refType="w"/>
              <dgm:constr type="ctrY" for="ch" forName="text2" refType="h" fact="0.27"/>
              <dgm:constr type="l" for="ch" forName="line2" refType="w" fact="0.625"/>
              <dgm:constr type="ctrY" for="ch" forName="line2" refType="ctrY" refFor="ch" refForName="text2"/>
              <dgm:constr type="w" for="ch" forName="line2" refType="w" fact="0.075"/>
              <dgm:constr type="h" for="ch" forName="line2"/>
              <dgm:constr type="l" for="ch" forName="d2" refType="w" fact="0.3498"/>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r" for="ch" forName="text3" refType="w"/>
              <dgm:constr type="ctrY" for="ch" forName="text3" refType="h" fact="0.41"/>
              <dgm:constr type="l" for="ch" forName="line3" refType="w" fact="0.625"/>
              <dgm:constr type="ctrY" for="ch" forName="line3" refType="ctrY" refFor="ch" refForName="text3"/>
              <dgm:constr type="w" for="ch" forName="line3" refType="w" fact="0.075"/>
              <dgm:constr type="h" for="ch" forName="line3"/>
              <dgm:constr type="l" for="ch" forName="d3" refType="w" fact="0.394"/>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r" for="ch" forName="text4" refType="w"/>
              <dgm:constr type="ctrY" for="ch" forName="text4" refType="h" fact="0.547"/>
              <dgm:constr type="l" for="ch" forName="line4" refType="w" fact="0.625"/>
              <dgm:constr type="ctrY" for="ch" forName="line4" refType="ctrY" refFor="ch" refForName="text4"/>
              <dgm:constr type="w" for="ch" forName="line4" refType="w" fact="0.075"/>
              <dgm:constr type="h" for="ch" forName="line4"/>
              <dgm:constr type="l" for="ch" forName="d4" refType="w" fact="0.446"/>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r" for="ch" forName="text5" refType="w"/>
              <dgm:constr type="ctrY" for="ch" forName="text5" refType="h" fact="0.68"/>
              <dgm:constr type="l" for="ch" forName="line5" refType="w" fact="0.625"/>
              <dgm:constr type="ctrY" for="ch" forName="line5" refType="ctrY" refFor="ch" refForName="text5"/>
              <dgm:constr type="w" for="ch" forName="line5" refType="w" fact="0.075"/>
              <dgm:constr type="h" for="ch" forName="line5"/>
              <dgm:constr type="l" for="ch" forName="d5" refType="w" fact="0.495"/>
              <dgm:constr type="b" for="ch" forName="d5" refType="h" fact="0.855"/>
              <dgm:constr type="w" for="ch" forName="d5" refType="w" fact="0.13"/>
              <dgm:constr type="h" for="ch" forName="d5" refType="h" fact="0.175"/>
            </dgm:constrLst>
          </dgm:if>
          <dgm:else name="Name9"/>
        </dgm:choose>
      </dgm:if>
      <dgm:else name="Name10">
        <dgm:choose name="Name11">
          <dgm:if name="Name12" axis="ch" ptType="node" func="cnt" op="equ" val="0">
            <dgm:constrLst/>
          </dgm:if>
          <dgm:if name="Name13"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Lst>
          </dgm:if>
          <dgm:if name="Name14"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312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55675"/>
              <dgm:constr type="b" for="ch" forName="d2" refType="h" fact="0.7975"/>
              <dgm:constr type="w" for="ch" forName="d2" refType="w" fact="0.1815"/>
              <dgm:constr type="h" for="ch" forName="d2" refType="h" fact="0.3283"/>
            </dgm:constrLst>
          </dgm:if>
          <dgm:if name="Name15"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2187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2187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14"/>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2825"/>
              <dgm:constr type="b" for="ch" forName="d3" refType="h" fact="0.83375"/>
              <dgm:constr type="w" for="ch" forName="d3" refType="w" fact="0.1527"/>
              <dgm:constr type="h" for="ch" forName="d3" refType="h" fact="0.287"/>
            </dgm:constrLst>
          </dgm:if>
          <dgm:if name="Name16"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7938"/>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0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7938"/>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337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74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l" for="ch" forName="text4"/>
              <dgm:constr type="t" for="ch" forName="text4" refType="b" refFor="ch" refForName="text3"/>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1475"/>
              <dgm:constr type="b" for="ch" forName="d4" refType="h" fact="0.85594"/>
              <dgm:constr type="w" for="ch" forName="d4" refType="w" fact="0.1394"/>
              <dgm:constr type="h" for="ch" forName="d4" refType="h" fact="0.2282"/>
            </dgm:constrLst>
          </dgm:if>
          <dgm:if name="Name17"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324"/>
              <dgm:constr type="l" for="ch" forName="text1"/>
              <dgm:constr type="ctrY" for="ch" forName="text1" refType="h" fact="0.13"/>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324"/>
              <dgm:constr type="l" for="ch" forName="text2"/>
              <dgm:constr type="ctrY" for="ch" forName="text2" refType="h" fact="0.27"/>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502"/>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l" for="ch" forName="text3"/>
              <dgm:constr type="ctrY" for="ch" forName="text3" refType="h" fact="0.41"/>
              <dgm:constr type="l" for="ch" forName="line3" refType="r" refFor="ch" refForName="text3"/>
              <dgm:constr type="ctrY" for="ch" forName="line3" refType="ctrY" refFor="ch" refForName="text3"/>
              <dgm:constr type="r" for="ch" forName="line3" refType="w" fact="0.375"/>
              <dgm:constr type="h" for="ch" forName="line3"/>
              <dgm:constr type="r" for="ch" forName="d3" refType="w" fact="0.606"/>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l" for="ch" forName="text4"/>
              <dgm:constr type="ctrY" for="ch" forName="text4" refType="h" fact="0.547"/>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54"/>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l" for="ch" forName="text5"/>
              <dgm:constr type="ctrY" for="ch" forName="text5" refType="h" fact="0.68"/>
              <dgm:constr type="l" for="ch" forName="line5" refType="r" refFor="ch" refForName="text5"/>
              <dgm:constr type="ctrY" for="ch" forName="line5" refType="ctrY" refFor="ch" refForName="text5"/>
              <dgm:constr type="r" for="ch" forName="line5" refType="w" fact="0.375"/>
              <dgm:constr type="h" for="ch" forName="line5"/>
              <dgm:constr type="r" for="ch" forName="d5" refType="w" fact="0.505"/>
              <dgm:constr type="b" for="ch" forName="d5" refType="h" fact="0.855"/>
              <dgm:constr type="w" for="ch" forName="d5" refType="w" fact="0.13"/>
              <dgm:constr type="h" for="ch" forName="d5" refType="h" fact="0.175"/>
            </dgm:constrLst>
          </dgm:if>
          <dgm:else name="Name18"/>
        </dgm:choose>
      </dgm:else>
    </dgm:choose>
    <dgm:ruleLst/>
    <dgm:forEach name="Name19" axis="ch" ptType="node" cnt="1">
      <dgm:layoutNode name="circle1" styleLbl="lnNode1">
        <dgm:alg type="sp"/>
        <dgm:shape xmlns:r="http://schemas.openxmlformats.org/officeDocument/2006/relationships" type="ellipse" r:blip="">
          <dgm:adjLst/>
        </dgm:shape>
        <dgm:presOf/>
        <dgm:constrLst/>
        <dgm:ruleLst/>
      </dgm:layoutNode>
      <dgm:layoutNode name="text1" styleLbl="revTx">
        <dgm:varLst>
          <dgm:bulletEnabled val="1"/>
        </dgm:varLst>
        <dgm:choose name="Name20">
          <dgm:if name="Name21" func="var" arg="dir" op="equ" val="norm">
            <dgm:choose name="Name22">
              <dgm:if name="Name23" axis="root des" ptType="all node" func="maxDepth" op="gt" val="1">
                <dgm:alg type="tx">
                  <dgm:param type="parTxLTRAlign" val="l"/>
                  <dgm:param type="parTxRTLAlign" val="r"/>
                </dgm:alg>
              </dgm:if>
              <dgm:else name="Name24">
                <dgm:alg type="tx">
                  <dgm:param type="parTxLTRAlign" val="l"/>
                  <dgm:param type="parTxRTLAlign" val="l"/>
                </dgm:alg>
              </dgm:else>
            </dgm:choose>
          </dgm:if>
          <dgm:else name="Name25">
            <dgm:choose name="Name26">
              <dgm:if name="Name27" axis="root des" ptType="all node" func="maxDepth" op="gt" val="1">
                <dgm:alg type="tx">
                  <dgm:param type="parTxLTRAlign" val="l"/>
                  <dgm:param type="parTxRTLAlign" val="r"/>
                </dgm:alg>
              </dgm:if>
              <dgm:else name="Name28">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29">
          <dgm:if name="Name30" func="var" arg="dir" op="equ" val="norm">
            <dgm:constrLst>
              <dgm:constr type="tMarg" refType="primFontSz" fact="0.1"/>
              <dgm:constr type="bMarg" refType="primFontSz" fact="0.1"/>
              <dgm:constr type="rMarg" refType="primFontSz" fact="0.1"/>
            </dgm:constrLst>
          </dgm:if>
          <dgm:else name="Name31">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1" styleLbl="callout">
        <dgm:alg type="sp"/>
        <dgm:shape xmlns:r="http://schemas.openxmlformats.org/officeDocument/2006/relationships" type="line" r:blip="">
          <dgm:adjLst/>
        </dgm:shape>
        <dgm:presOf/>
        <dgm:constrLst/>
        <dgm:ruleLst/>
      </dgm:layoutNode>
      <dgm:layoutNode name="d1" styleLbl="callout">
        <dgm:alg type="sp"/>
        <dgm:choose name="Name32">
          <dgm:if name="Name33" func="var" arg="dir" op="equ" val="norm">
            <dgm:shape xmlns:r="http://schemas.openxmlformats.org/officeDocument/2006/relationships" rot="90" type="line" r:blip="">
              <dgm:adjLst/>
            </dgm:shape>
          </dgm:if>
          <dgm:else name="Name34">
            <dgm:shape xmlns:r="http://schemas.openxmlformats.org/officeDocument/2006/relationships" rot="180" type="line" r:blip="">
              <dgm:adjLst/>
            </dgm:shape>
          </dgm:else>
        </dgm:choose>
        <dgm:presOf/>
        <dgm:constrLst/>
        <dgm:ruleLst/>
      </dgm:layoutNode>
    </dgm:forEach>
    <dgm:forEach name="Name35" axis="ch" ptType="node" st="2" cnt="1">
      <dgm:layoutNode name="circle2" styleLbl="lnNode1">
        <dgm:alg type="sp"/>
        <dgm:shape xmlns:r="http://schemas.openxmlformats.org/officeDocument/2006/relationships" type="ellipse" r:blip="" zOrderOff="-5">
          <dgm:adjLst/>
        </dgm:shape>
        <dgm:presOf/>
        <dgm:constrLst/>
        <dgm:ruleLst/>
      </dgm:layoutNode>
      <dgm:layoutNode name="text2" styleLbl="revTx">
        <dgm:varLst>
          <dgm:bulletEnabled val="1"/>
        </dgm:varLst>
        <dgm:choose name="Name36">
          <dgm:if name="Name37" func="var" arg="dir" op="equ" val="norm">
            <dgm:choose name="Name38">
              <dgm:if name="Name39" axis="root des" ptType="all node" func="maxDepth" op="gt" val="1">
                <dgm:alg type="tx">
                  <dgm:param type="parTxLTRAlign" val="l"/>
                  <dgm:param type="parTxRTLAlign" val="r"/>
                </dgm:alg>
              </dgm:if>
              <dgm:else name="Name40">
                <dgm:alg type="tx">
                  <dgm:param type="parTxLTRAlign" val="l"/>
                  <dgm:param type="parTxRTLAlign" val="l"/>
                </dgm:alg>
              </dgm:else>
            </dgm:choose>
          </dgm:if>
          <dgm:else name="Name41">
            <dgm:choose name="Name42">
              <dgm:if name="Name43" axis="root des" ptType="all node" func="maxDepth" op="gt" val="1">
                <dgm:alg type="tx">
                  <dgm:param type="parTxLTRAlign" val="l"/>
                  <dgm:param type="parTxRTLAlign" val="r"/>
                </dgm:alg>
              </dgm:if>
              <dgm:else name="Name44">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45">
          <dgm:if name="Name46" func="var" arg="dir" op="equ" val="norm">
            <dgm:constrLst>
              <dgm:constr type="tMarg" refType="primFontSz" fact="0.1"/>
              <dgm:constr type="bMarg" refType="primFontSz" fact="0.1"/>
              <dgm:constr type="rMarg" refType="primFontSz" fact="0.1"/>
            </dgm:constrLst>
          </dgm:if>
          <dgm:else name="Name47">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2" styleLbl="callout">
        <dgm:alg type="sp"/>
        <dgm:shape xmlns:r="http://schemas.openxmlformats.org/officeDocument/2006/relationships" type="line" r:blip="">
          <dgm:adjLst/>
        </dgm:shape>
        <dgm:presOf/>
        <dgm:constrLst/>
        <dgm:ruleLst/>
      </dgm:layoutNode>
      <dgm:layoutNode name="d2" styleLbl="callout">
        <dgm:alg type="sp"/>
        <dgm:choose name="Name48">
          <dgm:if name="Name49" func="var" arg="dir" op="equ" val="norm">
            <dgm:shape xmlns:r="http://schemas.openxmlformats.org/officeDocument/2006/relationships" rot="90" type="line" r:blip="">
              <dgm:adjLst/>
            </dgm:shape>
          </dgm:if>
          <dgm:else name="Name50">
            <dgm:shape xmlns:r="http://schemas.openxmlformats.org/officeDocument/2006/relationships" rot="180" type="line" r:blip="">
              <dgm:adjLst/>
            </dgm:shape>
          </dgm:else>
        </dgm:choose>
        <dgm:presOf/>
        <dgm:constrLst/>
        <dgm:ruleLst/>
      </dgm:layoutNode>
    </dgm:forEach>
    <dgm:forEach name="Name51" axis="ch" ptType="node" st="3" cnt="1">
      <dgm:layoutNode name="circle3" styleLbl="lnNode1">
        <dgm:alg type="sp"/>
        <dgm:shape xmlns:r="http://schemas.openxmlformats.org/officeDocument/2006/relationships" type="ellipse" r:blip="" zOrderOff="-10">
          <dgm:adjLst/>
        </dgm:shape>
        <dgm:presOf/>
        <dgm:constrLst/>
        <dgm:ruleLst/>
      </dgm:layoutNode>
      <dgm:layoutNode name="text3" styleLbl="revTx">
        <dgm:varLst>
          <dgm:bulletEnabled val="1"/>
        </dgm:varLst>
        <dgm:choose name="Name52">
          <dgm:if name="Name53" func="var" arg="dir" op="equ" val="norm">
            <dgm:choose name="Name54">
              <dgm:if name="Name55" axis="root des" ptType="all node" func="maxDepth" op="gt" val="1">
                <dgm:alg type="tx">
                  <dgm:param type="parTxLTRAlign" val="l"/>
                  <dgm:param type="parTxRTLAlign" val="r"/>
                </dgm:alg>
              </dgm:if>
              <dgm:else name="Name56">
                <dgm:alg type="tx">
                  <dgm:param type="parTxLTRAlign" val="l"/>
                  <dgm:param type="parTxRTLAlign" val="l"/>
                </dgm:alg>
              </dgm:else>
            </dgm:choose>
          </dgm:if>
          <dgm:else name="Name57">
            <dgm:choose name="Name58">
              <dgm:if name="Name59" axis="root des" ptType="all node" func="maxDepth" op="gt" val="1">
                <dgm:alg type="tx">
                  <dgm:param type="parTxLTRAlign" val="l"/>
                  <dgm:param type="parTxRTLAlign" val="r"/>
                </dgm:alg>
              </dgm:if>
              <dgm:else name="Name60">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61">
          <dgm:if name="Name62" func="var" arg="dir" op="equ" val="norm">
            <dgm:constrLst>
              <dgm:constr type="tMarg" refType="primFontSz" fact="0.1"/>
              <dgm:constr type="bMarg" refType="primFontSz" fact="0.1"/>
              <dgm:constr type="rMarg" refType="primFontSz" fact="0.1"/>
            </dgm:constrLst>
          </dgm:if>
          <dgm:else name="Name63">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3" styleLbl="callout">
        <dgm:alg type="sp"/>
        <dgm:shape xmlns:r="http://schemas.openxmlformats.org/officeDocument/2006/relationships" type="line" r:blip="">
          <dgm:adjLst/>
        </dgm:shape>
        <dgm:presOf/>
        <dgm:constrLst/>
        <dgm:ruleLst/>
      </dgm:layoutNode>
      <dgm:layoutNode name="d3" styleLbl="callout">
        <dgm:alg type="sp"/>
        <dgm:choose name="Name64">
          <dgm:if name="Name65" func="var" arg="dir" op="equ" val="norm">
            <dgm:shape xmlns:r="http://schemas.openxmlformats.org/officeDocument/2006/relationships" rot="90" type="line" r:blip="">
              <dgm:adjLst/>
            </dgm:shape>
          </dgm:if>
          <dgm:else name="Name66">
            <dgm:shape xmlns:r="http://schemas.openxmlformats.org/officeDocument/2006/relationships" rot="180" type="line" r:blip="">
              <dgm:adjLst/>
            </dgm:shape>
          </dgm:else>
        </dgm:choose>
        <dgm:presOf/>
        <dgm:constrLst/>
        <dgm:ruleLst/>
      </dgm:layoutNode>
    </dgm:forEach>
    <dgm:forEach name="Name67" axis="ch" ptType="node" st="4" cnt="1">
      <dgm:layoutNode name="circle4" styleLbl="lnNode1">
        <dgm:alg type="sp"/>
        <dgm:shape xmlns:r="http://schemas.openxmlformats.org/officeDocument/2006/relationships" type="ellipse" r:blip="" zOrderOff="-15">
          <dgm:adjLst/>
        </dgm:shape>
        <dgm:presOf/>
        <dgm:constrLst/>
        <dgm:ruleLst/>
      </dgm:layoutNode>
      <dgm:layoutNode name="text4" styleLbl="revTx">
        <dgm:varLst>
          <dgm:bulletEnabled val="1"/>
        </dgm:varLst>
        <dgm:choose name="Name68">
          <dgm:if name="Name69" func="var" arg="dir" op="equ" val="norm">
            <dgm:choose name="Name70">
              <dgm:if name="Name71" axis="root des" ptType="all node" func="maxDepth" op="gt" val="1">
                <dgm:alg type="tx">
                  <dgm:param type="parTxLTRAlign" val="l"/>
                  <dgm:param type="parTxRTLAlign" val="r"/>
                </dgm:alg>
              </dgm:if>
              <dgm:else name="Name72">
                <dgm:alg type="tx">
                  <dgm:param type="parTxLTRAlign" val="l"/>
                  <dgm:param type="parTxRTLAlign" val="l"/>
                </dgm:alg>
              </dgm:else>
            </dgm:choose>
          </dgm:if>
          <dgm:else name="Name73">
            <dgm:choose name="Name74">
              <dgm:if name="Name75" axis="root des" ptType="all node" func="maxDepth" op="gt" val="1">
                <dgm:alg type="tx">
                  <dgm:param type="parTxLTRAlign" val="l"/>
                  <dgm:param type="parTxRTLAlign" val="r"/>
                </dgm:alg>
              </dgm:if>
              <dgm:else name="Name76">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77">
          <dgm:if name="Name78" func="var" arg="dir" op="equ" val="norm">
            <dgm:constrLst>
              <dgm:constr type="tMarg" refType="primFontSz" fact="0.1"/>
              <dgm:constr type="bMarg" refType="primFontSz" fact="0.1"/>
              <dgm:constr type="rMarg" refType="primFontSz" fact="0.1"/>
            </dgm:constrLst>
          </dgm:if>
          <dgm:else name="Name79">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4" styleLbl="callout">
        <dgm:alg type="sp"/>
        <dgm:shape xmlns:r="http://schemas.openxmlformats.org/officeDocument/2006/relationships" type="line" r:blip="">
          <dgm:adjLst/>
        </dgm:shape>
        <dgm:presOf/>
        <dgm:constrLst/>
        <dgm:ruleLst/>
      </dgm:layoutNode>
      <dgm:layoutNode name="d4" styleLbl="callout">
        <dgm:alg type="sp"/>
        <dgm:choose name="Name80">
          <dgm:if name="Name81" func="var" arg="dir" op="equ" val="norm">
            <dgm:shape xmlns:r="http://schemas.openxmlformats.org/officeDocument/2006/relationships" rot="90" type="line" r:blip="">
              <dgm:adjLst/>
            </dgm:shape>
          </dgm:if>
          <dgm:else name="Name82">
            <dgm:shape xmlns:r="http://schemas.openxmlformats.org/officeDocument/2006/relationships" rot="180" type="line" r:blip="">
              <dgm:adjLst/>
            </dgm:shape>
          </dgm:else>
        </dgm:choose>
        <dgm:presOf/>
        <dgm:constrLst/>
        <dgm:ruleLst/>
      </dgm:layoutNode>
    </dgm:forEach>
    <dgm:forEach name="Name83" axis="ch" ptType="node" st="5" cnt="1">
      <dgm:layoutNode name="circle5" styleLbl="lnNode1">
        <dgm:alg type="sp"/>
        <dgm:shape xmlns:r="http://schemas.openxmlformats.org/officeDocument/2006/relationships" type="ellipse" r:blip="" zOrderOff="-20">
          <dgm:adjLst/>
        </dgm:shape>
        <dgm:presOf/>
        <dgm:constrLst/>
        <dgm:ruleLst/>
      </dgm:layoutNode>
      <dgm:layoutNode name="text5" styleLbl="revTx">
        <dgm:varLst>
          <dgm:bulletEnabled val="1"/>
        </dgm:varLst>
        <dgm:choose name="Name84">
          <dgm:if name="Name85" func="var" arg="dir" op="equ" val="norm">
            <dgm:choose name="Name86">
              <dgm:if name="Name87" axis="root des" ptType="all node" func="maxDepth" op="gt" val="1">
                <dgm:alg type="tx">
                  <dgm:param type="parTxLTRAlign" val="l"/>
                  <dgm:param type="parTxRTLAlign" val="r"/>
                </dgm:alg>
              </dgm:if>
              <dgm:else name="Name88">
                <dgm:alg type="tx">
                  <dgm:param type="parTxLTRAlign" val="l"/>
                  <dgm:param type="parTxRTLAlign" val="l"/>
                </dgm:alg>
              </dgm:else>
            </dgm:choose>
          </dgm:if>
          <dgm:else name="Name89">
            <dgm:choose name="Name90">
              <dgm:if name="Name91" axis="root des" ptType="all node" func="maxDepth" op="gt" val="1">
                <dgm:alg type="tx">
                  <dgm:param type="parTxLTRAlign" val="l"/>
                  <dgm:param type="parTxRTLAlign" val="r"/>
                </dgm:alg>
              </dgm:if>
              <dgm:else name="Name92">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tMarg" refType="primFontSz" fact="0.1"/>
              <dgm:constr type="bMarg" refType="primFontSz" fact="0.1"/>
              <dgm:constr type="rMarg" refType="primFontSz" fact="0.1"/>
            </dgm:constrLst>
          </dgm:if>
          <dgm:else name="Name95">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5" styleLbl="callout">
        <dgm:alg type="sp"/>
        <dgm:shape xmlns:r="http://schemas.openxmlformats.org/officeDocument/2006/relationships" type="line" r:blip="">
          <dgm:adjLst/>
        </dgm:shape>
        <dgm:presOf/>
        <dgm:constrLst/>
        <dgm:ruleLst/>
      </dgm:layoutNode>
      <dgm:layoutNode name="d5" styleLbl="callout">
        <dgm:alg type="sp"/>
        <dgm:choose name="Name96">
          <dgm:if name="Name97" func="var" arg="dir" op="equ" val="norm">
            <dgm:shape xmlns:r="http://schemas.openxmlformats.org/officeDocument/2006/relationships" rot="90" type="line" r:blip="">
              <dgm:adjLst/>
            </dgm:shape>
          </dgm:if>
          <dgm:else name="Name98">
            <dgm:shape xmlns:r="http://schemas.openxmlformats.org/officeDocument/2006/relationships" rot="180" type="line" r:blip="">
              <dgm:adjLst/>
            </dgm:shape>
          </dgm:else>
        </dgm:choose>
        <dgm:presOf/>
        <dgm:constrLst/>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2.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3.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BE"/>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F21D64F-249C-4CA7-B59B-F9E24D2D0732}" type="datetimeFigureOut">
              <a:rPr lang="fr-BE" smtClean="0"/>
              <a:pPr/>
              <a:t>22/08/2014</a:t>
            </a:fld>
            <a:endParaRPr lang="fr-BE"/>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BE"/>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BE"/>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9311C0-4E4B-4021-BC30-DA14ED3BB37E}" type="slidenum">
              <a:rPr lang="fr-BE" smtClean="0"/>
              <a:pPr/>
              <a:t>‹N°›</a:t>
            </a:fld>
            <a:endParaRPr lang="fr-BE"/>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BE" sz="1400" dirty="0" smtClean="0"/>
              <a:t>Van Linge (Th.),</a:t>
            </a:r>
            <a:r>
              <a:rPr lang="fr-BE" sz="1400" baseline="0" dirty="0" smtClean="0"/>
              <a:t> Lewis (J.), </a:t>
            </a:r>
            <a:r>
              <a:rPr lang="fr-BE" sz="1400" i="1" baseline="0" dirty="0" smtClean="0"/>
              <a:t>The </a:t>
            </a:r>
            <a:r>
              <a:rPr lang="fr-BE" sz="1400" i="1" baseline="0" dirty="0" err="1" smtClean="0"/>
              <a:t>islamic</a:t>
            </a:r>
            <a:r>
              <a:rPr lang="fr-BE" sz="1400" i="1" baseline="0" dirty="0" smtClean="0"/>
              <a:t> state in Iraq, (Institute for the </a:t>
            </a:r>
            <a:r>
              <a:rPr lang="fr-BE" sz="1400" i="1" baseline="0" dirty="0" err="1" smtClean="0"/>
              <a:t>study</a:t>
            </a:r>
            <a:r>
              <a:rPr lang="fr-BE" sz="1400" i="1" baseline="0" dirty="0" smtClean="0"/>
              <a:t> of </a:t>
            </a:r>
            <a:r>
              <a:rPr lang="fr-BE" sz="1400" i="1" baseline="0" dirty="0" err="1" smtClean="0"/>
              <a:t>war</a:t>
            </a:r>
            <a:r>
              <a:rPr lang="fr-BE" sz="1400" i="1" baseline="0" dirty="0" smtClean="0"/>
              <a:t>), </a:t>
            </a:r>
            <a:r>
              <a:rPr lang="fr-BE" dirty="0" smtClean="0"/>
              <a:t>Carte publiée sur le site de Courrier international en juin 2014</a:t>
            </a:r>
            <a:r>
              <a:rPr lang="fr-BE" baseline="0" dirty="0" smtClean="0"/>
              <a:t> (URL: http://www.courrierinternational.com/article/2014/06/18/moyen-orient-l-implosion )</a:t>
            </a:r>
            <a:endParaRPr lang="fr-BE" dirty="0"/>
          </a:p>
        </p:txBody>
      </p:sp>
      <p:sp>
        <p:nvSpPr>
          <p:cNvPr id="4" name="Espace réservé du numéro de diapositive 3"/>
          <p:cNvSpPr>
            <a:spLocks noGrp="1"/>
          </p:cNvSpPr>
          <p:nvPr>
            <p:ph type="sldNum" sz="quarter" idx="10"/>
          </p:nvPr>
        </p:nvSpPr>
        <p:spPr/>
        <p:txBody>
          <a:bodyPr/>
          <a:lstStyle/>
          <a:p>
            <a:fld id="{219311C0-4E4B-4021-BC30-DA14ED3BB37E}" type="slidenum">
              <a:rPr lang="fr-BE" smtClean="0"/>
              <a:pPr/>
              <a:t>2</a:t>
            </a:fld>
            <a:endParaRPr lang="fr-B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BE" dirty="0" smtClean="0"/>
              <a:t>Infographie France </a:t>
            </a:r>
            <a:r>
              <a:rPr lang="fr-BE" dirty="0" smtClean="0"/>
              <a:t>24</a:t>
            </a:r>
            <a:r>
              <a:rPr lang="fr-BE" baseline="0" dirty="0" smtClean="0"/>
              <a:t> d’après des sources largement recoupées, visibles en pied de page.</a:t>
            </a:r>
            <a:endParaRPr lang="fr-BE" dirty="0" smtClean="0"/>
          </a:p>
          <a:p>
            <a:endParaRPr lang="fr-BE" dirty="0" smtClean="0"/>
          </a:p>
          <a:p>
            <a:r>
              <a:rPr lang="fr-BE" dirty="0" smtClean="0"/>
              <a:t>*Correction</a:t>
            </a:r>
            <a:r>
              <a:rPr lang="fr-BE" baseline="0" dirty="0" smtClean="0"/>
              <a:t> de l’erreur par la CNAPD selon les chiffres qui semblent refléter une moyenne intégrant un grand nombre de coûts indirects présentés par les économistes américains Joseph </a:t>
            </a:r>
            <a:r>
              <a:rPr lang="fr-BE" baseline="0" dirty="0" err="1" smtClean="0"/>
              <a:t>Stiglitz</a:t>
            </a:r>
            <a:r>
              <a:rPr lang="fr-BE" baseline="0" dirty="0" smtClean="0"/>
              <a:t> et Linda </a:t>
            </a:r>
            <a:r>
              <a:rPr lang="fr-BE" baseline="0" dirty="0" err="1" smtClean="0"/>
              <a:t>Bilmes</a:t>
            </a:r>
            <a:r>
              <a:rPr lang="fr-BE" baseline="0" dirty="0" smtClean="0"/>
              <a:t>.</a:t>
            </a:r>
          </a:p>
          <a:p>
            <a:endParaRPr lang="fr-BE" baseline="0" dirty="0" smtClean="0"/>
          </a:p>
          <a:p>
            <a:r>
              <a:rPr lang="fr-BE" i="1" baseline="0" dirty="0" smtClean="0"/>
              <a:t>Le </a:t>
            </a:r>
            <a:r>
              <a:rPr lang="fr-BE" i="1" baseline="0" dirty="0" smtClean="0"/>
              <a:t>Time</a:t>
            </a:r>
            <a:r>
              <a:rPr lang="fr-BE" baseline="0" dirty="0" smtClean="0"/>
              <a:t>, qui ne peut être suspect d’antiaméricanisme, en </a:t>
            </a:r>
            <a:r>
              <a:rPr lang="fr-BE" baseline="0" dirty="0" smtClean="0"/>
              <a:t>2013, actualise ce chiffre à 4000 milliards de dollars.</a:t>
            </a:r>
            <a:endParaRPr lang="fr-BE" dirty="0"/>
          </a:p>
        </p:txBody>
      </p:sp>
      <p:sp>
        <p:nvSpPr>
          <p:cNvPr id="4" name="Espace réservé du numéro de diapositive 3"/>
          <p:cNvSpPr>
            <a:spLocks noGrp="1"/>
          </p:cNvSpPr>
          <p:nvPr>
            <p:ph type="sldNum" sz="quarter" idx="10"/>
          </p:nvPr>
        </p:nvSpPr>
        <p:spPr/>
        <p:txBody>
          <a:bodyPr/>
          <a:lstStyle/>
          <a:p>
            <a:fld id="{219311C0-4E4B-4021-BC30-DA14ED3BB37E}" type="slidenum">
              <a:rPr lang="fr-BE" smtClean="0"/>
              <a:pPr/>
              <a:t>3</a:t>
            </a:fld>
            <a:endParaRPr lang="fr-B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BE" dirty="0" smtClean="0"/>
              <a:t>Victimes d’actes </a:t>
            </a:r>
            <a:r>
              <a:rPr lang="fr-BE" dirty="0" smtClean="0"/>
              <a:t>terroristes</a:t>
            </a:r>
            <a:r>
              <a:rPr lang="fr-BE" baseline="0" dirty="0" smtClean="0"/>
              <a:t> (Iraq versus le reste du monde).</a:t>
            </a:r>
            <a:endParaRPr lang="fr-BE" dirty="0" smtClean="0"/>
          </a:p>
          <a:p>
            <a:endParaRPr lang="fr-BE" dirty="0" smtClean="0"/>
          </a:p>
          <a:p>
            <a:r>
              <a:rPr lang="fr-BE" b="1" dirty="0" smtClean="0"/>
              <a:t>QR </a:t>
            </a:r>
          </a:p>
          <a:p>
            <a:r>
              <a:rPr lang="fr-BE" dirty="0" smtClean="0"/>
              <a:t>Constater </a:t>
            </a:r>
            <a:r>
              <a:rPr lang="fr-BE" dirty="0" smtClean="0"/>
              <a:t>l’importance de l’activité terroriste en Iraq</a:t>
            </a:r>
            <a:r>
              <a:rPr lang="fr-BE" baseline="0" dirty="0" smtClean="0"/>
              <a:t> avant l’intervention américaine et après l’intervention américaine.</a:t>
            </a:r>
          </a:p>
          <a:p>
            <a:endParaRPr lang="fr-BE" baseline="0" dirty="0" smtClean="0"/>
          </a:p>
          <a:p>
            <a:r>
              <a:rPr lang="fr-BE" baseline="0" dirty="0" smtClean="0"/>
              <a:t>Actualité 2014 : proposer un regard sur l’actualité irakienne. La conquête par l’EI de vastes territoires, la faiblesse du gouvernement central, les tensions communautaires. L’Irak est aujourd’hui un pays plus </a:t>
            </a:r>
            <a:r>
              <a:rPr lang="fr-BE" baseline="0" dirty="0" err="1" smtClean="0"/>
              <a:t>insécure</a:t>
            </a:r>
            <a:r>
              <a:rPr lang="fr-BE" baseline="0" dirty="0" smtClean="0"/>
              <a:t> et dangereux qu’il ne l’était sous la tyrannie effroyable de Saddam Hussein. Mais ce </a:t>
            </a:r>
            <a:r>
              <a:rPr lang="fr-BE" baseline="0" dirty="0" smtClean="0"/>
              <a:t>constat </a:t>
            </a:r>
            <a:r>
              <a:rPr lang="fr-BE" baseline="0" dirty="0" smtClean="0"/>
              <a:t>est à opposer aux promesses du gouvernement de M. George W. Bush.</a:t>
            </a:r>
            <a:endParaRPr lang="fr-BE" dirty="0"/>
          </a:p>
        </p:txBody>
      </p:sp>
      <p:sp>
        <p:nvSpPr>
          <p:cNvPr id="4" name="Espace réservé du numéro de diapositive 3"/>
          <p:cNvSpPr>
            <a:spLocks noGrp="1"/>
          </p:cNvSpPr>
          <p:nvPr>
            <p:ph type="sldNum" sz="quarter" idx="10"/>
          </p:nvPr>
        </p:nvSpPr>
        <p:spPr/>
        <p:txBody>
          <a:bodyPr/>
          <a:lstStyle/>
          <a:p>
            <a:fld id="{219311C0-4E4B-4021-BC30-DA14ED3BB37E}" type="slidenum">
              <a:rPr lang="fr-BE" smtClean="0"/>
              <a:pPr/>
              <a:t>4</a:t>
            </a:fld>
            <a:endParaRPr lang="fr-B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BE" b="1" dirty="0" smtClean="0"/>
              <a:t>Critique ?</a:t>
            </a:r>
          </a:p>
          <a:p>
            <a:endParaRPr lang="fr-BE" dirty="0" smtClean="0"/>
          </a:p>
          <a:p>
            <a:r>
              <a:rPr lang="fr-BE" dirty="0" smtClean="0"/>
              <a:t>Identifier la source.</a:t>
            </a:r>
          </a:p>
          <a:p>
            <a:r>
              <a:rPr lang="fr-BE" dirty="0" smtClean="0"/>
              <a:t>Réaliser</a:t>
            </a:r>
            <a:r>
              <a:rPr lang="fr-BE" baseline="0" dirty="0" smtClean="0"/>
              <a:t> la critique du témoin.</a:t>
            </a:r>
          </a:p>
          <a:p>
            <a:endParaRPr lang="fr-BE" dirty="0" smtClean="0"/>
          </a:p>
          <a:p>
            <a:endParaRPr lang="fr-BE" dirty="0" smtClean="0"/>
          </a:p>
          <a:p>
            <a:r>
              <a:rPr lang="fr-BE" b="1" dirty="0" smtClean="0"/>
              <a:t>QR?</a:t>
            </a:r>
          </a:p>
          <a:p>
            <a:endParaRPr lang="fr-BE" dirty="0" smtClean="0"/>
          </a:p>
          <a:p>
            <a:r>
              <a:rPr lang="fr-BE" dirty="0" smtClean="0"/>
              <a:t>Etablir</a:t>
            </a:r>
            <a:r>
              <a:rPr lang="fr-BE" baseline="0" dirty="0" smtClean="0"/>
              <a:t> une corrélation entre les hausses brutales de 1973 et de 2003 d’une part, et les guerres de Kippour et d’Irak d’autre part. Glisser les événements de 1979 et leurs conséquences : Révolution islamique en Iran, Guerre Iran-Irak. Identifier que ces événements ont lieu au Moyen-Orient.</a:t>
            </a:r>
          </a:p>
          <a:p>
            <a:endParaRPr lang="fr-BE" baseline="0" dirty="0" smtClean="0"/>
          </a:p>
          <a:p>
            <a:r>
              <a:rPr lang="fr-BE" baseline="0" dirty="0" smtClean="0"/>
              <a:t>Etablir une corrélation entre les perspectives de baisse de prix et les perspectives de production de pétrole irakien.</a:t>
            </a:r>
          </a:p>
          <a:p>
            <a:endParaRPr lang="fr-BE" baseline="0" dirty="0" smtClean="0"/>
          </a:p>
          <a:p>
            <a:r>
              <a:rPr lang="fr-BE" baseline="0" dirty="0" smtClean="0"/>
              <a:t>Introduire la notion de </a:t>
            </a:r>
            <a:r>
              <a:rPr lang="fr-BE" i="1" baseline="0" dirty="0" smtClean="0"/>
              <a:t>choc pétrolier</a:t>
            </a:r>
            <a:r>
              <a:rPr lang="fr-BE" i="0" baseline="0" dirty="0" smtClean="0"/>
              <a:t>.</a:t>
            </a:r>
            <a:endParaRPr lang="fr-BE" baseline="0" dirty="0" smtClean="0"/>
          </a:p>
          <a:p>
            <a:endParaRPr lang="fr-BE" dirty="0" smtClean="0"/>
          </a:p>
          <a:p>
            <a:r>
              <a:rPr lang="fr-BE" dirty="0" smtClean="0"/>
              <a:t>Attirer</a:t>
            </a:r>
            <a:r>
              <a:rPr lang="fr-BE" baseline="0" dirty="0" smtClean="0"/>
              <a:t> l’attention sur la complexité de la corrélation : la hausse de 2003 fut surprenante car les analystes avaient tablé sur une augmentation de la production irakienne… qui n’advint pas. D’autres facteurs se sont mêlés à cette défaillance. Mais la composante géopolitique du prix de l’énergie est essentielle, de même que la géopolitique est aussi tributaire de la composante énergétique… Pour se documenter, il est intéressant de lire cette source officielle française qui se veut rassurante mais soulève d’autres questions critiques : </a:t>
            </a:r>
            <a:r>
              <a:rPr lang="fr-BE" i="1" baseline="0" dirty="0" smtClean="0"/>
              <a:t>L’envolée des cours du pétrole : conjoncturelle ou structurelle ? (</a:t>
            </a:r>
            <a:r>
              <a:rPr lang="fr-BE" i="0" baseline="0" dirty="0" smtClean="0"/>
              <a:t>URL :</a:t>
            </a:r>
            <a:r>
              <a:rPr lang="fr-BE" i="1" baseline="0" dirty="0" smtClean="0"/>
              <a:t> http://www.vie-publique.fr/actualite/dossier/prix-petrole/envolee-cours-du-petrole-conjoncturelle-ou-structurelle.html). </a:t>
            </a:r>
            <a:r>
              <a:rPr lang="fr-BE" i="0" baseline="0" dirty="0" smtClean="0"/>
              <a:t>Vie publique est un portail dirigé par la Direction de l’information de l’Etat français.</a:t>
            </a:r>
          </a:p>
          <a:p>
            <a:endParaRPr lang="fr-BE" i="0" baseline="0" dirty="0" smtClean="0"/>
          </a:p>
          <a:p>
            <a:r>
              <a:rPr lang="fr-BE" i="0" baseline="0" dirty="0" smtClean="0"/>
              <a:t>Faire lien avec l’actualité 2014 : ni la guerre en Irak </a:t>
            </a:r>
            <a:r>
              <a:rPr lang="fr-BE" i="0" baseline="0" dirty="0" smtClean="0"/>
              <a:t>et Syrie, ni </a:t>
            </a:r>
            <a:r>
              <a:rPr lang="fr-BE" i="0" baseline="0" dirty="0" smtClean="0"/>
              <a:t>celle en </a:t>
            </a:r>
            <a:r>
              <a:rPr lang="fr-BE" i="0" baseline="0" dirty="0" smtClean="0"/>
              <a:t>Lybie, ne </a:t>
            </a:r>
            <a:r>
              <a:rPr lang="fr-BE" i="0" baseline="0" dirty="0" smtClean="0"/>
              <a:t>semblent pour le moment (août 2014) affecter des cours bas.</a:t>
            </a:r>
            <a:endParaRPr lang="fr-BE" i="0" dirty="0"/>
          </a:p>
        </p:txBody>
      </p:sp>
      <p:sp>
        <p:nvSpPr>
          <p:cNvPr id="4" name="Espace réservé du numéro de diapositive 3"/>
          <p:cNvSpPr>
            <a:spLocks noGrp="1"/>
          </p:cNvSpPr>
          <p:nvPr>
            <p:ph type="sldNum" sz="quarter" idx="10"/>
          </p:nvPr>
        </p:nvSpPr>
        <p:spPr/>
        <p:txBody>
          <a:bodyPr/>
          <a:lstStyle/>
          <a:p>
            <a:fld id="{219311C0-4E4B-4021-BC30-DA14ED3BB37E}" type="slidenum">
              <a:rPr lang="fr-BE" smtClean="0"/>
              <a:pPr/>
              <a:t>5</a:t>
            </a:fld>
            <a:endParaRPr lang="fr-B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BE" dirty="0" smtClean="0"/>
              <a:t>Critique</a:t>
            </a:r>
          </a:p>
          <a:p>
            <a:endParaRPr lang="fr-BE" dirty="0" smtClean="0"/>
          </a:p>
          <a:p>
            <a:r>
              <a:rPr lang="fr-BE" dirty="0" smtClean="0"/>
              <a:t>Actualiser la production effective de pétrole depuis l’éclatement de l’Etat irakien en 2014</a:t>
            </a:r>
            <a:r>
              <a:rPr lang="fr-BE" dirty="0" smtClean="0"/>
              <a:t>. </a:t>
            </a:r>
          </a:p>
          <a:p>
            <a:r>
              <a:rPr lang="fr-BE" dirty="0" smtClean="0"/>
              <a:t>(Pour info, la</a:t>
            </a:r>
            <a:r>
              <a:rPr lang="fr-BE" baseline="0" dirty="0" smtClean="0"/>
              <a:t> capacité productive de l’Irak correspond à la capacité de réserve de production de l’Arabie Saoudite. Le potentiel irakien est beaucoup plus important que sa capacité effective.)</a:t>
            </a:r>
            <a:endParaRPr lang="fr-BE" dirty="0" smtClean="0"/>
          </a:p>
          <a:p>
            <a:endParaRPr lang="fr-BE" dirty="0" smtClean="0"/>
          </a:p>
          <a:p>
            <a:r>
              <a:rPr lang="fr-BE" dirty="0" smtClean="0"/>
              <a:t>Identifier le fonctionnement de l’exploitation pétrolière par concession et la présence de sociétés transnationales. Comparer avec le régime précédent.</a:t>
            </a:r>
          </a:p>
          <a:p>
            <a:endParaRPr lang="fr-BE" dirty="0" smtClean="0"/>
          </a:p>
          <a:p>
            <a:endParaRPr lang="fr-BE" dirty="0"/>
          </a:p>
        </p:txBody>
      </p:sp>
      <p:sp>
        <p:nvSpPr>
          <p:cNvPr id="4" name="Espace réservé du numéro de diapositive 3"/>
          <p:cNvSpPr>
            <a:spLocks noGrp="1"/>
          </p:cNvSpPr>
          <p:nvPr>
            <p:ph type="sldNum" sz="quarter" idx="10"/>
          </p:nvPr>
        </p:nvSpPr>
        <p:spPr/>
        <p:txBody>
          <a:bodyPr/>
          <a:lstStyle/>
          <a:p>
            <a:fld id="{219311C0-4E4B-4021-BC30-DA14ED3BB37E}" type="slidenum">
              <a:rPr lang="fr-BE" smtClean="0"/>
              <a:pPr/>
              <a:t>6</a:t>
            </a:fld>
            <a:endParaRPr lang="fr-B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BE" b="0" dirty="0" smtClean="0"/>
              <a:t>Déclaration</a:t>
            </a:r>
            <a:r>
              <a:rPr lang="fr-BE" b="0" baseline="0" dirty="0" smtClean="0"/>
              <a:t>  de </a:t>
            </a:r>
            <a:r>
              <a:rPr lang="fr-BE" b="1" dirty="0" smtClean="0"/>
              <a:t>Dick Cheney</a:t>
            </a:r>
            <a:r>
              <a:rPr lang="fr-BE" dirty="0" smtClean="0"/>
              <a:t>, 23 juin 1998 au </a:t>
            </a:r>
            <a:r>
              <a:rPr lang="fr-BE" i="1" dirty="0" err="1" smtClean="0"/>
              <a:t>Cato</a:t>
            </a:r>
            <a:r>
              <a:rPr lang="fr-BE" i="1" dirty="0" smtClean="0"/>
              <a:t> Institute</a:t>
            </a:r>
            <a:r>
              <a:rPr lang="fr-BE" i="0" dirty="0" smtClean="0"/>
              <a:t>,</a:t>
            </a:r>
            <a:r>
              <a:rPr lang="fr-BE" i="0" baseline="0" dirty="0" smtClean="0"/>
              <a:t> </a:t>
            </a:r>
            <a:r>
              <a:rPr lang="fr-BE" i="0" baseline="0" dirty="0" err="1" smtClean="0"/>
              <a:t>think</a:t>
            </a:r>
            <a:r>
              <a:rPr lang="fr-BE" i="0" baseline="0" dirty="0" smtClean="0"/>
              <a:t> tank </a:t>
            </a:r>
            <a:r>
              <a:rPr lang="fr-BE" i="0" baseline="0" dirty="0" err="1" smtClean="0"/>
              <a:t>libertarien</a:t>
            </a:r>
            <a:r>
              <a:rPr lang="fr-BE" i="0" baseline="0" dirty="0" smtClean="0"/>
              <a:t>, à l’occasion d’une conférence sur les coûts économiques, dégât collatéral de la politique étrangère américaine (http://www.cato.org/events/collateral-damage-economic-cost-us-foreign-policy). Le texte intégral a été retiré du site (dernière consultation en août 2014).</a:t>
            </a:r>
          </a:p>
          <a:p>
            <a:endParaRPr lang="fr-BE" i="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BE" b="1" dirty="0" smtClean="0"/>
              <a:t>Critique?</a:t>
            </a:r>
          </a:p>
          <a:p>
            <a:pPr marL="0" marR="0" indent="0" algn="l" defTabSz="914400" rtl="0" eaLnBrk="1" fontAlgn="auto" latinLnBrk="0" hangingPunct="1">
              <a:lnSpc>
                <a:spcPct val="100000"/>
              </a:lnSpc>
              <a:spcBef>
                <a:spcPts val="0"/>
              </a:spcBef>
              <a:spcAft>
                <a:spcPts val="0"/>
              </a:spcAft>
              <a:buClrTx/>
              <a:buSzTx/>
              <a:buFontTx/>
              <a:buNone/>
              <a:tabLst/>
              <a:defRPr/>
            </a:pPr>
            <a:endParaRPr lang="fr-BE" b="1" dirty="0" smtClean="0"/>
          </a:p>
          <a:p>
            <a:r>
              <a:rPr lang="fr-BE" dirty="0" smtClean="0"/>
              <a:t>Vice-président des USA 2001-2009 et ancien président d’</a:t>
            </a:r>
            <a:r>
              <a:rPr lang="fr-BE" dirty="0" err="1" smtClean="0"/>
              <a:t>Halliburton</a:t>
            </a:r>
            <a:r>
              <a:rPr lang="fr-BE" dirty="0" smtClean="0"/>
              <a:t>, multinationale</a:t>
            </a:r>
            <a:r>
              <a:rPr lang="fr-BE" baseline="0" dirty="0" smtClean="0"/>
              <a:t> texane, </a:t>
            </a:r>
            <a:r>
              <a:rPr lang="fr-FR" dirty="0" smtClean="0"/>
              <a:t>second fournisseur de services à l'industrie pétrolière et gazière dans le monde.</a:t>
            </a:r>
            <a:r>
              <a:rPr lang="fr-FR" baseline="0" dirty="0" smtClean="0"/>
              <a:t> </a:t>
            </a:r>
            <a:r>
              <a:rPr lang="fr-FR" dirty="0" smtClean="0"/>
              <a:t>Sous-secrétaire</a:t>
            </a:r>
            <a:r>
              <a:rPr lang="fr-FR" baseline="0" dirty="0" smtClean="0"/>
              <a:t> adjoint à la Défense sous l’administration de M. Bush père (1989-1993).</a:t>
            </a:r>
          </a:p>
          <a:p>
            <a:endParaRPr lang="fr-FR" baseline="0" dirty="0" smtClean="0"/>
          </a:p>
          <a:p>
            <a:r>
              <a:rPr lang="fr-FR" baseline="0" dirty="0" smtClean="0"/>
              <a:t>Savoir aussi que </a:t>
            </a:r>
            <a:r>
              <a:rPr lang="fr-FR" baseline="0" dirty="0" err="1" smtClean="0"/>
              <a:t>Cato</a:t>
            </a:r>
            <a:r>
              <a:rPr lang="fr-FR" baseline="0" dirty="0" smtClean="0"/>
              <a:t> Institute, proche historiquement des Républicains, a manifesté une prise de distance claire vis-à-vis de la politique étrangère des néoconservateurs qui accèderont au pouvoir en 2001.</a:t>
            </a:r>
          </a:p>
          <a:p>
            <a:endParaRPr lang="fr-FR" baseline="0" dirty="0" smtClean="0"/>
          </a:p>
          <a:p>
            <a:r>
              <a:rPr lang="fr-FR" b="1" baseline="0" dirty="0" smtClean="0"/>
              <a:t>QR ?</a:t>
            </a:r>
          </a:p>
          <a:p>
            <a:endParaRPr lang="fr-FR" b="1" baseline="0" dirty="0" smtClean="0"/>
          </a:p>
          <a:p>
            <a:r>
              <a:rPr lang="fr-FR" b="0" baseline="0" dirty="0" smtClean="0"/>
              <a:t>Identifier le paradoxe voire la duplicité de l’argument moral.</a:t>
            </a:r>
          </a:p>
          <a:p>
            <a:r>
              <a:rPr lang="fr-FR" b="0" baseline="0" dirty="0" smtClean="0"/>
              <a:t>Identifier le caractère réaliste en matière politique.</a:t>
            </a:r>
          </a:p>
          <a:p>
            <a:r>
              <a:rPr lang="fr-FR" b="0" baseline="0" dirty="0" smtClean="0"/>
              <a:t>Identifier l’intérêt critique de mobiliser une telle déclaration. Identifier aussi une fragilité critique.</a:t>
            </a:r>
          </a:p>
          <a:p>
            <a:endParaRPr lang="fr-BE" b="0" dirty="0"/>
          </a:p>
        </p:txBody>
      </p:sp>
      <p:sp>
        <p:nvSpPr>
          <p:cNvPr id="4" name="Espace réservé du numéro de diapositive 3"/>
          <p:cNvSpPr>
            <a:spLocks noGrp="1"/>
          </p:cNvSpPr>
          <p:nvPr>
            <p:ph type="sldNum" sz="quarter" idx="10"/>
          </p:nvPr>
        </p:nvSpPr>
        <p:spPr/>
        <p:txBody>
          <a:bodyPr/>
          <a:lstStyle/>
          <a:p>
            <a:fld id="{219311C0-4E4B-4021-BC30-DA14ED3BB37E}" type="slidenum">
              <a:rPr lang="fr-BE" smtClean="0"/>
              <a:pPr/>
              <a:t>7</a:t>
            </a:fld>
            <a:endParaRPr lang="fr-B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BE" b="1" dirty="0" smtClean="0"/>
              <a:t>Critique?</a:t>
            </a:r>
          </a:p>
          <a:p>
            <a:endParaRPr lang="fr-BE" b="1" dirty="0" smtClean="0"/>
          </a:p>
          <a:p>
            <a:r>
              <a:rPr lang="fr-BE" dirty="0" smtClean="0"/>
              <a:t>Infographie </a:t>
            </a:r>
            <a:r>
              <a:rPr lang="fr-BE" baseline="0" dirty="0" smtClean="0"/>
              <a:t> hébergée sur le </a:t>
            </a:r>
            <a:r>
              <a:rPr lang="fr-BE" dirty="0" smtClean="0"/>
              <a:t>site d’</a:t>
            </a:r>
            <a:r>
              <a:rPr lang="fr-BE" dirty="0" err="1" smtClean="0"/>
              <a:t>Informacyde</a:t>
            </a:r>
            <a:r>
              <a:rPr lang="fr-BE" dirty="0" smtClean="0"/>
              <a:t>.</a:t>
            </a:r>
            <a:r>
              <a:rPr lang="fr-BE" baseline="0" dirty="0" smtClean="0"/>
              <a:t> (</a:t>
            </a:r>
            <a:r>
              <a:rPr lang="fr-BE" dirty="0" smtClean="0"/>
              <a:t>http://informacyde.com/blog/actus/explication-du-systeme-des-elections-americaines). Infos recoupées</a:t>
            </a:r>
            <a:r>
              <a:rPr lang="fr-BE" baseline="0" dirty="0" smtClean="0"/>
              <a:t> par la CNAPD</a:t>
            </a:r>
            <a:r>
              <a:rPr lang="fr-BE" baseline="0" dirty="0" smtClean="0"/>
              <a:t>.</a:t>
            </a:r>
          </a:p>
          <a:p>
            <a:endParaRPr lang="fr-BE" baseline="0" dirty="0" smtClean="0"/>
          </a:p>
          <a:p>
            <a:r>
              <a:rPr lang="fr-BE" baseline="0" dirty="0" smtClean="0"/>
              <a:t>Caricature de </a:t>
            </a:r>
            <a:r>
              <a:rPr lang="fr-BE" baseline="0" dirty="0" err="1" smtClean="0"/>
              <a:t>Biaex</a:t>
            </a:r>
            <a:r>
              <a:rPr lang="fr-BE" baseline="0" dirty="0" smtClean="0"/>
              <a:t> (???)</a:t>
            </a:r>
          </a:p>
          <a:p>
            <a:r>
              <a:rPr lang="fr-BE" baseline="0" dirty="0" smtClean="0"/>
              <a:t>Caricature de Ravi </a:t>
            </a:r>
            <a:r>
              <a:rPr lang="fr-BE" baseline="0" dirty="0" err="1" smtClean="0"/>
              <a:t>Gadre</a:t>
            </a:r>
            <a:r>
              <a:rPr lang="fr-BE" baseline="0" dirty="0" smtClean="0"/>
              <a:t> (URL: http://architectravigadre.com/director_caricatures.aspx)</a:t>
            </a:r>
            <a:endParaRPr lang="fr-BE" baseline="0" dirty="0" smtClean="0"/>
          </a:p>
          <a:p>
            <a:endParaRPr lang="fr-BE" baseline="0" dirty="0" smtClean="0"/>
          </a:p>
          <a:p>
            <a:r>
              <a:rPr lang="fr-BE" b="1" baseline="0" dirty="0" smtClean="0"/>
              <a:t>QR ?</a:t>
            </a:r>
          </a:p>
          <a:p>
            <a:endParaRPr lang="fr-BE" b="1" baseline="0" dirty="0" smtClean="0"/>
          </a:p>
          <a:p>
            <a:r>
              <a:rPr lang="fr-BE" b="0" baseline="0" dirty="0" smtClean="0"/>
              <a:t>L’intérêt réel de ce retour vers les élections américaines de 2000 est d’interroger le fonctionnement d’une démocratie. Mis en relation avec d’autres documents du corpus, cette infographie rappelle que les électeurs ont élu une équipe avec une identité, une expérience de gouvernement et un programme idéologique. Mis en relation avec d’autres documents du corpus, le lecteur critique constatera que les préférences politiques et économiques des néoconservateurs autour de Bush étaient très documentées. Un groupe politique motivé, soudé, soutenu </a:t>
            </a:r>
            <a:r>
              <a:rPr lang="fr-BE" b="0" baseline="0" dirty="0" smtClean="0"/>
              <a:t>financièrement (QR intéressante : quel financement des différents partis ?), </a:t>
            </a:r>
            <a:r>
              <a:rPr lang="fr-BE" b="0" baseline="0" dirty="0" smtClean="0"/>
              <a:t>organisé, peut accéder au pouvoir par les voies démocratiques. Les électeurs américains ont élu l’équipe de George W. </a:t>
            </a:r>
            <a:r>
              <a:rPr lang="fr-BE" b="0" baseline="0" dirty="0" smtClean="0"/>
              <a:t>Bush selon les règles démocratiques en place.</a:t>
            </a:r>
            <a:endParaRPr lang="fr-BE" b="0" baseline="0" dirty="0" smtClean="0"/>
          </a:p>
          <a:p>
            <a:endParaRPr lang="fr-BE" baseline="0" dirty="0" smtClean="0"/>
          </a:p>
          <a:p>
            <a:endParaRPr lang="fr-BE" dirty="0"/>
          </a:p>
        </p:txBody>
      </p:sp>
      <p:sp>
        <p:nvSpPr>
          <p:cNvPr id="4" name="Espace réservé du numéro de diapositive 3"/>
          <p:cNvSpPr>
            <a:spLocks noGrp="1"/>
          </p:cNvSpPr>
          <p:nvPr>
            <p:ph type="sldNum" sz="quarter" idx="10"/>
          </p:nvPr>
        </p:nvSpPr>
        <p:spPr/>
        <p:txBody>
          <a:bodyPr/>
          <a:lstStyle/>
          <a:p>
            <a:fld id="{219311C0-4E4B-4021-BC30-DA14ED3BB37E}" type="slidenum">
              <a:rPr lang="fr-BE" smtClean="0"/>
              <a:pPr/>
              <a:t>8</a:t>
            </a:fld>
            <a:endParaRPr lang="fr-B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BE" b="1" dirty="0" smtClean="0"/>
              <a:t>Critique?</a:t>
            </a:r>
          </a:p>
          <a:p>
            <a:endParaRPr lang="fr-BE" dirty="0" smtClean="0"/>
          </a:p>
          <a:p>
            <a:r>
              <a:rPr lang="fr-BE" dirty="0" smtClean="0"/>
              <a:t>Soyez attentifs à la date. Il sera intéressant de la mettre en corrélation avec d’autres, notamment la reconnaissance de l’absence</a:t>
            </a:r>
            <a:r>
              <a:rPr lang="fr-BE" baseline="0" dirty="0" smtClean="0"/>
              <a:t> d’armes de destruction massive en Irak (2005). Noter la durée du conflit</a:t>
            </a:r>
            <a:r>
              <a:rPr lang="fr-BE" baseline="0" dirty="0" smtClean="0"/>
              <a:t>.</a:t>
            </a:r>
          </a:p>
          <a:p>
            <a:endParaRPr lang="fr-BE" baseline="0" dirty="0" smtClean="0"/>
          </a:p>
          <a:p>
            <a:r>
              <a:rPr lang="fr-BE" baseline="0" dirty="0" smtClean="0"/>
              <a:t>Caricature de </a:t>
            </a:r>
            <a:r>
              <a:rPr lang="fr-BE" baseline="0" dirty="0" err="1" smtClean="0"/>
              <a:t>Kroll</a:t>
            </a:r>
            <a:r>
              <a:rPr lang="fr-BE" baseline="0" dirty="0" smtClean="0"/>
              <a:t>, 2013.</a:t>
            </a:r>
            <a:endParaRPr lang="fr-BE" dirty="0" smtClean="0"/>
          </a:p>
          <a:p>
            <a:endParaRPr lang="fr-BE" b="1" dirty="0" smtClean="0"/>
          </a:p>
          <a:p>
            <a:r>
              <a:rPr lang="fr-BE" b="1" dirty="0" smtClean="0"/>
              <a:t>QR?</a:t>
            </a:r>
          </a:p>
          <a:p>
            <a:endParaRPr lang="fr-BE" b="1" dirty="0" smtClean="0"/>
          </a:p>
          <a:p>
            <a:r>
              <a:rPr lang="fr-BE" b="0" dirty="0" smtClean="0"/>
              <a:t>Identifier</a:t>
            </a:r>
            <a:r>
              <a:rPr lang="fr-BE" b="0" baseline="0" dirty="0" smtClean="0"/>
              <a:t> les justifications de la guerre par le responsable civil des décisions militaires américaines.</a:t>
            </a:r>
          </a:p>
          <a:p>
            <a:r>
              <a:rPr lang="fr-BE" b="0" baseline="0" dirty="0" smtClean="0"/>
              <a:t>Chercher à les confronter avec d’autres aspects de la réalité de la guerre en Irak rencontrés dans d’autres documents.</a:t>
            </a:r>
            <a:endParaRPr lang="fr-BE" b="0" dirty="0" smtClean="0"/>
          </a:p>
          <a:p>
            <a:endParaRPr lang="fr-BE" dirty="0" smtClean="0"/>
          </a:p>
          <a:p>
            <a:endParaRPr lang="fr-BE" dirty="0"/>
          </a:p>
        </p:txBody>
      </p:sp>
      <p:sp>
        <p:nvSpPr>
          <p:cNvPr id="4" name="Espace réservé du numéro de diapositive 3"/>
          <p:cNvSpPr>
            <a:spLocks noGrp="1"/>
          </p:cNvSpPr>
          <p:nvPr>
            <p:ph type="sldNum" sz="quarter" idx="10"/>
          </p:nvPr>
        </p:nvSpPr>
        <p:spPr/>
        <p:txBody>
          <a:bodyPr/>
          <a:lstStyle/>
          <a:p>
            <a:fld id="{219311C0-4E4B-4021-BC30-DA14ED3BB37E}" type="slidenum">
              <a:rPr lang="fr-BE" smtClean="0"/>
              <a:pPr/>
              <a:t>9</a:t>
            </a:fld>
            <a:endParaRPr lang="fr-B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BE" dirty="0" smtClean="0"/>
              <a:t>Critique?</a:t>
            </a:r>
          </a:p>
          <a:p>
            <a:endParaRPr lang="fr-BE" dirty="0" smtClean="0"/>
          </a:p>
          <a:p>
            <a:r>
              <a:rPr lang="fr-BE" dirty="0" smtClean="0"/>
              <a:t>PNAC : </a:t>
            </a:r>
            <a:r>
              <a:rPr lang="fr-BE" dirty="0" err="1" smtClean="0"/>
              <a:t>Think</a:t>
            </a:r>
            <a:r>
              <a:rPr lang="fr-BE" dirty="0" smtClean="0"/>
              <a:t> </a:t>
            </a:r>
            <a:r>
              <a:rPr lang="fr-BE" dirty="0" err="1" smtClean="0"/>
              <a:t>thank</a:t>
            </a:r>
            <a:r>
              <a:rPr lang="fr-BE" dirty="0" smtClean="0"/>
              <a:t> néoconservateur (1997-2006), lié</a:t>
            </a:r>
            <a:r>
              <a:rPr lang="fr-BE" baseline="0" dirty="0" smtClean="0"/>
              <a:t> à l’AIE, un autre </a:t>
            </a:r>
            <a:r>
              <a:rPr lang="fr-BE" baseline="0" dirty="0" err="1" smtClean="0"/>
              <a:t>think</a:t>
            </a:r>
            <a:r>
              <a:rPr lang="fr-BE" baseline="0" dirty="0" smtClean="0"/>
              <a:t> tank néoconservateur, qui plaident pour des USA très actifs en politique étrangère, notamment par le biais militaire, afin de faire perdurer leur suprématie au 21</a:t>
            </a:r>
            <a:r>
              <a:rPr lang="fr-BE" baseline="30000" dirty="0" smtClean="0"/>
              <a:t>ième</a:t>
            </a:r>
            <a:r>
              <a:rPr lang="fr-BE" baseline="0" dirty="0" smtClean="0"/>
              <a:t> siècle. Ont entre autres animé ces groupes de réflexion et de pression: Dick Cheney, Paul </a:t>
            </a:r>
            <a:r>
              <a:rPr lang="fr-BE" baseline="0" dirty="0" err="1" smtClean="0"/>
              <a:t>Wolfowitz</a:t>
            </a:r>
            <a:r>
              <a:rPr lang="fr-BE" baseline="0" dirty="0" smtClean="0"/>
              <a:t>, Donald </a:t>
            </a:r>
            <a:r>
              <a:rPr lang="fr-BE" baseline="0" dirty="0" err="1" smtClean="0"/>
              <a:t>Rumsfeld</a:t>
            </a:r>
            <a:r>
              <a:rPr lang="fr-BE" baseline="0" dirty="0" smtClean="0"/>
              <a:t>, </a:t>
            </a:r>
            <a:r>
              <a:rPr lang="fr-BE" baseline="0" dirty="0" err="1" smtClean="0"/>
              <a:t>Jeb</a:t>
            </a:r>
            <a:r>
              <a:rPr lang="fr-BE" baseline="0" dirty="0" smtClean="0"/>
              <a:t> Bush, Robert </a:t>
            </a:r>
            <a:r>
              <a:rPr lang="fr-BE" baseline="0" dirty="0" err="1" smtClean="0"/>
              <a:t>Zoellick</a:t>
            </a:r>
            <a:r>
              <a:rPr lang="fr-BE" baseline="0" dirty="0" smtClean="0"/>
              <a:t> ou Robert Kagan, tous devenus collaborateurs ou conseillers de l’équipe gouvernementale de M. George W. Bush. Célèbre, pour sa lettre très offensive adressée à Bill Clinton en 1998.</a:t>
            </a:r>
          </a:p>
          <a:p>
            <a:endParaRPr lang="fr-BE" baseline="0" dirty="0" smtClean="0"/>
          </a:p>
          <a:p>
            <a:r>
              <a:rPr lang="fr-BE" baseline="0" dirty="0" smtClean="0"/>
              <a:t>QR ?</a:t>
            </a:r>
          </a:p>
          <a:p>
            <a:endParaRPr lang="fr-BE" baseline="0" dirty="0" smtClean="0"/>
          </a:p>
          <a:p>
            <a:r>
              <a:rPr lang="fr-BE" baseline="0" dirty="0" smtClean="0"/>
              <a:t>Faire émerger la nécessité de consulter les programmes et les sources d’influence des candidats aux élections.</a:t>
            </a:r>
          </a:p>
          <a:p>
            <a:r>
              <a:rPr lang="fr-BE" baseline="0" dirty="0" smtClean="0"/>
              <a:t>Faire émerger les caractéristiques d’une politique étrangère néoconservatrice: unilatéralisme, pression militaire, moralisation de la politique.</a:t>
            </a:r>
          </a:p>
          <a:p>
            <a:endParaRPr lang="fr-BE" baseline="0" dirty="0" smtClean="0"/>
          </a:p>
          <a:p>
            <a:endParaRPr lang="fr-BE" baseline="0" dirty="0" smtClean="0"/>
          </a:p>
          <a:p>
            <a:endParaRPr lang="fr-BE" dirty="0"/>
          </a:p>
        </p:txBody>
      </p:sp>
      <p:sp>
        <p:nvSpPr>
          <p:cNvPr id="4" name="Espace réservé du numéro de diapositive 3"/>
          <p:cNvSpPr>
            <a:spLocks noGrp="1"/>
          </p:cNvSpPr>
          <p:nvPr>
            <p:ph type="sldNum" sz="quarter" idx="10"/>
          </p:nvPr>
        </p:nvSpPr>
        <p:spPr/>
        <p:txBody>
          <a:bodyPr/>
          <a:lstStyle/>
          <a:p>
            <a:fld id="{219311C0-4E4B-4021-BC30-DA14ED3BB37E}" type="slidenum">
              <a:rPr lang="fr-BE" smtClean="0"/>
              <a:pPr/>
              <a:t>10</a:t>
            </a:fld>
            <a:endParaRPr lang="fr-B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BE" baseline="0" dirty="0" smtClean="0"/>
              <a:t>P</a:t>
            </a:r>
            <a:r>
              <a:rPr lang="fr-BE" dirty="0" smtClean="0"/>
              <a:t>NAC, Lettre à Bill Clinton, 26 janvier 1998.</a:t>
            </a:r>
          </a:p>
          <a:p>
            <a:endParaRPr lang="fr-BE" dirty="0" smtClean="0"/>
          </a:p>
          <a:p>
            <a:r>
              <a:rPr lang="fr-BE" b="1" dirty="0" smtClean="0"/>
              <a:t>Critique.</a:t>
            </a:r>
          </a:p>
          <a:p>
            <a:endParaRPr lang="fr-BE"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BE" dirty="0" smtClean="0"/>
              <a:t>Cette</a:t>
            </a:r>
            <a:r>
              <a:rPr lang="fr-BE" baseline="0" dirty="0" smtClean="0"/>
              <a:t> lettre ouverte vise à faire pression sur le président en exercice. Un bon nombre des signataires sont des néoconservateurs qui étaient en exercice sous l’administration de M. Bush père et qui rempileront sous l’administration de M. W. Bush.</a:t>
            </a:r>
            <a:endParaRPr lang="fr-BE" dirty="0" smtClean="0"/>
          </a:p>
          <a:p>
            <a:endParaRPr lang="fr-BE" dirty="0" smtClean="0"/>
          </a:p>
          <a:p>
            <a:endParaRPr lang="fr-BE"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BE" dirty="0" smtClean="0"/>
              <a:t>PNAC : </a:t>
            </a:r>
            <a:r>
              <a:rPr lang="fr-BE" dirty="0" err="1" smtClean="0"/>
              <a:t>Think</a:t>
            </a:r>
            <a:r>
              <a:rPr lang="fr-BE" dirty="0" smtClean="0"/>
              <a:t> </a:t>
            </a:r>
            <a:r>
              <a:rPr lang="fr-BE" dirty="0" err="1" smtClean="0"/>
              <a:t>thank</a:t>
            </a:r>
            <a:r>
              <a:rPr lang="fr-BE" dirty="0" smtClean="0"/>
              <a:t> néoconservateur (1997-2006), lié</a:t>
            </a:r>
            <a:r>
              <a:rPr lang="fr-BE" baseline="0" dirty="0" smtClean="0"/>
              <a:t> à l’AIE, un autre </a:t>
            </a:r>
            <a:r>
              <a:rPr lang="fr-BE" baseline="0" dirty="0" err="1" smtClean="0"/>
              <a:t>think</a:t>
            </a:r>
            <a:r>
              <a:rPr lang="fr-BE" baseline="0" dirty="0" smtClean="0"/>
              <a:t> tank néoconservateur, qui plaident pour des USA très actifs en politique étrangère, notamment par le biais militaire, afin de faire perdurer leur suprématie au 21</a:t>
            </a:r>
            <a:r>
              <a:rPr lang="fr-BE" baseline="30000" dirty="0" smtClean="0"/>
              <a:t>ième</a:t>
            </a:r>
            <a:r>
              <a:rPr lang="fr-BE" baseline="0" dirty="0" smtClean="0"/>
              <a:t> siècle. Ont entre autres animé ces groupes de réflexion et de pression: Dick Cheney, Paul </a:t>
            </a:r>
            <a:r>
              <a:rPr lang="fr-BE" baseline="0" dirty="0" err="1" smtClean="0"/>
              <a:t>Wolfowitz</a:t>
            </a:r>
            <a:r>
              <a:rPr lang="fr-BE" baseline="0" dirty="0" smtClean="0"/>
              <a:t>, Donald </a:t>
            </a:r>
            <a:r>
              <a:rPr lang="fr-BE" baseline="0" dirty="0" err="1" smtClean="0"/>
              <a:t>Rumsfeld</a:t>
            </a:r>
            <a:r>
              <a:rPr lang="fr-BE" baseline="0" dirty="0" smtClean="0"/>
              <a:t>, </a:t>
            </a:r>
            <a:r>
              <a:rPr lang="fr-BE" baseline="0" dirty="0" err="1" smtClean="0"/>
              <a:t>Jeb</a:t>
            </a:r>
            <a:r>
              <a:rPr lang="fr-BE" baseline="0" dirty="0" smtClean="0"/>
              <a:t> Bush, Robert </a:t>
            </a:r>
            <a:r>
              <a:rPr lang="fr-BE" baseline="0" dirty="0" err="1" smtClean="0"/>
              <a:t>Zoellick</a:t>
            </a:r>
            <a:r>
              <a:rPr lang="fr-BE" baseline="0" dirty="0" smtClean="0"/>
              <a:t> ou Robert Kagan, tous devenus collaborateurs ou conseillers de l’équipe gouvernementale de M. George W. Bush. Célèbre, pour sa lettre très offensive adressée à Bill Clinton en 1998.</a:t>
            </a:r>
          </a:p>
          <a:p>
            <a:pPr marL="0" marR="0" indent="0" algn="l" defTabSz="914400" rtl="0" eaLnBrk="1" fontAlgn="auto" latinLnBrk="0" hangingPunct="1">
              <a:lnSpc>
                <a:spcPct val="100000"/>
              </a:lnSpc>
              <a:spcBef>
                <a:spcPts val="0"/>
              </a:spcBef>
              <a:spcAft>
                <a:spcPts val="0"/>
              </a:spcAft>
              <a:buClrTx/>
              <a:buSzTx/>
              <a:buFontTx/>
              <a:buNone/>
              <a:tabLst/>
              <a:defRPr/>
            </a:pPr>
            <a:endParaRPr lang="fr-BE"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BE" b="1" baseline="0" dirty="0" smtClean="0"/>
              <a:t>QR?</a:t>
            </a:r>
          </a:p>
          <a:p>
            <a:pPr marL="0" marR="0" indent="0" algn="l" defTabSz="914400" rtl="0" eaLnBrk="1" fontAlgn="auto" latinLnBrk="0" hangingPunct="1">
              <a:lnSpc>
                <a:spcPct val="100000"/>
              </a:lnSpc>
              <a:spcBef>
                <a:spcPts val="0"/>
              </a:spcBef>
              <a:spcAft>
                <a:spcPts val="0"/>
              </a:spcAft>
              <a:buClrTx/>
              <a:buSzTx/>
              <a:buFontTx/>
              <a:buNone/>
              <a:tabLst/>
              <a:defRPr/>
            </a:pPr>
            <a:endParaRPr lang="fr-BE" b="1"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BE" b="0" baseline="0" dirty="0" smtClean="0"/>
              <a:t>Remarquer l’existence en substance de la thèse et des arguments qui visent à intervenir en Irak. Insister sur la date. Insister sur le caractère explicite de l’argument de la sécurité énergétique.</a:t>
            </a:r>
          </a:p>
          <a:p>
            <a:pPr marL="0" marR="0" indent="0" algn="l" defTabSz="914400" rtl="0" eaLnBrk="1" fontAlgn="auto" latinLnBrk="0" hangingPunct="1">
              <a:lnSpc>
                <a:spcPct val="100000"/>
              </a:lnSpc>
              <a:spcBef>
                <a:spcPts val="0"/>
              </a:spcBef>
              <a:spcAft>
                <a:spcPts val="0"/>
              </a:spcAft>
              <a:buClrTx/>
              <a:buSzTx/>
              <a:buFontTx/>
              <a:buNone/>
              <a:tabLst/>
              <a:defRPr/>
            </a:pPr>
            <a:endParaRPr lang="fr-BE" b="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BE" b="0" baseline="0" dirty="0" smtClean="0"/>
              <a:t>Identifier le principe d’interpellation directe du Président en exercice pour défendre des options idéologiques.</a:t>
            </a:r>
          </a:p>
        </p:txBody>
      </p:sp>
      <p:sp>
        <p:nvSpPr>
          <p:cNvPr id="4" name="Espace réservé du numéro de diapositive 3"/>
          <p:cNvSpPr>
            <a:spLocks noGrp="1"/>
          </p:cNvSpPr>
          <p:nvPr>
            <p:ph type="sldNum" sz="quarter" idx="10"/>
          </p:nvPr>
        </p:nvSpPr>
        <p:spPr/>
        <p:txBody>
          <a:bodyPr/>
          <a:lstStyle/>
          <a:p>
            <a:fld id="{219311C0-4E4B-4021-BC30-DA14ED3BB37E}" type="slidenum">
              <a:rPr lang="fr-BE" smtClean="0"/>
              <a:pPr/>
              <a:t>11</a:t>
            </a:fld>
            <a:endParaRPr lang="fr-B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en-US" dirty="0" smtClean="0"/>
              <a:t>Critique?</a:t>
            </a:r>
          </a:p>
          <a:p>
            <a:endParaRPr lang="en-US" dirty="0" smtClean="0"/>
          </a:p>
          <a:p>
            <a:r>
              <a:rPr lang="en-US" dirty="0" smtClean="0"/>
              <a:t>Documents</a:t>
            </a:r>
            <a:r>
              <a:rPr lang="en-US" baseline="0" dirty="0" smtClean="0"/>
              <a:t> </a:t>
            </a:r>
            <a:r>
              <a:rPr lang="en-US" baseline="0" dirty="0" err="1" smtClean="0"/>
              <a:t>recherchés</a:t>
            </a:r>
            <a:r>
              <a:rPr lang="en-US" baseline="0" dirty="0" smtClean="0"/>
              <a:t> et </a:t>
            </a:r>
            <a:r>
              <a:rPr lang="en-US" baseline="0" dirty="0" err="1" smtClean="0"/>
              <a:t>obtenus</a:t>
            </a:r>
            <a:r>
              <a:rPr lang="en-US" baseline="0" dirty="0" smtClean="0"/>
              <a:t> par </a:t>
            </a:r>
            <a:r>
              <a:rPr lang="en-US" baseline="0" dirty="0" err="1" smtClean="0"/>
              <a:t>voie</a:t>
            </a:r>
            <a:r>
              <a:rPr lang="en-US" baseline="0" dirty="0" smtClean="0"/>
              <a:t> </a:t>
            </a:r>
            <a:r>
              <a:rPr lang="en-US" baseline="0" dirty="0" err="1" smtClean="0"/>
              <a:t>judiciaire</a:t>
            </a:r>
            <a:r>
              <a:rPr lang="en-US" baseline="0" dirty="0" smtClean="0"/>
              <a:t> par </a:t>
            </a:r>
            <a:r>
              <a:rPr lang="en-US" baseline="0" dirty="0" err="1" smtClean="0"/>
              <a:t>l’association</a:t>
            </a:r>
            <a:r>
              <a:rPr lang="en-US" baseline="0" dirty="0" smtClean="0"/>
              <a:t> </a:t>
            </a:r>
            <a:r>
              <a:rPr lang="en-US" baseline="0" dirty="0" err="1" smtClean="0"/>
              <a:t>américaine</a:t>
            </a:r>
            <a:r>
              <a:rPr lang="en-US" baseline="0" dirty="0" smtClean="0"/>
              <a:t> Judicial Watch, </a:t>
            </a:r>
            <a:r>
              <a:rPr lang="en-US" baseline="0" dirty="0" err="1" smtClean="0"/>
              <a:t>fondée</a:t>
            </a:r>
            <a:r>
              <a:rPr lang="en-US" baseline="0" dirty="0" smtClean="0"/>
              <a:t> en 1994. </a:t>
            </a:r>
            <a:r>
              <a:rPr lang="en-US" baseline="0" dirty="0" err="1" smtClean="0"/>
              <a:t>Cette</a:t>
            </a:r>
            <a:r>
              <a:rPr lang="en-US" baseline="0" dirty="0" smtClean="0"/>
              <a:t> association </a:t>
            </a:r>
            <a:r>
              <a:rPr lang="en-US" baseline="0" dirty="0" err="1" smtClean="0"/>
              <a:t>travaille</a:t>
            </a:r>
            <a:r>
              <a:rPr lang="en-US" baseline="0" dirty="0" smtClean="0"/>
              <a:t> </a:t>
            </a:r>
            <a:r>
              <a:rPr lang="en-US" baseline="0" dirty="0" err="1" smtClean="0"/>
              <a:t>essentiellement</a:t>
            </a:r>
            <a:r>
              <a:rPr lang="en-US" baseline="0" dirty="0" smtClean="0"/>
              <a:t> à </a:t>
            </a:r>
            <a:r>
              <a:rPr lang="en-US" baseline="0" dirty="0" err="1" smtClean="0"/>
              <a:t>surveiller</a:t>
            </a:r>
            <a:r>
              <a:rPr lang="en-US" baseline="0" dirty="0" smtClean="0"/>
              <a:t> </a:t>
            </a:r>
            <a:r>
              <a:rPr lang="en-US" baseline="0" dirty="0" err="1" smtClean="0"/>
              <a:t>l’activité</a:t>
            </a:r>
            <a:r>
              <a:rPr lang="en-US" baseline="0" dirty="0" smtClean="0"/>
              <a:t> du </a:t>
            </a:r>
            <a:r>
              <a:rPr lang="en-US" baseline="0" dirty="0" err="1" smtClean="0"/>
              <a:t>gouvernement</a:t>
            </a:r>
            <a:r>
              <a:rPr lang="en-US" baseline="0" dirty="0" smtClean="0"/>
              <a:t> </a:t>
            </a:r>
            <a:r>
              <a:rPr lang="en-US" baseline="0" dirty="0" err="1" smtClean="0"/>
              <a:t>américain</a:t>
            </a:r>
            <a:r>
              <a:rPr lang="en-US" baseline="0" dirty="0" smtClean="0"/>
              <a:t>. En </a:t>
            </a:r>
            <a:r>
              <a:rPr lang="en-US" baseline="0" dirty="0" err="1" smtClean="0"/>
              <a:t>l’occurrence</a:t>
            </a:r>
            <a:r>
              <a:rPr lang="en-US" baseline="0" dirty="0" smtClean="0"/>
              <a:t>, en mars 2002, la justice </a:t>
            </a:r>
            <a:r>
              <a:rPr lang="en-US" baseline="0" dirty="0" err="1" smtClean="0"/>
              <a:t>américaine</a:t>
            </a:r>
            <a:r>
              <a:rPr lang="en-US" baseline="0" dirty="0" smtClean="0"/>
              <a:t> à </a:t>
            </a:r>
            <a:r>
              <a:rPr lang="en-US" baseline="0" dirty="0" err="1" smtClean="0"/>
              <a:t>ordonné</a:t>
            </a:r>
            <a:r>
              <a:rPr lang="en-US" baseline="0" dirty="0" smtClean="0"/>
              <a:t> au </a:t>
            </a:r>
            <a:r>
              <a:rPr lang="en-US" baseline="0" dirty="0" err="1" smtClean="0"/>
              <a:t>gouvernement</a:t>
            </a:r>
            <a:r>
              <a:rPr lang="en-US" baseline="0" dirty="0" smtClean="0"/>
              <a:t> de </a:t>
            </a:r>
            <a:r>
              <a:rPr lang="en-US" baseline="0" dirty="0" err="1" smtClean="0"/>
              <a:t>déclassifier</a:t>
            </a:r>
            <a:r>
              <a:rPr lang="en-US" baseline="0" dirty="0" smtClean="0"/>
              <a:t> </a:t>
            </a:r>
            <a:r>
              <a:rPr lang="en-US" baseline="0" dirty="0" err="1" smtClean="0"/>
              <a:t>ces</a:t>
            </a:r>
            <a:r>
              <a:rPr lang="en-US" baseline="0" dirty="0" smtClean="0"/>
              <a:t> </a:t>
            </a:r>
            <a:r>
              <a:rPr lang="en-US" baseline="0" dirty="0" err="1" smtClean="0"/>
              <a:t>deux</a:t>
            </a:r>
            <a:r>
              <a:rPr lang="en-US" baseline="0" dirty="0" smtClean="0"/>
              <a:t> documents </a:t>
            </a:r>
            <a:r>
              <a:rPr lang="en-US" baseline="0" dirty="0" err="1" smtClean="0"/>
              <a:t>produits</a:t>
            </a:r>
            <a:r>
              <a:rPr lang="en-US" baseline="0" dirty="0" smtClean="0"/>
              <a:t> au </a:t>
            </a:r>
            <a:r>
              <a:rPr lang="en-US" baseline="0" dirty="0" err="1" smtClean="0"/>
              <a:t>mois</a:t>
            </a:r>
            <a:r>
              <a:rPr lang="en-US" baseline="0" dirty="0" smtClean="0"/>
              <a:t> de mars 2001 par le </a:t>
            </a:r>
            <a:r>
              <a:rPr lang="en-US" baseline="0" dirty="0" err="1" smtClean="0"/>
              <a:t>Groupe</a:t>
            </a:r>
            <a:r>
              <a:rPr lang="en-US" baseline="0" dirty="0" smtClean="0"/>
              <a:t> de travail “</a:t>
            </a:r>
            <a:r>
              <a:rPr lang="en-US" baseline="0" dirty="0" err="1" smtClean="0"/>
              <a:t>Energie</a:t>
            </a:r>
            <a:r>
              <a:rPr lang="en-US" baseline="0" dirty="0" smtClean="0"/>
              <a:t>” de </a:t>
            </a:r>
            <a:r>
              <a:rPr lang="en-US" baseline="0" dirty="0" err="1" smtClean="0"/>
              <a:t>l’administration</a:t>
            </a:r>
            <a:r>
              <a:rPr lang="en-US" baseline="0" dirty="0" smtClean="0"/>
              <a:t> Bush, </a:t>
            </a:r>
            <a:r>
              <a:rPr lang="en-US" baseline="0" dirty="0" err="1" smtClean="0"/>
              <a:t>mis</a:t>
            </a:r>
            <a:r>
              <a:rPr lang="en-US" baseline="0" dirty="0" smtClean="0"/>
              <a:t> en place tout de suite après </a:t>
            </a:r>
            <a:r>
              <a:rPr lang="en-US" baseline="0" dirty="0" err="1" smtClean="0"/>
              <a:t>l’investiture</a:t>
            </a:r>
            <a:r>
              <a:rPr lang="en-US" baseline="0" dirty="0" smtClean="0"/>
              <a:t> et </a:t>
            </a:r>
            <a:r>
              <a:rPr lang="en-US" baseline="0" dirty="0" err="1" smtClean="0"/>
              <a:t>dirigé</a:t>
            </a:r>
            <a:r>
              <a:rPr lang="en-US" baseline="0" dirty="0" smtClean="0"/>
              <a:t> par M. Patrick “Dick” Cheney. </a:t>
            </a:r>
          </a:p>
          <a:p>
            <a:endParaRPr lang="en-US" baseline="0" dirty="0" smtClean="0"/>
          </a:p>
          <a:p>
            <a:r>
              <a:rPr lang="en-US" baseline="0" dirty="0" smtClean="0"/>
              <a:t>QR?</a:t>
            </a:r>
          </a:p>
          <a:p>
            <a:endParaRPr lang="en-US" baseline="0" dirty="0" smtClean="0"/>
          </a:p>
          <a:p>
            <a:r>
              <a:rPr lang="en-US" baseline="0" dirty="0" err="1" smtClean="0"/>
              <a:t>Mettre</a:t>
            </a:r>
            <a:r>
              <a:rPr lang="en-US" baseline="0" dirty="0" smtClean="0"/>
              <a:t> en </a:t>
            </a:r>
            <a:r>
              <a:rPr lang="en-US" baseline="0" dirty="0" err="1" smtClean="0"/>
              <a:t>évidence</a:t>
            </a:r>
            <a:r>
              <a:rPr lang="en-US" baseline="0" dirty="0" smtClean="0"/>
              <a:t> </a:t>
            </a:r>
            <a:r>
              <a:rPr lang="en-US" baseline="0" dirty="0" err="1" smtClean="0"/>
              <a:t>l’indépendance</a:t>
            </a:r>
            <a:r>
              <a:rPr lang="en-US" baseline="0" dirty="0" smtClean="0"/>
              <a:t> de la justice </a:t>
            </a:r>
            <a:r>
              <a:rPr lang="en-US" baseline="0" dirty="0" err="1" smtClean="0"/>
              <a:t>américaine</a:t>
            </a:r>
            <a:r>
              <a:rPr lang="en-US" baseline="0" dirty="0" smtClean="0"/>
              <a:t>.</a:t>
            </a:r>
          </a:p>
          <a:p>
            <a:r>
              <a:rPr lang="en-US" baseline="0" dirty="0" err="1" smtClean="0"/>
              <a:t>Mettre</a:t>
            </a:r>
            <a:r>
              <a:rPr lang="en-US" baseline="0" dirty="0" smtClean="0"/>
              <a:t> en </a:t>
            </a:r>
            <a:r>
              <a:rPr lang="en-US" baseline="0" dirty="0" err="1" smtClean="0"/>
              <a:t>évidence</a:t>
            </a:r>
            <a:r>
              <a:rPr lang="en-US" baseline="0" dirty="0" smtClean="0"/>
              <a:t> le </a:t>
            </a:r>
            <a:r>
              <a:rPr lang="en-US" baseline="0" dirty="0" err="1" smtClean="0"/>
              <a:t>rôle</a:t>
            </a:r>
            <a:r>
              <a:rPr lang="en-US" baseline="0" dirty="0" smtClean="0"/>
              <a:t> </a:t>
            </a:r>
            <a:r>
              <a:rPr lang="en-US" baseline="0" dirty="0" err="1" smtClean="0"/>
              <a:t>joué</a:t>
            </a:r>
            <a:r>
              <a:rPr lang="en-US" baseline="0" dirty="0" smtClean="0"/>
              <a:t> par la </a:t>
            </a:r>
            <a:r>
              <a:rPr lang="en-US" baseline="0" dirty="0" err="1" smtClean="0"/>
              <a:t>société</a:t>
            </a:r>
            <a:r>
              <a:rPr lang="en-US" baseline="0" dirty="0" smtClean="0"/>
              <a:t> </a:t>
            </a:r>
            <a:r>
              <a:rPr lang="en-US" baseline="0" dirty="0" err="1" smtClean="0"/>
              <a:t>civile</a:t>
            </a:r>
            <a:r>
              <a:rPr lang="en-US" baseline="0" dirty="0" smtClean="0"/>
              <a:t>.</a:t>
            </a:r>
            <a:endParaRPr lang="fr-BE" dirty="0"/>
          </a:p>
        </p:txBody>
      </p:sp>
      <p:sp>
        <p:nvSpPr>
          <p:cNvPr id="4" name="Espace réservé du numéro de diapositive 3"/>
          <p:cNvSpPr>
            <a:spLocks noGrp="1"/>
          </p:cNvSpPr>
          <p:nvPr>
            <p:ph type="sldNum" sz="quarter" idx="10"/>
          </p:nvPr>
        </p:nvSpPr>
        <p:spPr/>
        <p:txBody>
          <a:bodyPr/>
          <a:lstStyle/>
          <a:p>
            <a:fld id="{219311C0-4E4B-4021-BC30-DA14ED3BB37E}" type="slidenum">
              <a:rPr lang="fr-BE" smtClean="0"/>
              <a:pPr/>
              <a:t>12</a:t>
            </a:fld>
            <a:endParaRPr lang="fr-BE"/>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en-US" dirty="0" smtClean="0"/>
              <a:t>Critique?</a:t>
            </a:r>
          </a:p>
          <a:p>
            <a:endParaRPr lang="en-US" dirty="0" smtClean="0"/>
          </a:p>
          <a:p>
            <a:r>
              <a:rPr lang="en-US" dirty="0" smtClean="0"/>
              <a:t>Documents</a:t>
            </a:r>
            <a:r>
              <a:rPr lang="en-US" baseline="0" dirty="0" smtClean="0"/>
              <a:t> </a:t>
            </a:r>
            <a:r>
              <a:rPr lang="en-US" baseline="0" dirty="0" err="1" smtClean="0"/>
              <a:t>recherchés</a:t>
            </a:r>
            <a:r>
              <a:rPr lang="en-US" baseline="0" dirty="0" smtClean="0"/>
              <a:t> et </a:t>
            </a:r>
            <a:r>
              <a:rPr lang="en-US" baseline="0" dirty="0" err="1" smtClean="0"/>
              <a:t>obtenus</a:t>
            </a:r>
            <a:r>
              <a:rPr lang="en-US" baseline="0" dirty="0" smtClean="0"/>
              <a:t> par </a:t>
            </a:r>
            <a:r>
              <a:rPr lang="en-US" baseline="0" dirty="0" err="1" smtClean="0"/>
              <a:t>voie</a:t>
            </a:r>
            <a:r>
              <a:rPr lang="en-US" baseline="0" dirty="0" smtClean="0"/>
              <a:t> </a:t>
            </a:r>
            <a:r>
              <a:rPr lang="en-US" baseline="0" dirty="0" err="1" smtClean="0"/>
              <a:t>judiciaire</a:t>
            </a:r>
            <a:r>
              <a:rPr lang="en-US" baseline="0" dirty="0" smtClean="0"/>
              <a:t> par </a:t>
            </a:r>
            <a:r>
              <a:rPr lang="en-US" baseline="0" dirty="0" err="1" smtClean="0"/>
              <a:t>l’association</a:t>
            </a:r>
            <a:r>
              <a:rPr lang="en-US" baseline="0" dirty="0" smtClean="0"/>
              <a:t> </a:t>
            </a:r>
            <a:r>
              <a:rPr lang="en-US" baseline="0" dirty="0" err="1" smtClean="0"/>
              <a:t>américaine</a:t>
            </a:r>
            <a:r>
              <a:rPr lang="en-US" baseline="0" dirty="0" smtClean="0"/>
              <a:t> Judicial Watch, </a:t>
            </a:r>
            <a:r>
              <a:rPr lang="en-US" baseline="0" dirty="0" err="1" smtClean="0"/>
              <a:t>fondée</a:t>
            </a:r>
            <a:r>
              <a:rPr lang="en-US" baseline="0" dirty="0" smtClean="0"/>
              <a:t> en 1994. </a:t>
            </a:r>
            <a:r>
              <a:rPr lang="en-US" baseline="0" dirty="0" err="1" smtClean="0"/>
              <a:t>Cette</a:t>
            </a:r>
            <a:r>
              <a:rPr lang="en-US" baseline="0" dirty="0" smtClean="0"/>
              <a:t> association </a:t>
            </a:r>
            <a:r>
              <a:rPr lang="en-US" baseline="0" dirty="0" err="1" smtClean="0"/>
              <a:t>travaille</a:t>
            </a:r>
            <a:r>
              <a:rPr lang="en-US" baseline="0" dirty="0" smtClean="0"/>
              <a:t> </a:t>
            </a:r>
            <a:r>
              <a:rPr lang="en-US" baseline="0" dirty="0" err="1" smtClean="0"/>
              <a:t>essentiellement</a:t>
            </a:r>
            <a:r>
              <a:rPr lang="en-US" baseline="0" dirty="0" smtClean="0"/>
              <a:t> à </a:t>
            </a:r>
            <a:r>
              <a:rPr lang="en-US" baseline="0" dirty="0" err="1" smtClean="0"/>
              <a:t>surveiller</a:t>
            </a:r>
            <a:r>
              <a:rPr lang="en-US" baseline="0" dirty="0" smtClean="0"/>
              <a:t> </a:t>
            </a:r>
            <a:r>
              <a:rPr lang="en-US" baseline="0" dirty="0" err="1" smtClean="0"/>
              <a:t>l’activité</a:t>
            </a:r>
            <a:r>
              <a:rPr lang="en-US" baseline="0" dirty="0" smtClean="0"/>
              <a:t> du </a:t>
            </a:r>
            <a:r>
              <a:rPr lang="en-US" baseline="0" dirty="0" err="1" smtClean="0"/>
              <a:t>gouvernement</a:t>
            </a:r>
            <a:r>
              <a:rPr lang="en-US" baseline="0" dirty="0" smtClean="0"/>
              <a:t> </a:t>
            </a:r>
            <a:r>
              <a:rPr lang="en-US" baseline="0" dirty="0" err="1" smtClean="0"/>
              <a:t>américain</a:t>
            </a:r>
            <a:r>
              <a:rPr lang="en-US" baseline="0" dirty="0" smtClean="0"/>
              <a:t>. En </a:t>
            </a:r>
            <a:r>
              <a:rPr lang="en-US" baseline="0" dirty="0" err="1" smtClean="0"/>
              <a:t>l’occurrence</a:t>
            </a:r>
            <a:r>
              <a:rPr lang="en-US" baseline="0" dirty="0" smtClean="0"/>
              <a:t>, en mars 2002, la justice </a:t>
            </a:r>
            <a:r>
              <a:rPr lang="en-US" baseline="0" dirty="0" err="1" smtClean="0"/>
              <a:t>américaine</a:t>
            </a:r>
            <a:r>
              <a:rPr lang="en-US" baseline="0" dirty="0" smtClean="0"/>
              <a:t> à </a:t>
            </a:r>
            <a:r>
              <a:rPr lang="en-US" baseline="0" dirty="0" err="1" smtClean="0"/>
              <a:t>ordonné</a:t>
            </a:r>
            <a:r>
              <a:rPr lang="en-US" baseline="0" dirty="0" smtClean="0"/>
              <a:t> au </a:t>
            </a:r>
            <a:r>
              <a:rPr lang="en-US" baseline="0" dirty="0" err="1" smtClean="0"/>
              <a:t>gouvernement</a:t>
            </a:r>
            <a:r>
              <a:rPr lang="en-US" baseline="0" dirty="0" smtClean="0"/>
              <a:t> de </a:t>
            </a:r>
            <a:r>
              <a:rPr lang="en-US" baseline="0" dirty="0" err="1" smtClean="0"/>
              <a:t>déclassifier</a:t>
            </a:r>
            <a:r>
              <a:rPr lang="en-US" baseline="0" dirty="0" smtClean="0"/>
              <a:t> </a:t>
            </a:r>
            <a:r>
              <a:rPr lang="en-US" baseline="0" dirty="0" err="1" smtClean="0"/>
              <a:t>ces</a:t>
            </a:r>
            <a:r>
              <a:rPr lang="en-US" baseline="0" dirty="0" smtClean="0"/>
              <a:t> </a:t>
            </a:r>
            <a:r>
              <a:rPr lang="en-US" baseline="0" dirty="0" err="1" smtClean="0"/>
              <a:t>deux</a:t>
            </a:r>
            <a:r>
              <a:rPr lang="en-US" baseline="0" dirty="0" smtClean="0"/>
              <a:t> documents </a:t>
            </a:r>
            <a:r>
              <a:rPr lang="en-US" baseline="0" dirty="0" err="1" smtClean="0"/>
              <a:t>produits</a:t>
            </a:r>
            <a:r>
              <a:rPr lang="en-US" baseline="0" dirty="0" smtClean="0"/>
              <a:t> au </a:t>
            </a:r>
            <a:r>
              <a:rPr lang="en-US" baseline="0" dirty="0" err="1" smtClean="0"/>
              <a:t>mois</a:t>
            </a:r>
            <a:r>
              <a:rPr lang="en-US" baseline="0" dirty="0" smtClean="0"/>
              <a:t> de mars 2001 par le </a:t>
            </a:r>
            <a:r>
              <a:rPr lang="en-US" baseline="0" dirty="0" err="1" smtClean="0"/>
              <a:t>Groupe</a:t>
            </a:r>
            <a:r>
              <a:rPr lang="en-US" baseline="0" dirty="0" smtClean="0"/>
              <a:t> de travail “</a:t>
            </a:r>
            <a:r>
              <a:rPr lang="en-US" baseline="0" dirty="0" err="1" smtClean="0"/>
              <a:t>Energie</a:t>
            </a:r>
            <a:r>
              <a:rPr lang="en-US" baseline="0" dirty="0" smtClean="0"/>
              <a:t>” de </a:t>
            </a:r>
            <a:r>
              <a:rPr lang="en-US" baseline="0" dirty="0" err="1" smtClean="0"/>
              <a:t>l’administration</a:t>
            </a:r>
            <a:r>
              <a:rPr lang="en-US" baseline="0" dirty="0" smtClean="0"/>
              <a:t> Bush, </a:t>
            </a:r>
            <a:r>
              <a:rPr lang="en-US" baseline="0" dirty="0" err="1" smtClean="0"/>
              <a:t>mis</a:t>
            </a:r>
            <a:r>
              <a:rPr lang="en-US" baseline="0" dirty="0" smtClean="0"/>
              <a:t> en place tout de suite après </a:t>
            </a:r>
            <a:r>
              <a:rPr lang="en-US" baseline="0" dirty="0" err="1" smtClean="0"/>
              <a:t>l’investiture</a:t>
            </a:r>
            <a:r>
              <a:rPr lang="en-US" baseline="0" dirty="0" smtClean="0"/>
              <a:t> et </a:t>
            </a:r>
            <a:r>
              <a:rPr lang="en-US" baseline="0" dirty="0" err="1" smtClean="0"/>
              <a:t>dirigé</a:t>
            </a:r>
            <a:r>
              <a:rPr lang="en-US" baseline="0" dirty="0" smtClean="0"/>
              <a:t> par M. Patrick “Dick” </a:t>
            </a:r>
            <a:r>
              <a:rPr lang="en-US" baseline="0" dirty="0" smtClean="0"/>
              <a:t>Cheney.</a:t>
            </a:r>
          </a:p>
          <a:p>
            <a:endParaRPr lang="en-US" baseline="0" dirty="0" smtClean="0"/>
          </a:p>
          <a:p>
            <a:r>
              <a:rPr lang="en-US" baseline="0" dirty="0" err="1" smtClean="0"/>
              <a:t>Ceci</a:t>
            </a:r>
            <a:r>
              <a:rPr lang="en-US" baseline="0" dirty="0" smtClean="0"/>
              <a:t> </a:t>
            </a:r>
            <a:r>
              <a:rPr lang="en-US" baseline="0" dirty="0" err="1" smtClean="0"/>
              <a:t>est</a:t>
            </a:r>
            <a:r>
              <a:rPr lang="en-US" baseline="0" dirty="0" smtClean="0"/>
              <a:t> </a:t>
            </a:r>
            <a:r>
              <a:rPr lang="en-US" baseline="0" dirty="0" err="1" smtClean="0"/>
              <a:t>une</a:t>
            </a:r>
            <a:r>
              <a:rPr lang="en-US" baseline="0" dirty="0" smtClean="0"/>
              <a:t> </a:t>
            </a:r>
            <a:r>
              <a:rPr lang="en-US" baseline="0" dirty="0" err="1" smtClean="0"/>
              <a:t>liste</a:t>
            </a:r>
            <a:r>
              <a:rPr lang="en-US" baseline="0" dirty="0" smtClean="0"/>
              <a:t> des </a:t>
            </a:r>
            <a:r>
              <a:rPr lang="en-US" i="1" baseline="0" dirty="0" smtClean="0"/>
              <a:t>Suitors </a:t>
            </a:r>
            <a:r>
              <a:rPr lang="en-US" i="1" baseline="0" dirty="0" err="1" smtClean="0"/>
              <a:t>étrangers</a:t>
            </a:r>
            <a:r>
              <a:rPr lang="en-US" i="1" baseline="0" dirty="0" smtClean="0"/>
              <a:t>, </a:t>
            </a:r>
            <a:r>
              <a:rPr lang="en-US" i="0" baseline="0" dirty="0" smtClean="0"/>
              <a:t>des </a:t>
            </a:r>
            <a:r>
              <a:rPr lang="en-US" i="0" baseline="0" dirty="0" err="1" smtClean="0"/>
              <a:t>entreprises</a:t>
            </a:r>
            <a:r>
              <a:rPr lang="en-US" i="0" baseline="0" dirty="0" smtClean="0"/>
              <a:t> candidates en lice pour</a:t>
            </a:r>
            <a:r>
              <a:rPr lang="en-US" i="1" baseline="0" dirty="0" smtClean="0"/>
              <a:t> </a:t>
            </a:r>
            <a:r>
              <a:rPr lang="en-US" i="0" baseline="0" dirty="0" err="1" smtClean="0"/>
              <a:t>obtenir</a:t>
            </a:r>
            <a:r>
              <a:rPr lang="en-US" i="0" baseline="0" dirty="0" smtClean="0"/>
              <a:t> des </a:t>
            </a:r>
            <a:r>
              <a:rPr lang="en-US" i="0" baseline="0" dirty="0" err="1" smtClean="0"/>
              <a:t>contrats</a:t>
            </a:r>
            <a:r>
              <a:rPr lang="en-US" i="0" baseline="0" dirty="0" smtClean="0"/>
              <a:t> </a:t>
            </a:r>
            <a:r>
              <a:rPr lang="en-US" i="0" baseline="0" dirty="0" err="1" smtClean="0"/>
              <a:t>sur</a:t>
            </a:r>
            <a:r>
              <a:rPr lang="en-US" i="0" baseline="0" dirty="0" smtClean="0"/>
              <a:t> les champs de </a:t>
            </a:r>
            <a:r>
              <a:rPr lang="en-US" i="0" baseline="0" dirty="0" err="1" smtClean="0"/>
              <a:t>pétrole</a:t>
            </a:r>
            <a:r>
              <a:rPr lang="en-US" i="0" baseline="0" dirty="0" smtClean="0"/>
              <a:t> en Iraq. En </a:t>
            </a:r>
            <a:r>
              <a:rPr lang="en-US" i="0" baseline="0" dirty="0" err="1" smtClean="0"/>
              <a:t>jaune</a:t>
            </a:r>
            <a:r>
              <a:rPr lang="en-US" i="0" baseline="0" dirty="0" smtClean="0"/>
              <a:t>: </a:t>
            </a:r>
            <a:r>
              <a:rPr lang="en-US" i="0" baseline="0" dirty="0" err="1" smtClean="0"/>
              <a:t>Belgique</a:t>
            </a:r>
            <a:r>
              <a:rPr lang="en-US" i="0" baseline="0" dirty="0" smtClean="0"/>
              <a:t> &gt; Petrofina (</a:t>
            </a:r>
            <a:r>
              <a:rPr lang="en-US" i="0" baseline="0" dirty="0" err="1" smtClean="0"/>
              <a:t>intégré</a:t>
            </a:r>
            <a:r>
              <a:rPr lang="en-US" i="0" baseline="0" dirty="0" smtClean="0"/>
              <a:t> </a:t>
            </a:r>
            <a:r>
              <a:rPr lang="en-US" i="0" baseline="0" dirty="0" err="1" smtClean="0"/>
              <a:t>depuis</a:t>
            </a:r>
            <a:r>
              <a:rPr lang="en-US" i="0" baseline="0" dirty="0" smtClean="0"/>
              <a:t> 1999 </a:t>
            </a:r>
            <a:r>
              <a:rPr lang="en-US" i="0" baseline="0" dirty="0" err="1" smtClean="0"/>
              <a:t>dans</a:t>
            </a:r>
            <a:r>
              <a:rPr lang="en-US" i="0" baseline="0" dirty="0" smtClean="0"/>
              <a:t> le </a:t>
            </a:r>
            <a:r>
              <a:rPr lang="en-US" i="0" baseline="0" dirty="0" err="1" smtClean="0"/>
              <a:t>groupe</a:t>
            </a:r>
            <a:r>
              <a:rPr lang="en-US" i="0" baseline="0" dirty="0" smtClean="0"/>
              <a:t> Total)</a:t>
            </a:r>
            <a:endParaRPr lang="fr-BE" dirty="0"/>
          </a:p>
        </p:txBody>
      </p:sp>
      <p:sp>
        <p:nvSpPr>
          <p:cNvPr id="4" name="Espace réservé du numéro de diapositive 3"/>
          <p:cNvSpPr>
            <a:spLocks noGrp="1"/>
          </p:cNvSpPr>
          <p:nvPr>
            <p:ph type="sldNum" sz="quarter" idx="10"/>
          </p:nvPr>
        </p:nvSpPr>
        <p:spPr/>
        <p:txBody>
          <a:bodyPr/>
          <a:lstStyle/>
          <a:p>
            <a:fld id="{219311C0-4E4B-4021-BC30-DA14ED3BB37E}" type="slidenum">
              <a:rPr lang="fr-BE" smtClean="0"/>
              <a:pPr/>
              <a:t>13</a:t>
            </a:fld>
            <a:endParaRPr lang="fr-BE"/>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BE" sz="1200" b="1" i="1"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fr-BE" sz="1200" b="1" i="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BE" sz="1200" b="1" i="1" dirty="0" smtClean="0"/>
              <a:t>Critique</a:t>
            </a:r>
            <a:r>
              <a:rPr lang="fr-BE" sz="1200" b="1" i="1" dirty="0" smtClean="0"/>
              <a:t>.</a:t>
            </a:r>
          </a:p>
          <a:p>
            <a:pPr marL="0" marR="0" indent="0" algn="l" defTabSz="914400" rtl="0" eaLnBrk="1" fontAlgn="auto" latinLnBrk="0" hangingPunct="1">
              <a:lnSpc>
                <a:spcPct val="100000"/>
              </a:lnSpc>
              <a:spcBef>
                <a:spcPts val="0"/>
              </a:spcBef>
              <a:spcAft>
                <a:spcPts val="0"/>
              </a:spcAft>
              <a:buClrTx/>
              <a:buSzTx/>
              <a:buFontTx/>
              <a:buNone/>
              <a:tabLst/>
              <a:defRPr/>
            </a:pPr>
            <a:endParaRPr lang="fr-BE" sz="1200" b="1" i="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BE" sz="1200" b="1" i="1" dirty="0" smtClean="0"/>
              <a:t>L'Irak en danger</a:t>
            </a:r>
            <a:r>
              <a:rPr lang="fr-BE" sz="1200" dirty="0" smtClean="0"/>
              <a:t>, rapport de mission effectuée en Irak par une délégation du groupe sénatorial d'amitié France-Irak du 18 au 23 juin 2001. </a:t>
            </a:r>
          </a:p>
          <a:p>
            <a:pPr marL="0" marR="0" indent="0" algn="l" defTabSz="914400" rtl="0" eaLnBrk="1" fontAlgn="auto" latinLnBrk="0" hangingPunct="1">
              <a:lnSpc>
                <a:spcPct val="100000"/>
              </a:lnSpc>
              <a:spcBef>
                <a:spcPts val="0"/>
              </a:spcBef>
              <a:spcAft>
                <a:spcPts val="0"/>
              </a:spcAft>
              <a:buClrTx/>
              <a:buSzTx/>
              <a:buFontTx/>
              <a:buNone/>
              <a:tabLst/>
              <a:defRPr/>
            </a:pPr>
            <a:endParaRPr lang="fr-BE"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BE" sz="1200" dirty="0" smtClean="0"/>
              <a:t>Document produit par</a:t>
            </a:r>
            <a:r>
              <a:rPr lang="fr-BE" sz="1200" baseline="0" dirty="0" smtClean="0"/>
              <a:t> le Sénat de la République française qui sert à étayer le caractère illégal du projet d’intervention américaine en Irak sous la forme de la guerre préventive. (URL: </a:t>
            </a:r>
            <a:r>
              <a:rPr lang="fr-BE" dirty="0" smtClean="0"/>
              <a:t>http://www.senat.fr/ga/ga38/ga38.html ).</a:t>
            </a:r>
          </a:p>
          <a:p>
            <a:pPr marL="0" marR="0" indent="0" algn="l" defTabSz="914400" rtl="0" eaLnBrk="1" fontAlgn="auto" latinLnBrk="0" hangingPunct="1">
              <a:lnSpc>
                <a:spcPct val="100000"/>
              </a:lnSpc>
              <a:spcBef>
                <a:spcPts val="0"/>
              </a:spcBef>
              <a:spcAft>
                <a:spcPts val="0"/>
              </a:spcAft>
              <a:buClrTx/>
              <a:buSzTx/>
              <a:buFontTx/>
              <a:buNone/>
              <a:tabLst/>
              <a:defRPr/>
            </a:pPr>
            <a:endParaRPr lang="fr-BE"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BE" dirty="0" smtClean="0"/>
              <a:t>Cette position sera la position officielle de la France qui sera défendue par Dominique de Villepin, Premier ministre sous la présidence</a:t>
            </a:r>
            <a:r>
              <a:rPr lang="fr-BE" baseline="0" dirty="0" smtClean="0"/>
              <a:t> de M. Jacques Chirac.</a:t>
            </a:r>
          </a:p>
          <a:p>
            <a:pPr marL="0" marR="0" indent="0" algn="l" defTabSz="914400" rtl="0" eaLnBrk="1" fontAlgn="auto" latinLnBrk="0" hangingPunct="1">
              <a:lnSpc>
                <a:spcPct val="100000"/>
              </a:lnSpc>
              <a:spcBef>
                <a:spcPts val="0"/>
              </a:spcBef>
              <a:spcAft>
                <a:spcPts val="0"/>
              </a:spcAft>
              <a:buClrTx/>
              <a:buSzTx/>
              <a:buFontTx/>
              <a:buNone/>
              <a:tabLst/>
              <a:defRPr/>
            </a:pPr>
            <a:endParaRPr lang="fr-BE"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BE" baseline="0" dirty="0" smtClean="0"/>
              <a:t>Le Conseil de sécurité de l’ONU ne donnera jamais son aval et les USA partiront en guerre en dépit du droit international.</a:t>
            </a:r>
          </a:p>
          <a:p>
            <a:pPr marL="0" marR="0" indent="0" algn="l" defTabSz="914400" rtl="0" eaLnBrk="1" fontAlgn="auto" latinLnBrk="0" hangingPunct="1">
              <a:lnSpc>
                <a:spcPct val="100000"/>
              </a:lnSpc>
              <a:spcBef>
                <a:spcPts val="0"/>
              </a:spcBef>
              <a:spcAft>
                <a:spcPts val="0"/>
              </a:spcAft>
              <a:buClrTx/>
              <a:buSzTx/>
              <a:buFontTx/>
              <a:buNone/>
              <a:tabLst/>
              <a:defRPr/>
            </a:pPr>
            <a:endParaRPr lang="fr-BE"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BE" b="0" baseline="0" dirty="0" smtClean="0"/>
              <a:t>Caricature de Adam </a:t>
            </a:r>
            <a:r>
              <a:rPr lang="fr-BE" b="0" baseline="0" dirty="0" err="1" smtClean="0"/>
              <a:t>Zygus</a:t>
            </a:r>
            <a:r>
              <a:rPr lang="fr-BE" b="0" baseline="0" dirty="0" smtClean="0"/>
              <a:t>, 2014.</a:t>
            </a:r>
          </a:p>
          <a:p>
            <a:pPr marL="0" marR="0" indent="0" algn="l" defTabSz="914400" rtl="0" eaLnBrk="1" fontAlgn="auto" latinLnBrk="0" hangingPunct="1">
              <a:lnSpc>
                <a:spcPct val="100000"/>
              </a:lnSpc>
              <a:spcBef>
                <a:spcPts val="0"/>
              </a:spcBef>
              <a:spcAft>
                <a:spcPts val="0"/>
              </a:spcAft>
              <a:buClrTx/>
              <a:buSzTx/>
              <a:buFontTx/>
              <a:buNone/>
              <a:tabLst/>
              <a:defRPr/>
            </a:pPr>
            <a:endParaRPr lang="fr-BE" b="1"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BE" b="1" baseline="0" dirty="0" smtClean="0"/>
              <a:t>QR</a:t>
            </a:r>
            <a:r>
              <a:rPr lang="fr-BE" b="1" baseline="0" dirty="0" smtClean="0"/>
              <a:t>?</a:t>
            </a:r>
          </a:p>
          <a:p>
            <a:pPr marL="0" marR="0" indent="0" algn="l" defTabSz="914400" rtl="0" eaLnBrk="1" fontAlgn="auto" latinLnBrk="0" hangingPunct="1">
              <a:lnSpc>
                <a:spcPct val="100000"/>
              </a:lnSpc>
              <a:spcBef>
                <a:spcPts val="0"/>
              </a:spcBef>
              <a:spcAft>
                <a:spcPts val="0"/>
              </a:spcAft>
              <a:buClrTx/>
              <a:buSzTx/>
              <a:buFontTx/>
              <a:buNone/>
              <a:tabLst/>
              <a:defRPr/>
            </a:pPr>
            <a:endParaRPr lang="fr-BE" b="1"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BE" b="0" dirty="0" smtClean="0"/>
              <a:t>Ces</a:t>
            </a:r>
            <a:r>
              <a:rPr lang="fr-BE" b="0" baseline="0" dirty="0" smtClean="0"/>
              <a:t> documents permettent d’interroger la légalité de l’intervention américaine en Irak : insister sur le rôle du Conseil de sécurité de </a:t>
            </a:r>
            <a:r>
              <a:rPr lang="fr-BE" b="0" baseline="0" dirty="0" smtClean="0"/>
              <a:t>l’ONU.</a:t>
            </a:r>
          </a:p>
          <a:p>
            <a:pPr marL="0" marR="0" indent="0" algn="l" defTabSz="914400" rtl="0" eaLnBrk="1" fontAlgn="auto" latinLnBrk="0" hangingPunct="1">
              <a:lnSpc>
                <a:spcPct val="100000"/>
              </a:lnSpc>
              <a:spcBef>
                <a:spcPts val="0"/>
              </a:spcBef>
              <a:spcAft>
                <a:spcPts val="0"/>
              </a:spcAft>
              <a:buClrTx/>
              <a:buSzTx/>
              <a:buFontTx/>
              <a:buNone/>
              <a:tabLst/>
              <a:defRPr/>
            </a:pPr>
            <a:endParaRPr lang="fr-BE" b="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BE" b="0" dirty="0" smtClean="0"/>
              <a:t>Réflexion</a:t>
            </a:r>
            <a:r>
              <a:rPr lang="fr-BE" b="0" baseline="0" dirty="0" smtClean="0"/>
              <a:t> collective: est-il possible de faire la guerre pour gagner la paix, la liberté ou la démocratie ? Le professeur aura a cœur de mettre le cours d’histoire en perspective à la </a:t>
            </a:r>
            <a:r>
              <a:rPr lang="fr-BE" b="0" baseline="0" dirty="0" err="1" smtClean="0"/>
              <a:t>lumièrede</a:t>
            </a:r>
            <a:r>
              <a:rPr lang="fr-BE" b="0" baseline="0" dirty="0" smtClean="0"/>
              <a:t> cette réflexion.</a:t>
            </a:r>
            <a:endParaRPr lang="fr-BE" b="0" dirty="0"/>
          </a:p>
        </p:txBody>
      </p:sp>
      <p:sp>
        <p:nvSpPr>
          <p:cNvPr id="4" name="Espace réservé du numéro de diapositive 3"/>
          <p:cNvSpPr>
            <a:spLocks noGrp="1"/>
          </p:cNvSpPr>
          <p:nvPr>
            <p:ph type="sldNum" sz="quarter" idx="10"/>
          </p:nvPr>
        </p:nvSpPr>
        <p:spPr/>
        <p:txBody>
          <a:bodyPr/>
          <a:lstStyle/>
          <a:p>
            <a:fld id="{219311C0-4E4B-4021-BC30-DA14ED3BB37E}" type="slidenum">
              <a:rPr lang="fr-BE" smtClean="0"/>
              <a:pPr/>
              <a:t>14</a:t>
            </a:fld>
            <a:endParaRPr lang="fr-BE"/>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fr-BE" b="1" dirty="0" smtClean="0"/>
              <a:t>Critique?</a:t>
            </a:r>
          </a:p>
          <a:p>
            <a:pPr marL="0" marR="0" lvl="0" indent="0" algn="l" defTabSz="914400" rtl="0" eaLnBrk="0" fontAlgn="base" latinLnBrk="0" hangingPunct="0">
              <a:lnSpc>
                <a:spcPct val="100000"/>
              </a:lnSpc>
              <a:spcBef>
                <a:spcPct val="0"/>
              </a:spcBef>
              <a:spcAft>
                <a:spcPct val="0"/>
              </a:spcAft>
              <a:buClrTx/>
              <a:buSzTx/>
              <a:buFontTx/>
              <a:buNone/>
              <a:tabLst/>
            </a:pPr>
            <a:endParaRPr lang="fr-BE" dirty="0" smtClean="0"/>
          </a:p>
          <a:p>
            <a:pPr marL="0" marR="0" lvl="0" indent="0" algn="l" defTabSz="914400" rtl="0" eaLnBrk="0" fontAlgn="base" latinLnBrk="0" hangingPunct="0">
              <a:lnSpc>
                <a:spcPct val="100000"/>
              </a:lnSpc>
              <a:spcBef>
                <a:spcPct val="0"/>
              </a:spcBef>
              <a:spcAft>
                <a:spcPct val="0"/>
              </a:spcAft>
              <a:buClrTx/>
              <a:buSzTx/>
              <a:buFontTx/>
              <a:buNone/>
              <a:tabLst/>
            </a:pPr>
            <a:r>
              <a:rPr lang="fr-BE" dirty="0" smtClean="0"/>
              <a:t>M. Paul </a:t>
            </a:r>
            <a:r>
              <a:rPr lang="fr-BE" dirty="0" err="1" smtClean="0"/>
              <a:t>Wolfowitz</a:t>
            </a:r>
            <a:r>
              <a:rPr lang="fr-BE" dirty="0" smtClean="0"/>
              <a:t> était</a:t>
            </a:r>
            <a:r>
              <a:rPr lang="fr-BE" baseline="0" dirty="0" smtClean="0"/>
              <a:t> Secrétaire d’Etat adjoint à la Défense du gouvernement USA de M. W. Bush (2001-2005) et sous-secrétaire à la défense de M. Cheney sous l’administration de M. Bush père (1989-1993). </a:t>
            </a:r>
            <a:endParaRPr lang="fr-BE" baseline="0" dirty="0" smtClean="0"/>
          </a:p>
          <a:p>
            <a:pPr marL="0" marR="0" lvl="0" indent="0" algn="l" defTabSz="914400" rtl="0" eaLnBrk="0" fontAlgn="base" latinLnBrk="0" hangingPunct="0">
              <a:lnSpc>
                <a:spcPct val="100000"/>
              </a:lnSpc>
              <a:spcBef>
                <a:spcPct val="0"/>
              </a:spcBef>
              <a:spcAft>
                <a:spcPct val="0"/>
              </a:spcAft>
              <a:buClrTx/>
              <a:buSzTx/>
              <a:buFontTx/>
              <a:buNone/>
              <a:tabLst/>
            </a:pPr>
            <a:endParaRPr lang="fr-BE" baseline="0" dirty="0" smtClean="0"/>
          </a:p>
          <a:p>
            <a:pPr marL="0" marR="0" lvl="0" indent="0" algn="l" defTabSz="914400" rtl="0" eaLnBrk="0" fontAlgn="base" latinLnBrk="0" hangingPunct="0">
              <a:lnSpc>
                <a:spcPct val="100000"/>
              </a:lnSpc>
              <a:spcBef>
                <a:spcPct val="0"/>
              </a:spcBef>
              <a:spcAft>
                <a:spcPct val="0"/>
              </a:spcAft>
              <a:buClrTx/>
              <a:buSzTx/>
              <a:buFontTx/>
              <a:buNone/>
              <a:tabLst/>
            </a:pPr>
            <a:r>
              <a:rPr lang="fr-BE" baseline="0" dirty="0" smtClean="0"/>
              <a:t>Repérer l’intérêt critique de recueillir le témoignage d’un témoin clé et associé au pouvoir à l’époque concernée.</a:t>
            </a:r>
          </a:p>
          <a:p>
            <a:pPr marL="0" marR="0" lvl="0" indent="0" algn="l" defTabSz="914400" rtl="0" eaLnBrk="0" fontAlgn="base" latinLnBrk="0" hangingPunct="0">
              <a:lnSpc>
                <a:spcPct val="100000"/>
              </a:lnSpc>
              <a:spcBef>
                <a:spcPct val="0"/>
              </a:spcBef>
              <a:spcAft>
                <a:spcPct val="0"/>
              </a:spcAft>
              <a:buClrTx/>
              <a:buSzTx/>
              <a:buFontTx/>
              <a:buNone/>
              <a:tabLst/>
            </a:pPr>
            <a:endParaRPr lang="fr-BE" baseline="0" dirty="0" smtClean="0"/>
          </a:p>
          <a:p>
            <a:pPr marL="0" marR="0" lvl="0" indent="0" algn="l" defTabSz="914400" rtl="0" eaLnBrk="0" fontAlgn="base" latinLnBrk="0" hangingPunct="0">
              <a:lnSpc>
                <a:spcPct val="100000"/>
              </a:lnSpc>
              <a:spcBef>
                <a:spcPct val="0"/>
              </a:spcBef>
              <a:spcAft>
                <a:spcPct val="0"/>
              </a:spcAft>
              <a:buClrTx/>
              <a:buSzTx/>
              <a:buFontTx/>
              <a:buNone/>
              <a:tabLst/>
            </a:pPr>
            <a:r>
              <a:rPr lang="fr-BE" baseline="0" dirty="0" smtClean="0"/>
              <a:t>Caricature de </a:t>
            </a:r>
            <a:r>
              <a:rPr lang="fr-BE" baseline="0" dirty="0" err="1" smtClean="0"/>
              <a:t>Theng</a:t>
            </a:r>
            <a:r>
              <a:rPr lang="fr-BE" baseline="0" dirty="0" smtClean="0"/>
              <a:t>.</a:t>
            </a:r>
          </a:p>
          <a:p>
            <a:pPr marL="0" marR="0" lvl="0" indent="0" algn="l" defTabSz="914400" rtl="0" eaLnBrk="0" fontAlgn="base" latinLnBrk="0" hangingPunct="0">
              <a:lnSpc>
                <a:spcPct val="100000"/>
              </a:lnSpc>
              <a:spcBef>
                <a:spcPct val="0"/>
              </a:spcBef>
              <a:spcAft>
                <a:spcPct val="0"/>
              </a:spcAft>
              <a:buClrTx/>
              <a:buSzTx/>
              <a:buFontTx/>
              <a:buNone/>
              <a:tabLst/>
            </a:pPr>
            <a:endParaRPr lang="fr-BE" baseline="0" dirty="0" smtClean="0"/>
          </a:p>
          <a:p>
            <a:pPr marL="0" marR="0" lvl="0" indent="0" algn="l" defTabSz="914400" rtl="0" eaLnBrk="0" fontAlgn="base" latinLnBrk="0" hangingPunct="0">
              <a:lnSpc>
                <a:spcPct val="100000"/>
              </a:lnSpc>
              <a:spcBef>
                <a:spcPct val="0"/>
              </a:spcBef>
              <a:spcAft>
                <a:spcPct val="0"/>
              </a:spcAft>
              <a:buClrTx/>
              <a:buSzTx/>
              <a:buFontTx/>
              <a:buNone/>
              <a:tabLst/>
            </a:pPr>
            <a:r>
              <a:rPr lang="fr-BE" baseline="0" dirty="0" smtClean="0"/>
              <a:t>Caricature de </a:t>
            </a:r>
            <a:r>
              <a:rPr lang="fr-BE" baseline="0" dirty="0" err="1" smtClean="0"/>
              <a:t>Chappatte</a:t>
            </a:r>
            <a:r>
              <a:rPr lang="fr-BE" baseline="0" dirty="0" smtClean="0"/>
              <a:t>.</a:t>
            </a:r>
            <a:endParaRPr lang="fr-BE" baseline="0" dirty="0" smtClean="0"/>
          </a:p>
          <a:p>
            <a:pPr marL="0" marR="0" lvl="0" indent="0" algn="l" defTabSz="914400" rtl="0" eaLnBrk="0" fontAlgn="base" latinLnBrk="0" hangingPunct="0">
              <a:lnSpc>
                <a:spcPct val="100000"/>
              </a:lnSpc>
              <a:spcBef>
                <a:spcPct val="0"/>
              </a:spcBef>
              <a:spcAft>
                <a:spcPct val="0"/>
              </a:spcAft>
              <a:buClrTx/>
              <a:buSzTx/>
              <a:buFontTx/>
              <a:buNone/>
              <a:tabLst/>
            </a:pPr>
            <a:endParaRPr lang="fr-BE" baseline="0" dirty="0" smtClean="0"/>
          </a:p>
          <a:p>
            <a:pPr marL="0" marR="0" lvl="0" indent="0" algn="l" defTabSz="914400" rtl="0" eaLnBrk="0" fontAlgn="base" latinLnBrk="0" hangingPunct="0">
              <a:lnSpc>
                <a:spcPct val="100000"/>
              </a:lnSpc>
              <a:spcBef>
                <a:spcPct val="0"/>
              </a:spcBef>
              <a:spcAft>
                <a:spcPct val="0"/>
              </a:spcAft>
              <a:buClrTx/>
              <a:buSzTx/>
              <a:buFontTx/>
              <a:buNone/>
              <a:tabLst/>
            </a:pPr>
            <a:r>
              <a:rPr lang="fr-BE" b="1" baseline="0" dirty="0" smtClean="0"/>
              <a:t>QR </a:t>
            </a:r>
            <a:r>
              <a:rPr lang="fr-BE" b="1" baseline="0" dirty="0" smtClean="0"/>
              <a:t>?</a:t>
            </a:r>
          </a:p>
          <a:p>
            <a:pPr marL="0" marR="0" lvl="0" indent="0" algn="l" defTabSz="914400" rtl="0" eaLnBrk="0" fontAlgn="base" latinLnBrk="0" hangingPunct="0">
              <a:lnSpc>
                <a:spcPct val="100000"/>
              </a:lnSpc>
              <a:spcBef>
                <a:spcPct val="0"/>
              </a:spcBef>
              <a:spcAft>
                <a:spcPct val="0"/>
              </a:spcAft>
              <a:buClrTx/>
              <a:buSzTx/>
              <a:buFontTx/>
              <a:buNone/>
              <a:tabLst/>
            </a:pPr>
            <a:endParaRPr lang="fr-BE" baseline="0" dirty="0" smtClean="0"/>
          </a:p>
          <a:p>
            <a:pPr marL="0" marR="0" lvl="0" indent="0" algn="l" defTabSz="914400" rtl="0" eaLnBrk="0" fontAlgn="base" latinLnBrk="0" hangingPunct="0">
              <a:lnSpc>
                <a:spcPct val="100000"/>
              </a:lnSpc>
              <a:spcBef>
                <a:spcPct val="0"/>
              </a:spcBef>
              <a:spcAft>
                <a:spcPct val="0"/>
              </a:spcAft>
              <a:buClrTx/>
              <a:buSzTx/>
              <a:buFontTx/>
              <a:buNone/>
              <a:tabLst/>
              <a:defRPr/>
            </a:pPr>
            <a:r>
              <a:rPr lang="fr-BE" baseline="0" dirty="0" smtClean="0"/>
              <a:t>Qu’apprend-t-on sur les motivations de l’équipe de M. Bush ?</a:t>
            </a:r>
          </a:p>
          <a:p>
            <a:pPr marL="0" marR="0" lvl="0" indent="0" algn="l" defTabSz="914400" rtl="0" eaLnBrk="0" fontAlgn="base" latinLnBrk="0" hangingPunct="0">
              <a:lnSpc>
                <a:spcPct val="100000"/>
              </a:lnSpc>
              <a:spcBef>
                <a:spcPct val="0"/>
              </a:spcBef>
              <a:spcAft>
                <a:spcPct val="0"/>
              </a:spcAft>
              <a:buClrTx/>
              <a:buSzTx/>
              <a:buFontTx/>
              <a:buNone/>
              <a:tabLst/>
              <a:defRPr/>
            </a:pPr>
            <a:r>
              <a:rPr lang="fr-BE" baseline="0" dirty="0" smtClean="0"/>
              <a:t>Pourquoi et comment construire une légitimité ?</a:t>
            </a:r>
            <a:endParaRPr lang="fr-BE" baseline="0" dirty="0" smtClean="0"/>
          </a:p>
          <a:p>
            <a:pPr marL="0" marR="0" lvl="0" indent="0" algn="l" defTabSz="914400" rtl="0" eaLnBrk="0" fontAlgn="base" latinLnBrk="0" hangingPunct="0">
              <a:lnSpc>
                <a:spcPct val="100000"/>
              </a:lnSpc>
              <a:spcBef>
                <a:spcPct val="0"/>
              </a:spcBef>
              <a:spcAft>
                <a:spcPct val="0"/>
              </a:spcAft>
              <a:buClrTx/>
              <a:buSzTx/>
              <a:buFontTx/>
              <a:buNone/>
              <a:tabLst/>
            </a:pPr>
            <a:endParaRPr lang="fr-BE" baseline="0" dirty="0" smtClean="0"/>
          </a:p>
          <a:p>
            <a:pPr marL="0" marR="0" lvl="0" indent="0" algn="l" defTabSz="914400" rtl="0" eaLnBrk="0" fontAlgn="base" latinLnBrk="0" hangingPunct="0">
              <a:lnSpc>
                <a:spcPct val="100000"/>
              </a:lnSpc>
              <a:spcBef>
                <a:spcPct val="0"/>
              </a:spcBef>
              <a:spcAft>
                <a:spcPct val="0"/>
              </a:spcAft>
              <a:buClrTx/>
              <a:buSzTx/>
              <a:buFontTx/>
              <a:buNone/>
              <a:tabLst/>
            </a:pPr>
            <a:endParaRPr lang="fr-BE" baseline="0" dirty="0" smtClean="0"/>
          </a:p>
          <a:p>
            <a:pPr marL="0" marR="0" lvl="0" indent="0" algn="l" defTabSz="914400" rtl="0" eaLnBrk="0" fontAlgn="base" latinLnBrk="0" hangingPunct="0">
              <a:lnSpc>
                <a:spcPct val="100000"/>
              </a:lnSpc>
              <a:spcBef>
                <a:spcPct val="0"/>
              </a:spcBef>
              <a:spcAft>
                <a:spcPct val="0"/>
              </a:spcAft>
              <a:buClrTx/>
              <a:buSzTx/>
              <a:buFontTx/>
              <a:buNone/>
              <a:tabLst/>
            </a:pPr>
            <a:r>
              <a:rPr lang="fr-BE" i="0" dirty="0" smtClean="0"/>
              <a:t>Pour alimenter la réflexion critique :</a:t>
            </a:r>
          </a:p>
          <a:p>
            <a:pPr marL="0" marR="0" lvl="0" indent="0" algn="l" defTabSz="914400" rtl="0" eaLnBrk="0" fontAlgn="base" latinLnBrk="0" hangingPunct="0">
              <a:lnSpc>
                <a:spcPct val="100000"/>
              </a:lnSpc>
              <a:spcBef>
                <a:spcPct val="0"/>
              </a:spcBef>
              <a:spcAft>
                <a:spcPct val="0"/>
              </a:spcAft>
              <a:buClrTx/>
              <a:buSzTx/>
              <a:buFontTx/>
              <a:buNone/>
              <a:tabLst/>
            </a:pPr>
            <a:endParaRPr lang="fr-BE" i="1" dirty="0" smtClean="0"/>
          </a:p>
          <a:p>
            <a:pPr marL="0" marR="0" lvl="0" indent="0" algn="l" defTabSz="914400" rtl="0" eaLnBrk="0" fontAlgn="base" latinLnBrk="0" hangingPunct="0">
              <a:lnSpc>
                <a:spcPct val="100000"/>
              </a:lnSpc>
              <a:spcBef>
                <a:spcPct val="0"/>
              </a:spcBef>
              <a:spcAft>
                <a:spcPct val="0"/>
              </a:spcAft>
              <a:buClrTx/>
              <a:buSzTx/>
              <a:buFontTx/>
              <a:buNone/>
              <a:tabLst/>
            </a:pPr>
            <a:r>
              <a:rPr lang="fr-BE" i="1" dirty="0" smtClean="0"/>
              <a:t>«Cinq ans après l’invasion américaine de l’Irak, une étude complète des archives montre que les déclarations ont fait partie d’une campagne orchestrée qui a effectivement galvanisé l’opinion publique et conduit le pays à la guerre sur la base de prétextes résolument faux»</a:t>
            </a:r>
            <a:r>
              <a:rPr lang="fr-BE" dirty="0" smtClean="0"/>
              <a:t>, estiment les auteurs de l’étude. L’étude cite un discours de Dick Cheney en août 2002 au cours duquel il affirme: il </a:t>
            </a:r>
            <a:r>
              <a:rPr lang="fr-BE" i="1" dirty="0" smtClean="0"/>
              <a:t>«n’y a pas de doute que Saddam Hussein a maintenant des armes de destruction massive»</a:t>
            </a:r>
            <a:r>
              <a:rPr lang="fr-BE" dirty="0" smtClean="0"/>
              <a:t>. En 2005, l’administration reconnaîtra</a:t>
            </a:r>
            <a:r>
              <a:rPr lang="fr-BE" baseline="0" dirty="0" smtClean="0"/>
              <a:t> que ces armes n’existent pas…</a:t>
            </a:r>
            <a:endParaRPr lang="fr-BE" b="1" dirty="0" smtClean="0"/>
          </a:p>
          <a:p>
            <a:pPr marL="0" marR="0" lvl="0" indent="0" algn="l" defTabSz="914400" rtl="0" eaLnBrk="0" fontAlgn="base" latinLnBrk="0" hangingPunct="0">
              <a:lnSpc>
                <a:spcPct val="100000"/>
              </a:lnSpc>
              <a:spcBef>
                <a:spcPct val="0"/>
              </a:spcBef>
              <a:spcAft>
                <a:spcPct val="0"/>
              </a:spcAft>
              <a:buClrTx/>
              <a:buSzTx/>
              <a:buFontTx/>
              <a:buNone/>
              <a:tabLst/>
            </a:pPr>
            <a:endParaRPr lang="fr-BE" b="1" dirty="0" smtClean="0"/>
          </a:p>
          <a:p>
            <a:pPr marL="0" marR="0" lvl="0" indent="0" algn="l" defTabSz="914400" rtl="0" eaLnBrk="0" fontAlgn="base" latinLnBrk="0" hangingPunct="0">
              <a:lnSpc>
                <a:spcPct val="100000"/>
              </a:lnSpc>
              <a:spcBef>
                <a:spcPct val="0"/>
              </a:spcBef>
              <a:spcAft>
                <a:spcPct val="0"/>
              </a:spcAft>
              <a:buClrTx/>
              <a:buSzTx/>
              <a:buFontTx/>
              <a:buNone/>
              <a:tabLst/>
            </a:pPr>
            <a:r>
              <a:rPr lang="fr-BE" b="1" dirty="0" smtClean="0"/>
              <a:t>(</a:t>
            </a:r>
            <a:r>
              <a:rPr lang="fr-BE" b="1" i="1" dirty="0" smtClean="0"/>
              <a:t>Les</a:t>
            </a:r>
            <a:r>
              <a:rPr lang="fr-BE" b="1" i="1" baseline="0" dirty="0" smtClean="0"/>
              <a:t> 935 mensonges de l’administration Bush sur l’Irak</a:t>
            </a:r>
            <a:r>
              <a:rPr lang="fr-BE" b="1" i="0" baseline="0" dirty="0" smtClean="0"/>
              <a:t>, sur </a:t>
            </a:r>
            <a:r>
              <a:rPr lang="fr-BE" b="1" i="1" baseline="0" dirty="0" smtClean="0"/>
              <a:t>Libération.fr</a:t>
            </a:r>
            <a:r>
              <a:rPr lang="fr-BE" b="1" i="0" baseline="0" dirty="0" smtClean="0"/>
              <a:t>, 23 janvier 2008). </a:t>
            </a:r>
            <a:endParaRPr lang="fr-BE" b="1" baseline="0" dirty="0" smtClean="0"/>
          </a:p>
          <a:p>
            <a:pPr marL="0" marR="0" lvl="0" indent="0" algn="l" defTabSz="914400" rtl="0" eaLnBrk="0" fontAlgn="base" latinLnBrk="0" hangingPunct="0">
              <a:lnSpc>
                <a:spcPct val="100000"/>
              </a:lnSpc>
              <a:spcBef>
                <a:spcPct val="0"/>
              </a:spcBef>
              <a:spcAft>
                <a:spcPct val="0"/>
              </a:spcAft>
              <a:buClrTx/>
              <a:buSzTx/>
              <a:buFontTx/>
              <a:buNone/>
              <a:tabLst/>
            </a:pPr>
            <a:endParaRPr lang="fr-BE" dirty="0"/>
          </a:p>
        </p:txBody>
      </p:sp>
      <p:sp>
        <p:nvSpPr>
          <p:cNvPr id="4" name="Espace réservé du numéro de diapositive 3"/>
          <p:cNvSpPr>
            <a:spLocks noGrp="1"/>
          </p:cNvSpPr>
          <p:nvPr>
            <p:ph type="sldNum" sz="quarter" idx="10"/>
          </p:nvPr>
        </p:nvSpPr>
        <p:spPr/>
        <p:txBody>
          <a:bodyPr/>
          <a:lstStyle/>
          <a:p>
            <a:fld id="{219311C0-4E4B-4021-BC30-DA14ED3BB37E}" type="slidenum">
              <a:rPr lang="fr-BE" smtClean="0"/>
              <a:pPr/>
              <a:t>15</a:t>
            </a:fld>
            <a:endParaRPr lang="fr-BE"/>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BE" dirty="0" smtClean="0"/>
              <a:t>Alan Greenspan, </a:t>
            </a:r>
            <a:r>
              <a:rPr lang="fr-BE" i="1" dirty="0" smtClean="0"/>
              <a:t>Le Temps des turbulences,</a:t>
            </a:r>
            <a:r>
              <a:rPr lang="fr-BE" dirty="0" smtClean="0"/>
              <a:t> J.-C. Lattès, Paris, 2007</a:t>
            </a:r>
            <a:r>
              <a:rPr lang="fr-BE" dirty="0" smtClean="0"/>
              <a:t>. (document</a:t>
            </a:r>
            <a:r>
              <a:rPr lang="fr-BE" baseline="0" dirty="0" smtClean="0"/>
              <a:t> de type « mémoires »)</a:t>
            </a:r>
            <a:endParaRPr lang="fr-BE" dirty="0" smtClean="0"/>
          </a:p>
          <a:p>
            <a:endParaRPr lang="fr-BE" dirty="0" smtClean="0"/>
          </a:p>
          <a:p>
            <a:r>
              <a:rPr lang="fr-BE" dirty="0" smtClean="0"/>
              <a:t>Critique ?</a:t>
            </a:r>
          </a:p>
          <a:p>
            <a:endParaRPr lang="fr-BE" dirty="0" smtClean="0"/>
          </a:p>
          <a:p>
            <a:r>
              <a:rPr lang="fr-BE" dirty="0" smtClean="0"/>
              <a:t>M. Greenspan</a:t>
            </a:r>
            <a:r>
              <a:rPr lang="fr-BE" baseline="0" dirty="0" smtClean="0"/>
              <a:t> était le président de la Fed, la Réserve Fédérale, soit la Banque centrale des USA de 1987 à 2006.</a:t>
            </a:r>
          </a:p>
          <a:p>
            <a:pPr marL="0" marR="0" indent="0" algn="l" defTabSz="914400" rtl="0" eaLnBrk="1" fontAlgn="auto" latinLnBrk="0" hangingPunct="1">
              <a:lnSpc>
                <a:spcPct val="100000"/>
              </a:lnSpc>
              <a:spcBef>
                <a:spcPts val="0"/>
              </a:spcBef>
              <a:spcAft>
                <a:spcPts val="0"/>
              </a:spcAft>
              <a:buClrTx/>
              <a:buSzTx/>
              <a:buFontTx/>
              <a:buNone/>
              <a:tabLst/>
              <a:defRPr/>
            </a:pPr>
            <a:r>
              <a:rPr lang="fr-BE" baseline="0" dirty="0" smtClean="0"/>
              <a:t>Repérer l’intérêt critique de recueillir le témoignage d’un témoin clé et associé au pouvoir à l’époque concernée.</a:t>
            </a:r>
          </a:p>
          <a:p>
            <a:endParaRPr lang="fr-BE" baseline="0" dirty="0" smtClean="0"/>
          </a:p>
          <a:p>
            <a:r>
              <a:rPr lang="fr-BE" baseline="0" dirty="0" smtClean="0"/>
              <a:t>QR?</a:t>
            </a:r>
          </a:p>
          <a:p>
            <a:endParaRPr lang="fr-BE" baseline="0" dirty="0" smtClean="0"/>
          </a:p>
          <a:p>
            <a:endParaRPr lang="fr-BE" baseline="0" dirty="0" smtClean="0"/>
          </a:p>
          <a:p>
            <a:endParaRPr lang="fr-BE" baseline="0" dirty="0" smtClean="0"/>
          </a:p>
          <a:p>
            <a:r>
              <a:rPr lang="fr-BE" baseline="0" dirty="0" smtClean="0"/>
              <a:t>Complément d’informations:</a:t>
            </a:r>
          </a:p>
          <a:p>
            <a:endParaRPr lang="fr-BE" baseline="0" dirty="0" smtClean="0"/>
          </a:p>
          <a:p>
            <a:r>
              <a:rPr lang="fr-BE" baseline="0" dirty="0" smtClean="0"/>
              <a:t>« (…) </a:t>
            </a:r>
            <a:r>
              <a:rPr lang="fr-BE" dirty="0" smtClean="0"/>
              <a:t>dans une interview accordée au journaliste américain Bob Woodward pour le Washington Post, Greenspan est quelque peu revenu sur la phrase de son livre, disant que </a:t>
            </a:r>
            <a:r>
              <a:rPr lang="fr-BE" b="1" dirty="0" smtClean="0"/>
              <a:t>le renversement de Saddam Hussein était "essentiel " pour sauvegarder les réserves pétrolières du monde mais qu'il ne s'agissait pas de la raison déterminante de la guerre en Irak</a:t>
            </a:r>
            <a:r>
              <a:rPr lang="fr-BE" dirty="0" smtClean="0"/>
              <a:t>. Il a néanmoins affirmé dans le Wall Street Journal : "depuis 20 ans, Saddam s'acheminait dangereusement vers le contrôle du détroit d'Hormuz et, par conséquent, du marché pétrolier". Saddam Hussein aurait pu alors devenir le </a:t>
            </a:r>
            <a:r>
              <a:rPr lang="fr-BE" b="1" dirty="0" smtClean="0"/>
              <a:t>"Hugo Chavez du Moyen-Orient"</a:t>
            </a:r>
            <a:r>
              <a:rPr lang="fr-BE" dirty="0" smtClean="0"/>
              <a:t> et un grand danger pour l'économie américaine. » (extrait d’une enquête de </a:t>
            </a:r>
            <a:r>
              <a:rPr lang="fr-BE" dirty="0" err="1" smtClean="0"/>
              <a:t>Linternaute</a:t>
            </a:r>
            <a:r>
              <a:rPr lang="fr-BE" dirty="0" smtClean="0"/>
              <a:t> : http://www.linternaute.com/actualite/monde/pays/etats-unis/irak/greenspan-vraies-raisons-invasion-irak.shtml )</a:t>
            </a:r>
            <a:endParaRPr lang="fr-BE" dirty="0"/>
          </a:p>
        </p:txBody>
      </p:sp>
      <p:sp>
        <p:nvSpPr>
          <p:cNvPr id="4" name="Espace réservé du numéro de diapositive 3"/>
          <p:cNvSpPr>
            <a:spLocks noGrp="1"/>
          </p:cNvSpPr>
          <p:nvPr>
            <p:ph type="sldNum" sz="quarter" idx="10"/>
          </p:nvPr>
        </p:nvSpPr>
        <p:spPr/>
        <p:txBody>
          <a:bodyPr/>
          <a:lstStyle/>
          <a:p>
            <a:fld id="{219311C0-4E4B-4021-BC30-DA14ED3BB37E}" type="slidenum">
              <a:rPr lang="fr-BE" smtClean="0"/>
              <a:pPr/>
              <a:t>16</a:t>
            </a:fld>
            <a:endParaRPr lang="fr-BE"/>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BE" dirty="0" smtClean="0"/>
              <a:t>Une</a:t>
            </a:r>
            <a:r>
              <a:rPr lang="fr-BE" baseline="0" dirty="0" smtClean="0"/>
              <a:t> carte </a:t>
            </a:r>
            <a:r>
              <a:rPr lang="fr-BE" dirty="0" smtClean="0"/>
              <a:t>pour structurer l’enjeu carrefour du monde du Moyen-Orient.</a:t>
            </a:r>
            <a:endParaRPr lang="fr-BE" dirty="0"/>
          </a:p>
        </p:txBody>
      </p:sp>
      <p:sp>
        <p:nvSpPr>
          <p:cNvPr id="4" name="Espace réservé du numéro de diapositive 3"/>
          <p:cNvSpPr>
            <a:spLocks noGrp="1"/>
          </p:cNvSpPr>
          <p:nvPr>
            <p:ph type="sldNum" sz="quarter" idx="10"/>
          </p:nvPr>
        </p:nvSpPr>
        <p:spPr/>
        <p:txBody>
          <a:bodyPr/>
          <a:lstStyle/>
          <a:p>
            <a:fld id="{219311C0-4E4B-4021-BC30-DA14ED3BB37E}" type="slidenum">
              <a:rPr lang="fr-BE" smtClean="0"/>
              <a:pPr/>
              <a:t>17</a:t>
            </a:fld>
            <a:endParaRPr lang="fr-B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7" name="Arrondir un rectangle avec un coin diagonal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Titre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fr-FR" smtClean="0"/>
              <a:t>Cliquez pour modifier le style du titre</a:t>
            </a:r>
            <a:endParaRPr kumimoji="0" lang="en-US"/>
          </a:p>
        </p:txBody>
      </p:sp>
      <p:sp>
        <p:nvSpPr>
          <p:cNvPr id="9" name="Sous-titre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fr-FR" smtClean="0"/>
              <a:t>Cliquez pour modifier le style des sous-titres du masque</a:t>
            </a:r>
            <a:endParaRPr kumimoji="0" lang="en-US"/>
          </a:p>
        </p:txBody>
      </p:sp>
      <p:sp>
        <p:nvSpPr>
          <p:cNvPr id="10" name="Espace réservé de la date 9"/>
          <p:cNvSpPr>
            <a:spLocks noGrp="1"/>
          </p:cNvSpPr>
          <p:nvPr>
            <p:ph type="dt" sz="half" idx="10"/>
          </p:nvPr>
        </p:nvSpPr>
        <p:spPr>
          <a:xfrm>
            <a:off x="5562600" y="6509004"/>
            <a:ext cx="3002280" cy="274320"/>
          </a:xfrm>
        </p:spPr>
        <p:txBody>
          <a:bodyPr vert="horz" rtlCol="0"/>
          <a:lstStyle>
            <a:extLst/>
          </a:lstStyle>
          <a:p>
            <a:fld id="{AA309A6D-C09C-4548-B29A-6CF363A7E532}" type="datetimeFigureOut">
              <a:rPr lang="fr-FR" smtClean="0"/>
              <a:pPr/>
              <a:t>22/08/2014</a:t>
            </a:fld>
            <a:endParaRPr lang="fr-BE"/>
          </a:p>
        </p:txBody>
      </p:sp>
      <p:sp>
        <p:nvSpPr>
          <p:cNvPr id="11" name="Espace réservé du numéro de diapositive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CF4668DC-857F-487D-BFFA-8C0CA5037977}" type="slidenum">
              <a:rPr lang="fr-BE" smtClean="0"/>
              <a:pPr/>
              <a:t>‹N°›</a:t>
            </a:fld>
            <a:endParaRPr lang="fr-BE"/>
          </a:p>
        </p:txBody>
      </p:sp>
      <p:sp>
        <p:nvSpPr>
          <p:cNvPr id="12" name="Espace réservé du pied de page 11"/>
          <p:cNvSpPr>
            <a:spLocks noGrp="1"/>
          </p:cNvSpPr>
          <p:nvPr>
            <p:ph type="ftr" sz="quarter" idx="12"/>
          </p:nvPr>
        </p:nvSpPr>
        <p:spPr>
          <a:xfrm>
            <a:off x="1600200" y="6509004"/>
            <a:ext cx="3907464" cy="274320"/>
          </a:xfrm>
        </p:spPr>
        <p:txBody>
          <a:bodyPr vert="horz" rtlCol="0"/>
          <a:lstStyle>
            <a:extLst/>
          </a:lstStyle>
          <a:p>
            <a:endParaRPr lang="fr-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re 1"/>
          <p:cNvSpPr>
            <a:spLocks noGrp="1"/>
          </p:cNvSpPr>
          <p:nvPr>
            <p:ph type="title"/>
          </p:nvPr>
        </p:nvSpPr>
        <p:spPr/>
        <p:txBody>
          <a:bodyPr/>
          <a:lstStyle>
            <a:extLst/>
          </a:lstStyle>
          <a:p>
            <a:r>
              <a:rPr kumimoji="0" lang="fr-FR" smtClean="0"/>
              <a:t>Cliquez pour modifier le style du titre</a:t>
            </a:r>
            <a:endParaRPr kumimoji="0" lang="en-US"/>
          </a:p>
        </p:txBody>
      </p:sp>
      <p:sp>
        <p:nvSpPr>
          <p:cNvPr id="3" name="Espace réservé du contenu 2"/>
          <p:cNvSpPr>
            <a:spLocks noGrp="1"/>
          </p:cNvSpPr>
          <p:nvPr>
            <p:ph idx="1"/>
          </p:nvPr>
        </p:nvSpPr>
        <p:spPr/>
        <p:txBody>
          <a:bodyPr/>
          <a:lstStyle>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extLst/>
          </a:lstStyle>
          <a:p>
            <a:fld id="{AA309A6D-C09C-4548-B29A-6CF363A7E532}" type="datetimeFigureOut">
              <a:rPr lang="fr-FR" smtClean="0"/>
              <a:pPr/>
              <a:t>22/08/2014</a:t>
            </a:fld>
            <a:endParaRPr lang="fr-BE"/>
          </a:p>
        </p:txBody>
      </p:sp>
      <p:sp>
        <p:nvSpPr>
          <p:cNvPr id="5" name="Espace réservé du pied de page 4"/>
          <p:cNvSpPr>
            <a:spLocks noGrp="1"/>
          </p:cNvSpPr>
          <p:nvPr>
            <p:ph type="ftr" sz="quarter" idx="11"/>
          </p:nvPr>
        </p:nvSpPr>
        <p:spPr/>
        <p:txBody>
          <a:bodyPr/>
          <a:lstStyle>
            <a:extLst/>
          </a:lstStyle>
          <a:p>
            <a:endParaRPr lang="fr-BE"/>
          </a:p>
        </p:txBody>
      </p:sp>
      <p:sp>
        <p:nvSpPr>
          <p:cNvPr id="6" name="Espace réservé du numéro de diapositive 5"/>
          <p:cNvSpPr>
            <a:spLocks noGrp="1"/>
          </p:cNvSpPr>
          <p:nvPr>
            <p:ph type="sldNum" sz="quarter" idx="12"/>
          </p:nvPr>
        </p:nvSpPr>
        <p:spPr/>
        <p:txBody>
          <a:bodyPr/>
          <a:lstStyle>
            <a:extLst/>
          </a:lstStyle>
          <a:p>
            <a:fld id="{CF4668DC-857F-487D-BFFA-8C0CA5037977}" type="slidenum">
              <a:rPr lang="fr-BE" smtClean="0"/>
              <a:pPr/>
              <a:t>‹N°›</a:t>
            </a:fld>
            <a:endParaRPr lang="fr-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1">
        <a:schemeClr val="bg2"/>
      </p:bgRef>
    </p:bg>
    <p:spTree>
      <p:nvGrpSpPr>
        <p:cNvPr id="1" name=""/>
        <p:cNvGrpSpPr/>
        <p:nvPr/>
      </p:nvGrpSpPr>
      <p:grpSpPr>
        <a:xfrm>
          <a:off x="0" y="0"/>
          <a:ext cx="0" cy="0"/>
          <a:chOff x="0" y="0"/>
          <a:chExt cx="0" cy="0"/>
        </a:xfrm>
      </p:grpSpPr>
      <p:sp>
        <p:nvSpPr>
          <p:cNvPr id="7" name="Rectangle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re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fr-FR" smtClean="0"/>
              <a:t>Cliquez pour modifier les styles du texte du masque</a:t>
            </a:r>
          </a:p>
        </p:txBody>
      </p:sp>
      <p:sp>
        <p:nvSpPr>
          <p:cNvPr id="8" name="Espace réservé de la date 7"/>
          <p:cNvSpPr>
            <a:spLocks noGrp="1"/>
          </p:cNvSpPr>
          <p:nvPr>
            <p:ph type="dt" sz="half" idx="10"/>
          </p:nvPr>
        </p:nvSpPr>
        <p:spPr>
          <a:xfrm>
            <a:off x="5562600" y="6513670"/>
            <a:ext cx="3002280" cy="274320"/>
          </a:xfrm>
        </p:spPr>
        <p:txBody>
          <a:bodyPr vert="horz" rtlCol="0"/>
          <a:lstStyle>
            <a:extLst/>
          </a:lstStyle>
          <a:p>
            <a:fld id="{AA309A6D-C09C-4548-B29A-6CF363A7E532}" type="datetimeFigureOut">
              <a:rPr lang="fr-FR" smtClean="0"/>
              <a:pPr/>
              <a:t>22/08/2014</a:t>
            </a:fld>
            <a:endParaRPr lang="fr-BE"/>
          </a:p>
        </p:txBody>
      </p:sp>
      <p:sp>
        <p:nvSpPr>
          <p:cNvPr id="9" name="Espace réservé du numéro de diapositive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CF4668DC-857F-487D-BFFA-8C0CA5037977}" type="slidenum">
              <a:rPr lang="fr-BE" smtClean="0"/>
              <a:pPr/>
              <a:t>‹N°›</a:t>
            </a:fld>
            <a:endParaRPr lang="fr-BE"/>
          </a:p>
        </p:txBody>
      </p:sp>
      <p:sp>
        <p:nvSpPr>
          <p:cNvPr id="10" name="Espace réservé du pied de page 9"/>
          <p:cNvSpPr>
            <a:spLocks noGrp="1"/>
          </p:cNvSpPr>
          <p:nvPr>
            <p:ph type="ftr" sz="quarter" idx="12"/>
          </p:nvPr>
        </p:nvSpPr>
        <p:spPr>
          <a:xfrm>
            <a:off x="1600200" y="6513670"/>
            <a:ext cx="3907464" cy="274320"/>
          </a:xfrm>
        </p:spPr>
        <p:txBody>
          <a:bodyPr vert="horz" rtlCol="0"/>
          <a:lstStyle>
            <a:extLst/>
          </a:lstStyle>
          <a:p>
            <a:endParaRPr lang="fr-BE"/>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extLst/>
          </a:lstStyle>
          <a:p>
            <a:r>
              <a:rPr kumimoji="0" lang="fr-FR" smtClean="0"/>
              <a:t>Cliquez pour modifier le style du titre</a:t>
            </a:r>
            <a:endParaRPr kumimoji="0" lang="en-US"/>
          </a:p>
        </p:txBody>
      </p:sp>
      <p:sp>
        <p:nvSpPr>
          <p:cNvPr id="3" name="Espace réservé du contenu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extLst/>
          </a:lstStyle>
          <a:p>
            <a:fld id="{AA309A6D-C09C-4548-B29A-6CF363A7E532}" type="datetimeFigureOut">
              <a:rPr lang="fr-FR" smtClean="0"/>
              <a:pPr/>
              <a:t>22/08/2014</a:t>
            </a:fld>
            <a:endParaRPr lang="fr-BE"/>
          </a:p>
        </p:txBody>
      </p:sp>
      <p:sp>
        <p:nvSpPr>
          <p:cNvPr id="6" name="Espace réservé du pied de page 5"/>
          <p:cNvSpPr>
            <a:spLocks noGrp="1"/>
          </p:cNvSpPr>
          <p:nvPr>
            <p:ph type="ftr" sz="quarter" idx="11"/>
          </p:nvPr>
        </p:nvSpPr>
        <p:spPr/>
        <p:txBody>
          <a:bodyPr/>
          <a:lstStyle>
            <a:extLst/>
          </a:lstStyle>
          <a:p>
            <a:endParaRPr lang="fr-BE"/>
          </a:p>
        </p:txBody>
      </p:sp>
      <p:sp>
        <p:nvSpPr>
          <p:cNvPr id="7" name="Espace réservé du numéro de diapositive 6"/>
          <p:cNvSpPr>
            <a:spLocks noGrp="1"/>
          </p:cNvSpPr>
          <p:nvPr>
            <p:ph type="sldNum" sz="quarter" idx="12"/>
          </p:nvPr>
        </p:nvSpPr>
        <p:spPr>
          <a:xfrm>
            <a:off x="8641080" y="6514568"/>
            <a:ext cx="464288" cy="274320"/>
          </a:xfrm>
        </p:spPr>
        <p:txBody>
          <a:bodyPr/>
          <a:lstStyle>
            <a:extLst/>
          </a:lstStyle>
          <a:p>
            <a:fld id="{CF4668DC-857F-487D-BFFA-8C0CA5037977}" type="slidenum">
              <a:rPr lang="fr-BE" smtClean="0"/>
              <a:pPr/>
              <a:t>‹N°›</a:t>
            </a:fld>
            <a:endParaRPr lang="fr-BE"/>
          </a:p>
        </p:txBody>
      </p:sp>
      <p:sp>
        <p:nvSpPr>
          <p:cNvPr id="10" name="Rectangle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Rectangle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Rectangle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Titre 1"/>
          <p:cNvSpPr>
            <a:spLocks noGrp="1"/>
          </p:cNvSpPr>
          <p:nvPr>
            <p:ph type="title"/>
          </p:nvPr>
        </p:nvSpPr>
        <p:spPr>
          <a:xfrm>
            <a:off x="457200" y="251948"/>
            <a:ext cx="8229600" cy="1143000"/>
          </a:xfrm>
        </p:spPr>
        <p:txBody>
          <a:bodyPr anchor="b"/>
          <a:lstStyle>
            <a:lvl1pPr>
              <a:defRPr/>
            </a:lvl1pPr>
            <a:extLst/>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fr-FR" smtClean="0"/>
              <a:t>Cliquez pour modifier les styles du texte du masque</a:t>
            </a:r>
          </a:p>
        </p:txBody>
      </p:sp>
      <p:sp>
        <p:nvSpPr>
          <p:cNvPr id="5" name="Espace réservé du contenu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p:txBody>
          <a:bodyPr/>
          <a:lstStyle>
            <a:extLst/>
          </a:lstStyle>
          <a:p>
            <a:fld id="{AA309A6D-C09C-4548-B29A-6CF363A7E532}" type="datetimeFigureOut">
              <a:rPr lang="fr-FR" smtClean="0"/>
              <a:pPr/>
              <a:t>22/08/2014</a:t>
            </a:fld>
            <a:endParaRPr lang="fr-BE"/>
          </a:p>
        </p:txBody>
      </p:sp>
      <p:sp>
        <p:nvSpPr>
          <p:cNvPr id="8" name="Espace réservé du pied de page 7"/>
          <p:cNvSpPr>
            <a:spLocks noGrp="1"/>
          </p:cNvSpPr>
          <p:nvPr>
            <p:ph type="ftr" sz="quarter" idx="11"/>
          </p:nvPr>
        </p:nvSpPr>
        <p:spPr/>
        <p:txBody>
          <a:bodyPr/>
          <a:lstStyle>
            <a:extLst/>
          </a:lstStyle>
          <a:p>
            <a:endParaRPr lang="fr-BE"/>
          </a:p>
        </p:txBody>
      </p:sp>
      <p:sp>
        <p:nvSpPr>
          <p:cNvPr id="9" name="Espace réservé du numéro de diapositive 8"/>
          <p:cNvSpPr>
            <a:spLocks noGrp="1"/>
          </p:cNvSpPr>
          <p:nvPr>
            <p:ph type="sldNum" sz="quarter" idx="12"/>
          </p:nvPr>
        </p:nvSpPr>
        <p:spPr>
          <a:xfrm>
            <a:off x="8641080" y="6514568"/>
            <a:ext cx="464288" cy="274320"/>
          </a:xfrm>
        </p:spPr>
        <p:txBody>
          <a:bodyPr/>
          <a:lstStyle>
            <a:extLst/>
          </a:lstStyle>
          <a:p>
            <a:fld id="{CF4668DC-857F-487D-BFFA-8C0CA5037977}" type="slidenum">
              <a:rPr lang="fr-BE" smtClean="0"/>
              <a:pPr/>
              <a:t>‹N°›</a:t>
            </a:fld>
            <a:endParaRPr lang="fr-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253218"/>
            <a:ext cx="8229600" cy="1143000"/>
          </a:xfrm>
        </p:spPr>
        <p:txBody>
          <a:bodyPr/>
          <a:lstStyle>
            <a:extLst/>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extLst/>
          </a:lstStyle>
          <a:p>
            <a:fld id="{AA309A6D-C09C-4548-B29A-6CF363A7E532}" type="datetimeFigureOut">
              <a:rPr lang="fr-FR" smtClean="0"/>
              <a:pPr/>
              <a:t>22/08/2014</a:t>
            </a:fld>
            <a:endParaRPr lang="fr-BE"/>
          </a:p>
        </p:txBody>
      </p:sp>
      <p:sp>
        <p:nvSpPr>
          <p:cNvPr id="4" name="Espace réservé du pied de page 3"/>
          <p:cNvSpPr>
            <a:spLocks noGrp="1"/>
          </p:cNvSpPr>
          <p:nvPr>
            <p:ph type="ftr" sz="quarter" idx="11"/>
          </p:nvPr>
        </p:nvSpPr>
        <p:spPr/>
        <p:txBody>
          <a:bodyPr/>
          <a:lstStyle>
            <a:extLst/>
          </a:lstStyle>
          <a:p>
            <a:endParaRPr lang="fr-BE"/>
          </a:p>
        </p:txBody>
      </p:sp>
      <p:sp>
        <p:nvSpPr>
          <p:cNvPr id="5" name="Espace réservé du numéro de diapositive 4"/>
          <p:cNvSpPr>
            <a:spLocks noGrp="1"/>
          </p:cNvSpPr>
          <p:nvPr>
            <p:ph type="sldNum" sz="quarter" idx="12"/>
          </p:nvPr>
        </p:nvSpPr>
        <p:spPr/>
        <p:txBody>
          <a:bodyPr/>
          <a:lstStyle>
            <a:extLst/>
          </a:lstStyle>
          <a:p>
            <a:fld id="{CF4668DC-857F-487D-BFFA-8C0CA5037977}" type="slidenum">
              <a:rPr lang="fr-BE" smtClean="0"/>
              <a:pPr/>
              <a:t>‹N°›</a:t>
            </a:fld>
            <a:endParaRPr lang="fr-BE"/>
          </a:p>
        </p:txBody>
      </p:sp>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extLst/>
          </a:lstStyle>
          <a:p>
            <a:fld id="{AA309A6D-C09C-4548-B29A-6CF363A7E532}" type="datetimeFigureOut">
              <a:rPr lang="fr-FR" smtClean="0"/>
              <a:pPr/>
              <a:t>22/08/2014</a:t>
            </a:fld>
            <a:endParaRPr lang="fr-BE"/>
          </a:p>
        </p:txBody>
      </p:sp>
      <p:sp>
        <p:nvSpPr>
          <p:cNvPr id="3" name="Espace réservé du pied de page 2"/>
          <p:cNvSpPr>
            <a:spLocks noGrp="1"/>
          </p:cNvSpPr>
          <p:nvPr>
            <p:ph type="ftr" sz="quarter" idx="11"/>
          </p:nvPr>
        </p:nvSpPr>
        <p:spPr/>
        <p:txBody>
          <a:bodyPr/>
          <a:lstStyle>
            <a:extLst/>
          </a:lstStyle>
          <a:p>
            <a:endParaRPr lang="fr-BE"/>
          </a:p>
        </p:txBody>
      </p:sp>
      <p:sp>
        <p:nvSpPr>
          <p:cNvPr id="4" name="Espace réservé du numéro de diapositive 3"/>
          <p:cNvSpPr>
            <a:spLocks noGrp="1"/>
          </p:cNvSpPr>
          <p:nvPr>
            <p:ph type="sldNum" sz="quarter" idx="12"/>
          </p:nvPr>
        </p:nvSpPr>
        <p:spPr/>
        <p:txBody>
          <a:bodyPr/>
          <a:lstStyle>
            <a:extLst/>
          </a:lstStyle>
          <a:p>
            <a:fld id="{CF4668DC-857F-487D-BFFA-8C0CA5037977}" type="slidenum">
              <a:rPr lang="fr-BE" smtClean="0"/>
              <a:pPr/>
              <a:t>‹N°›</a:t>
            </a:fld>
            <a:endParaRPr lang="fr-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bg>
      <p:bgRef idx="1001">
        <a:schemeClr val="bg2"/>
      </p:bgRef>
    </p:bg>
    <p:spTree>
      <p:nvGrpSpPr>
        <p:cNvPr id="1" name=""/>
        <p:cNvGrpSpPr/>
        <p:nvPr/>
      </p:nvGrpSpPr>
      <p:grpSpPr>
        <a:xfrm>
          <a:off x="0" y="0"/>
          <a:ext cx="0" cy="0"/>
          <a:chOff x="0" y="0"/>
          <a:chExt cx="0" cy="0"/>
        </a:xfrm>
      </p:grpSpPr>
      <p:sp>
        <p:nvSpPr>
          <p:cNvPr id="8" name="Rectangle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re 1"/>
          <p:cNvSpPr>
            <a:spLocks noGrp="1"/>
          </p:cNvSpPr>
          <p:nvPr>
            <p:ph type="title"/>
          </p:nvPr>
        </p:nvSpPr>
        <p:spPr>
          <a:xfrm>
            <a:off x="4963136" y="304800"/>
            <a:ext cx="3931920" cy="762000"/>
          </a:xfrm>
        </p:spPr>
        <p:txBody>
          <a:bodyPr anchor="b"/>
          <a:lstStyle>
            <a:lvl1pPr marL="0" algn="r">
              <a:buNone/>
              <a:defRPr sz="2000" b="1"/>
            </a:lvl1pPr>
            <a:extLst/>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fr-FR" smtClean="0"/>
              <a:t>Cliquez pour modifier les styles du texte du masque</a:t>
            </a:r>
          </a:p>
        </p:txBody>
      </p:sp>
      <p:sp>
        <p:nvSpPr>
          <p:cNvPr id="4" name="Espace réservé du contenu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9" name="Espace réservé de la date 8"/>
          <p:cNvSpPr>
            <a:spLocks noGrp="1"/>
          </p:cNvSpPr>
          <p:nvPr>
            <p:ph type="dt" sz="half" idx="10"/>
          </p:nvPr>
        </p:nvSpPr>
        <p:spPr>
          <a:xfrm>
            <a:off x="5562600" y="6513670"/>
            <a:ext cx="3002280" cy="274320"/>
          </a:xfrm>
        </p:spPr>
        <p:txBody>
          <a:bodyPr vert="horz" rtlCol="0"/>
          <a:lstStyle>
            <a:extLst/>
          </a:lstStyle>
          <a:p>
            <a:fld id="{AA309A6D-C09C-4548-B29A-6CF363A7E532}" type="datetimeFigureOut">
              <a:rPr lang="fr-FR" smtClean="0"/>
              <a:pPr/>
              <a:t>22/08/2014</a:t>
            </a:fld>
            <a:endParaRPr lang="fr-BE"/>
          </a:p>
        </p:txBody>
      </p:sp>
      <p:sp>
        <p:nvSpPr>
          <p:cNvPr id="10" name="Espace réservé du numéro de diapositive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CF4668DC-857F-487D-BFFA-8C0CA5037977}" type="slidenum">
              <a:rPr lang="fr-BE" smtClean="0"/>
              <a:pPr/>
              <a:t>‹N°›</a:t>
            </a:fld>
            <a:endParaRPr lang="fr-BE"/>
          </a:p>
        </p:txBody>
      </p:sp>
      <p:sp>
        <p:nvSpPr>
          <p:cNvPr id="11" name="Espace réservé du pied de page 10"/>
          <p:cNvSpPr>
            <a:spLocks noGrp="1"/>
          </p:cNvSpPr>
          <p:nvPr>
            <p:ph type="ftr" sz="quarter" idx="12"/>
          </p:nvPr>
        </p:nvSpPr>
        <p:spPr>
          <a:xfrm>
            <a:off x="1600200" y="6513670"/>
            <a:ext cx="3907464" cy="274320"/>
          </a:xfrm>
        </p:spPr>
        <p:txBody>
          <a:bodyPr vert="horz" rtlCol="0"/>
          <a:lstStyle>
            <a:extLst/>
          </a:lstStyle>
          <a:p>
            <a:endParaRPr lang="fr-BE"/>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3040443" y="4724400"/>
            <a:ext cx="5486400" cy="664536"/>
          </a:xfrm>
        </p:spPr>
        <p:txBody>
          <a:bodyPr anchor="b"/>
          <a:lstStyle>
            <a:lvl1pPr marL="0" algn="r">
              <a:buNone/>
              <a:defRPr sz="2000" b="1"/>
            </a:lvl1pPr>
            <a:extLst/>
          </a:lstStyle>
          <a:p>
            <a:r>
              <a:rPr kumimoji="0" lang="fr-FR" smtClean="0"/>
              <a:t>Cliquez pour modifier le style du titre</a:t>
            </a:r>
            <a:endParaRPr kumimoji="0" lang="en-US"/>
          </a:p>
        </p:txBody>
      </p:sp>
      <p:sp>
        <p:nvSpPr>
          <p:cNvPr id="4" name="Espace réservé du texte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fr-FR" smtClean="0"/>
              <a:t>Cliquez pour modifier les styles du texte du masque</a:t>
            </a:r>
          </a:p>
        </p:txBody>
      </p:sp>
      <p:sp>
        <p:nvSpPr>
          <p:cNvPr id="13" name="Espace réservé pour une image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fr-FR" smtClean="0">
                <a:solidFill>
                  <a:schemeClr val="lt1"/>
                </a:solidFill>
                <a:latin typeface="+mn-lt"/>
                <a:ea typeface="+mn-ea"/>
                <a:cs typeface="+mn-cs"/>
              </a:rPr>
              <a:t>Cliquez sur l'icône pour ajouter une image</a:t>
            </a:r>
            <a:endParaRPr kumimoji="0" lang="en-US" dirty="0">
              <a:solidFill>
                <a:schemeClr val="lt1"/>
              </a:solidFill>
              <a:latin typeface="+mn-lt"/>
              <a:ea typeface="+mn-ea"/>
              <a:cs typeface="+mn-cs"/>
            </a:endParaRPr>
          </a:p>
        </p:txBody>
      </p:sp>
      <p:sp>
        <p:nvSpPr>
          <p:cNvPr id="8" name="Espace réservé de la date 7"/>
          <p:cNvSpPr>
            <a:spLocks noGrp="1"/>
          </p:cNvSpPr>
          <p:nvPr>
            <p:ph type="dt" sz="half" idx="10"/>
          </p:nvPr>
        </p:nvSpPr>
        <p:spPr>
          <a:xfrm>
            <a:off x="5562600" y="6509004"/>
            <a:ext cx="3002280" cy="274320"/>
          </a:xfrm>
        </p:spPr>
        <p:txBody>
          <a:bodyPr vert="horz" rtlCol="0"/>
          <a:lstStyle>
            <a:extLst/>
          </a:lstStyle>
          <a:p>
            <a:fld id="{AA309A6D-C09C-4548-B29A-6CF363A7E532}" type="datetimeFigureOut">
              <a:rPr lang="fr-FR" smtClean="0"/>
              <a:pPr/>
              <a:t>22/08/2014</a:t>
            </a:fld>
            <a:endParaRPr lang="fr-BE"/>
          </a:p>
        </p:txBody>
      </p:sp>
      <p:sp>
        <p:nvSpPr>
          <p:cNvPr id="9" name="Espace réservé du numéro de diapositive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CF4668DC-857F-487D-BFFA-8C0CA5037977}" type="slidenum">
              <a:rPr lang="fr-BE" smtClean="0"/>
              <a:pPr/>
              <a:t>‹N°›</a:t>
            </a:fld>
            <a:endParaRPr lang="fr-BE"/>
          </a:p>
        </p:txBody>
      </p:sp>
      <p:sp>
        <p:nvSpPr>
          <p:cNvPr id="10" name="Espace réservé du pied de page 9"/>
          <p:cNvSpPr>
            <a:spLocks noGrp="1"/>
          </p:cNvSpPr>
          <p:nvPr>
            <p:ph type="ftr" sz="quarter" idx="12"/>
          </p:nvPr>
        </p:nvSpPr>
        <p:spPr>
          <a:xfrm>
            <a:off x="1600200" y="6509004"/>
            <a:ext cx="3907464" cy="274320"/>
          </a:xfrm>
        </p:spPr>
        <p:txBody>
          <a:bodyPr vert="horz" rtlCol="0"/>
          <a:lstStyle>
            <a:extLst/>
          </a:lstStyle>
          <a:p>
            <a:endParaRPr lang="fr-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extLs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extLst/>
          </a:lstStyle>
          <a:p>
            <a:fld id="{AA309A6D-C09C-4548-B29A-6CF363A7E532}" type="datetimeFigureOut">
              <a:rPr lang="fr-FR" smtClean="0"/>
              <a:pPr/>
              <a:t>22/08/2014</a:t>
            </a:fld>
            <a:endParaRPr lang="fr-BE"/>
          </a:p>
        </p:txBody>
      </p:sp>
      <p:sp>
        <p:nvSpPr>
          <p:cNvPr id="5" name="Espace réservé du pied de page 4"/>
          <p:cNvSpPr>
            <a:spLocks noGrp="1"/>
          </p:cNvSpPr>
          <p:nvPr>
            <p:ph type="ftr" sz="quarter" idx="11"/>
          </p:nvPr>
        </p:nvSpPr>
        <p:spPr/>
        <p:txBody>
          <a:bodyPr/>
          <a:lstStyle>
            <a:extLst/>
          </a:lstStyle>
          <a:p>
            <a:endParaRPr lang="fr-BE"/>
          </a:p>
        </p:txBody>
      </p:sp>
      <p:sp>
        <p:nvSpPr>
          <p:cNvPr id="6" name="Espace réservé du numéro de diapositive 5"/>
          <p:cNvSpPr>
            <a:spLocks noGrp="1"/>
          </p:cNvSpPr>
          <p:nvPr>
            <p:ph type="sldNum" sz="quarter" idx="12"/>
          </p:nvPr>
        </p:nvSpPr>
        <p:spPr/>
        <p:txBody>
          <a:bodyPr/>
          <a:lstStyle>
            <a:extLst/>
          </a:lstStyle>
          <a:p>
            <a:fld id="{CF4668DC-857F-487D-BFFA-8C0CA5037977}" type="slidenum">
              <a:rPr lang="fr-BE" smtClean="0"/>
              <a:pPr/>
              <a:t>‹N°›</a:t>
            </a:fld>
            <a:endParaRPr lang="fr-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lvl1pPr algn="l">
              <a:defRPr/>
            </a:lvl1pPr>
            <a:extLs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extLst/>
          </a:lstStyle>
          <a:p>
            <a:fld id="{AA309A6D-C09C-4548-B29A-6CF363A7E532}" type="datetimeFigureOut">
              <a:rPr lang="fr-FR" smtClean="0"/>
              <a:pPr/>
              <a:t>22/08/2014</a:t>
            </a:fld>
            <a:endParaRPr lang="fr-BE"/>
          </a:p>
        </p:txBody>
      </p:sp>
      <p:sp>
        <p:nvSpPr>
          <p:cNvPr id="5" name="Espace réservé du pied de page 4"/>
          <p:cNvSpPr>
            <a:spLocks noGrp="1"/>
          </p:cNvSpPr>
          <p:nvPr>
            <p:ph type="ftr" sz="quarter" idx="11"/>
          </p:nvPr>
        </p:nvSpPr>
        <p:spPr/>
        <p:txBody>
          <a:bodyPr/>
          <a:lstStyle>
            <a:extLst/>
          </a:lstStyle>
          <a:p>
            <a:endParaRPr lang="fr-BE"/>
          </a:p>
        </p:txBody>
      </p:sp>
      <p:sp>
        <p:nvSpPr>
          <p:cNvPr id="6" name="Espace réservé du numéro de diapositive 5"/>
          <p:cNvSpPr>
            <a:spLocks noGrp="1"/>
          </p:cNvSpPr>
          <p:nvPr>
            <p:ph type="sldNum" sz="quarter" idx="12"/>
          </p:nvPr>
        </p:nvSpPr>
        <p:spPr/>
        <p:txBody>
          <a:bodyPr/>
          <a:lstStyle>
            <a:extLst/>
          </a:lstStyle>
          <a:p>
            <a:fld id="{CF4668DC-857F-487D-BFFA-8C0CA5037977}" type="slidenum">
              <a:rPr lang="fr-BE" smtClean="0"/>
              <a:pPr/>
              <a:t>‹N°›</a:t>
            </a:fld>
            <a:endParaRPr lang="fr-B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Arrondir un rectangle avec un coin diagonal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Espace réservé du pied de page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fr-BE"/>
          </a:p>
        </p:txBody>
      </p:sp>
      <p:sp>
        <p:nvSpPr>
          <p:cNvPr id="14" name="Espace réservé de la date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AA309A6D-C09C-4548-B29A-6CF363A7E532}" type="datetimeFigureOut">
              <a:rPr lang="fr-FR" smtClean="0"/>
              <a:pPr/>
              <a:t>22/08/2014</a:t>
            </a:fld>
            <a:endParaRPr lang="fr-BE"/>
          </a:p>
        </p:txBody>
      </p:sp>
      <p:sp>
        <p:nvSpPr>
          <p:cNvPr id="23" name="Espace réservé du numéro de diapositive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CF4668DC-857F-487D-BFFA-8C0CA5037977}" type="slidenum">
              <a:rPr lang="fr-BE" smtClean="0"/>
              <a:pPr/>
              <a:t>‹N°›</a:t>
            </a:fld>
            <a:endParaRPr lang="fr-BE"/>
          </a:p>
        </p:txBody>
      </p:sp>
      <p:sp>
        <p:nvSpPr>
          <p:cNvPr id="22" name="Espace réservé du titre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fr-FR" smtClean="0"/>
              <a:t>Cliquez pour modifier le style du titre</a:t>
            </a:r>
            <a:endParaRPr kumimoji="0" lang="en-US"/>
          </a:p>
        </p:txBody>
      </p:sp>
      <p:sp>
        <p:nvSpPr>
          <p:cNvPr id="13" name="Espace réservé du texte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1.gif"/><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1.xml.rels><?xml version="1.0" encoding="UTF-8" standalone="yes"?>
<Relationships xmlns="http://schemas.openxmlformats.org/package/2006/relationships"><Relationship Id="rId8" Type="http://schemas.openxmlformats.org/officeDocument/2006/relationships/image" Target="../media/image11.gif"/><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 Id="rId9" Type="http://schemas.openxmlformats.org/officeDocument/2006/relationships/image" Target="../media/image16.gif"/></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464234" y="381001"/>
            <a:ext cx="6412022" cy="2039888"/>
          </a:xfrm>
        </p:spPr>
        <p:txBody>
          <a:bodyPr>
            <a:normAutofit fontScale="90000"/>
          </a:bodyPr>
          <a:lstStyle/>
          <a:p>
            <a:r>
              <a:rPr lang="fr-BE" dirty="0" smtClean="0"/>
              <a:t>« Voyons, on ne fait pas la guerre pour du pétrole ! »</a:t>
            </a:r>
            <a:endParaRPr lang="fr-BE" dirty="0"/>
          </a:p>
        </p:txBody>
      </p:sp>
      <p:sp>
        <p:nvSpPr>
          <p:cNvPr id="3" name="Sous-titre 2"/>
          <p:cNvSpPr>
            <a:spLocks noGrp="1"/>
          </p:cNvSpPr>
          <p:nvPr>
            <p:ph type="subTitle" idx="1"/>
          </p:nvPr>
        </p:nvSpPr>
        <p:spPr>
          <a:xfrm>
            <a:off x="2339752" y="3429000"/>
            <a:ext cx="6560234" cy="1752600"/>
          </a:xfrm>
        </p:spPr>
        <p:txBody>
          <a:bodyPr/>
          <a:lstStyle/>
          <a:p>
            <a:r>
              <a:rPr lang="fr-BE" dirty="0" smtClean="0"/>
              <a:t>Démocratie et sécurité énergétique: le cas de l’Irak</a:t>
            </a:r>
            <a:endParaRPr lang="fr-BE" dirty="0"/>
          </a:p>
        </p:txBody>
      </p:sp>
      <p:sp>
        <p:nvSpPr>
          <p:cNvPr id="4" name="ZoneTexte 3"/>
          <p:cNvSpPr txBox="1"/>
          <p:nvPr/>
        </p:nvSpPr>
        <p:spPr>
          <a:xfrm>
            <a:off x="251520" y="5949280"/>
            <a:ext cx="8640960" cy="400110"/>
          </a:xfrm>
          <a:prstGeom prst="rect">
            <a:avLst/>
          </a:prstGeom>
          <a:noFill/>
        </p:spPr>
        <p:txBody>
          <a:bodyPr wrap="square" rtlCol="0">
            <a:spAutoFit/>
          </a:bodyPr>
          <a:lstStyle/>
          <a:p>
            <a:pPr algn="r"/>
            <a:r>
              <a:rPr lang="fr-BE" sz="2000" dirty="0" smtClean="0"/>
              <a:t>C1 &gt; Problématiser</a:t>
            </a:r>
            <a:endParaRPr lang="fr-BE"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withEffect">
                                  <p:stCondLst>
                                    <p:cond delay="0"/>
                                  </p:stCondLst>
                                  <p:iterate type="wd">
                                    <p:tmAbs val="200"/>
                                  </p:iterate>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cTn>
                              </p:par>
                            </p:childTnLst>
                          </p:cTn>
                        </p:par>
                        <p:par>
                          <p:cTn id="8" fill="hold">
                            <p:stCondLst>
                              <p:cond delay="2601"/>
                            </p:stCondLst>
                            <p:childTnLst>
                              <p:par>
                                <p:cTn id="9" presetID="24" presetClass="entr" presetSubtype="0" fill="hold"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to="" calcmode="lin" valueType="num">
                                      <p:cBhvr>
                                        <p:cTn id="11" dur="1" fill="hold"/>
                                        <p:tgtEl>
                                          <p:spTgt spid="3">
                                            <p:txEl>
                                              <p:pRg st="0" end="0"/>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http://www.courrierinternational.com/files/2014/hebdos/1233/1233-IrakSyrie.jpg"/>
          <p:cNvPicPr>
            <a:picLocks noChangeAspect="1" noChangeArrowheads="1"/>
          </p:cNvPicPr>
          <p:nvPr/>
        </p:nvPicPr>
        <p:blipFill>
          <a:blip r:embed="rId3" cstate="print"/>
          <a:srcRect/>
          <a:stretch>
            <a:fillRect/>
          </a:stretch>
        </p:blipFill>
        <p:spPr bwMode="auto">
          <a:xfrm>
            <a:off x="0" y="145288"/>
            <a:ext cx="8988971" cy="645206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withEffect">
                                  <p:stCondLst>
                                    <p:cond delay="0"/>
                                  </p:stCondLst>
                                  <p:childTnLst>
                                    <p:set>
                                      <p:cBhvr>
                                        <p:cTn id="6" dur="1" fill="hold">
                                          <p:stCondLst>
                                            <p:cond delay="0"/>
                                          </p:stCondLst>
                                        </p:cTn>
                                        <p:tgtEl>
                                          <p:spTgt spid="56322"/>
                                        </p:tgtEl>
                                        <p:attrNameLst>
                                          <p:attrName>style.visibility</p:attrName>
                                        </p:attrNameLst>
                                      </p:cBhvr>
                                      <p:to>
                                        <p:strVal val="visible"/>
                                      </p:to>
                                    </p:set>
                                    <p:anim to="" calcmode="lin" valueType="num">
                                      <p:cBhvr>
                                        <p:cTn id="7" dur="1" fill="hold"/>
                                        <p:tgtEl>
                                          <p:spTgt spid="56322"/>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http://scd.france24.com/fr/files_fr/element_multimedia/image/MortsenIrak_800X600_FR.JPG"/>
          <p:cNvPicPr>
            <a:picLocks noChangeAspect="1" noChangeArrowheads="1"/>
          </p:cNvPicPr>
          <p:nvPr/>
        </p:nvPicPr>
        <p:blipFill>
          <a:blip r:embed="rId3" cstate="print"/>
          <a:srcRect/>
          <a:stretch>
            <a:fillRect/>
          </a:stretch>
        </p:blipFill>
        <p:spPr bwMode="auto">
          <a:xfrm>
            <a:off x="0" y="260648"/>
            <a:ext cx="9144000" cy="5924153"/>
          </a:xfrm>
          <a:prstGeom prst="rect">
            <a:avLst/>
          </a:prstGeom>
          <a:noFill/>
        </p:spPr>
      </p:pic>
      <p:sp>
        <p:nvSpPr>
          <p:cNvPr id="5" name="ZoneTexte 4"/>
          <p:cNvSpPr txBox="1"/>
          <p:nvPr/>
        </p:nvSpPr>
        <p:spPr>
          <a:xfrm>
            <a:off x="7171792" y="2112101"/>
            <a:ext cx="2152736" cy="707886"/>
          </a:xfrm>
          <a:prstGeom prst="rect">
            <a:avLst/>
          </a:prstGeom>
        </p:spPr>
        <p:style>
          <a:lnRef idx="1">
            <a:schemeClr val="dk1"/>
          </a:lnRef>
          <a:fillRef idx="1002">
            <a:schemeClr val="lt2"/>
          </a:fillRef>
          <a:effectRef idx="2">
            <a:schemeClr val="dk1"/>
          </a:effectRef>
          <a:fontRef idx="minor">
            <a:schemeClr val="lt1"/>
          </a:fontRef>
        </p:style>
        <p:txBody>
          <a:bodyPr wrap="square" rtlCol="0">
            <a:spAutoFit/>
          </a:bodyPr>
          <a:lstStyle/>
          <a:p>
            <a:r>
              <a:rPr lang="fr-BE" sz="2000" b="1" dirty="0" smtClean="0">
                <a:solidFill>
                  <a:srgbClr val="996633"/>
                </a:solidFill>
              </a:rPr>
              <a:t>Autour de 2000 </a:t>
            </a:r>
            <a:r>
              <a:rPr lang="fr-BE" sz="2000" b="1" dirty="0" smtClean="0">
                <a:solidFill>
                  <a:srgbClr val="996633"/>
                </a:solidFill>
              </a:rPr>
              <a:t>milliards</a:t>
            </a:r>
            <a:r>
              <a:rPr lang="fr-BE" sz="2000" b="1" dirty="0" smtClean="0">
                <a:solidFill>
                  <a:srgbClr val="996633"/>
                </a:solidFill>
              </a:rPr>
              <a:t>*</a:t>
            </a:r>
            <a:endParaRPr lang="fr-BE" sz="2000" b="1" dirty="0">
              <a:solidFill>
                <a:srgbClr val="996633"/>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withEffect">
                                  <p:stCondLst>
                                    <p:cond delay="0"/>
                                  </p:stCondLst>
                                  <p:childTnLst>
                                    <p:set>
                                      <p:cBhvr>
                                        <p:cTn id="6" dur="1" fill="hold">
                                          <p:stCondLst>
                                            <p:cond delay="0"/>
                                          </p:stCondLst>
                                        </p:cTn>
                                        <p:tgtEl>
                                          <p:spTgt spid="58370"/>
                                        </p:tgtEl>
                                        <p:attrNameLst>
                                          <p:attrName>style.visibility</p:attrName>
                                        </p:attrNameLst>
                                      </p:cBhvr>
                                      <p:to>
                                        <p:strVal val="visible"/>
                                      </p:to>
                                    </p:set>
                                    <p:anim to="" calcmode="lin" valueType="num">
                                      <p:cBhvr>
                                        <p:cTn id="7" dur="1" fill="hold"/>
                                        <p:tgtEl>
                                          <p:spTgt spid="58370"/>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http://lignesdedefense.blogs.ouest-france.fr/media/02/02/3539408813.jpg"/>
          <p:cNvPicPr>
            <a:picLocks noChangeAspect="1" noChangeArrowheads="1"/>
          </p:cNvPicPr>
          <p:nvPr/>
        </p:nvPicPr>
        <p:blipFill>
          <a:blip r:embed="rId3" cstate="print"/>
          <a:srcRect/>
          <a:stretch>
            <a:fillRect/>
          </a:stretch>
        </p:blipFill>
        <p:spPr bwMode="auto">
          <a:xfrm>
            <a:off x="539552" y="548680"/>
            <a:ext cx="8604448" cy="630932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withEffect">
                                  <p:stCondLst>
                                    <p:cond delay="0"/>
                                  </p:stCondLst>
                                  <p:childTnLst>
                                    <p:set>
                                      <p:cBhvr>
                                        <p:cTn id="6" dur="1" fill="hold">
                                          <p:stCondLst>
                                            <p:cond delay="0"/>
                                          </p:stCondLst>
                                        </p:cTn>
                                        <p:tgtEl>
                                          <p:spTgt spid="60418"/>
                                        </p:tgtEl>
                                        <p:attrNameLst>
                                          <p:attrName>style.visibility</p:attrName>
                                        </p:attrNameLst>
                                      </p:cBhvr>
                                      <p:to>
                                        <p:strVal val="visible"/>
                                      </p:to>
                                    </p:set>
                                    <p:anim to="" calcmode="lin" valueType="num">
                                      <p:cBhvr>
                                        <p:cTn id="7" dur="1" fill="hold"/>
                                        <p:tgtEl>
                                          <p:spTgt spid="60418"/>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http://www.sceptiques.qc.ca/assets/images/conferences/Petrole_prix.jpg"/>
          <p:cNvPicPr>
            <a:picLocks noChangeAspect="1" noChangeArrowheads="1"/>
          </p:cNvPicPr>
          <p:nvPr/>
        </p:nvPicPr>
        <p:blipFill>
          <a:blip r:embed="rId3" cstate="print"/>
          <a:srcRect/>
          <a:stretch>
            <a:fillRect/>
          </a:stretch>
        </p:blipFill>
        <p:spPr bwMode="auto">
          <a:xfrm>
            <a:off x="467544" y="-35572"/>
            <a:ext cx="8385026" cy="6893572"/>
          </a:xfrm>
          <a:prstGeom prst="rect">
            <a:avLst/>
          </a:prstGeom>
          <a:noFill/>
        </p:spPr>
      </p:pic>
      <p:sp>
        <p:nvSpPr>
          <p:cNvPr id="4" name="Étoile à 7 branches 3"/>
          <p:cNvSpPr/>
          <p:nvPr/>
        </p:nvSpPr>
        <p:spPr>
          <a:xfrm>
            <a:off x="3779912" y="4221088"/>
            <a:ext cx="1224136" cy="1224136"/>
          </a:xfrm>
          <a:prstGeom prst="star7">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dirty="0" smtClean="0">
                <a:solidFill>
                  <a:schemeClr val="bg1"/>
                </a:solidFill>
              </a:rPr>
              <a:t>1973</a:t>
            </a:r>
            <a:endParaRPr lang="fr-BE" dirty="0">
              <a:solidFill>
                <a:schemeClr val="bg1"/>
              </a:solidFill>
            </a:endParaRPr>
          </a:p>
        </p:txBody>
      </p:sp>
      <p:sp>
        <p:nvSpPr>
          <p:cNvPr id="5" name="Étoile à 7 branches 4"/>
          <p:cNvSpPr/>
          <p:nvPr/>
        </p:nvSpPr>
        <p:spPr>
          <a:xfrm>
            <a:off x="6444208" y="3429000"/>
            <a:ext cx="1224136" cy="1224136"/>
          </a:xfrm>
          <a:prstGeom prst="star7">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dirty="0" smtClean="0">
                <a:solidFill>
                  <a:schemeClr val="bg1"/>
                </a:solidFill>
              </a:rPr>
              <a:t>2003</a:t>
            </a:r>
            <a:endParaRPr lang="fr-BE" dirty="0">
              <a:solidFill>
                <a:schemeClr val="bg1"/>
              </a:solidFill>
            </a:endParaRPr>
          </a:p>
        </p:txBody>
      </p:sp>
      <p:sp>
        <p:nvSpPr>
          <p:cNvPr id="6" name="Légende encadrée 2 5"/>
          <p:cNvSpPr/>
          <p:nvPr/>
        </p:nvSpPr>
        <p:spPr>
          <a:xfrm>
            <a:off x="2267744" y="3212976"/>
            <a:ext cx="1512168" cy="1296144"/>
          </a:xfrm>
          <a:prstGeom prst="borderCallout2">
            <a:avLst>
              <a:gd name="adj1" fmla="val 24394"/>
              <a:gd name="adj2" fmla="val 97489"/>
              <a:gd name="adj3" fmla="val 26141"/>
              <a:gd name="adj4" fmla="val 100745"/>
              <a:gd name="adj5" fmla="val 97853"/>
              <a:gd name="adj6" fmla="val 128292"/>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dirty="0" smtClean="0"/>
              <a:t>Guerre de Kippour</a:t>
            </a:r>
            <a:endParaRPr lang="fr-BE" dirty="0"/>
          </a:p>
        </p:txBody>
      </p:sp>
      <p:sp>
        <p:nvSpPr>
          <p:cNvPr id="7" name="Légende encadrée 2 6"/>
          <p:cNvSpPr/>
          <p:nvPr/>
        </p:nvSpPr>
        <p:spPr>
          <a:xfrm>
            <a:off x="5220072" y="1628800"/>
            <a:ext cx="1512168" cy="1296144"/>
          </a:xfrm>
          <a:prstGeom prst="borderCallout2">
            <a:avLst>
              <a:gd name="adj1" fmla="val 24394"/>
              <a:gd name="adj2" fmla="val 97489"/>
              <a:gd name="adj3" fmla="val 26141"/>
              <a:gd name="adj4" fmla="val 100745"/>
              <a:gd name="adj5" fmla="val 155804"/>
              <a:gd name="adj6" fmla="val 103298"/>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dirty="0" smtClean="0"/>
              <a:t>Troisième </a:t>
            </a:r>
            <a:r>
              <a:rPr lang="fr-BE" dirty="0" smtClean="0"/>
              <a:t>guerre du Golfe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4000"/>
                                  </p:stCondLst>
                                  <p:childTnLst>
                                    <p:set>
                                      <p:cBhvr>
                                        <p:cTn id="6" dur="1" fill="hold">
                                          <p:stCondLst>
                                            <p:cond delay="0"/>
                                          </p:stCondLst>
                                        </p:cTn>
                                        <p:tgtEl>
                                          <p:spTgt spid="4"/>
                                        </p:tgtEl>
                                        <p:attrNameLst>
                                          <p:attrName>style.visibility</p:attrName>
                                        </p:attrNameLst>
                                      </p:cBhvr>
                                      <p:to>
                                        <p:strVal val="visible"/>
                                      </p:to>
                                    </p:set>
                                    <p:animEffect transition="in" filter="slide(fromLeft)">
                                      <p:cBhvr>
                                        <p:cTn id="7" dur="1000"/>
                                        <p:tgtEl>
                                          <p:spTgt spid="4"/>
                                        </p:tgtEl>
                                      </p:cBhvr>
                                    </p:animEffect>
                                  </p:childTnLst>
                                </p:cTn>
                              </p:par>
                              <p:par>
                                <p:cTn id="8" presetID="38" presetClass="entr" presetSubtype="0" accel="50000" fill="hold" grpId="0" nodeType="withEffect">
                                  <p:stCondLst>
                                    <p:cond delay="7000"/>
                                  </p:stCondLst>
                                  <p:childTnLst>
                                    <p:set>
                                      <p:cBhvr>
                                        <p:cTn id="9" dur="1" fill="hold">
                                          <p:stCondLst>
                                            <p:cond delay="0"/>
                                          </p:stCondLst>
                                        </p:cTn>
                                        <p:tgtEl>
                                          <p:spTgt spid="6"/>
                                        </p:tgtEl>
                                        <p:attrNameLst>
                                          <p:attrName>style.visibility</p:attrName>
                                        </p:attrNameLst>
                                      </p:cBhvr>
                                      <p:to>
                                        <p:strVal val="visible"/>
                                      </p:to>
                                    </p:set>
                                    <p:set>
                                      <p:cBhvr>
                                        <p:cTn id="10" dur="455" fill="hold">
                                          <p:stCondLst>
                                            <p:cond delay="0"/>
                                          </p:stCondLst>
                                        </p:cTn>
                                        <p:tgtEl>
                                          <p:spTgt spid="6"/>
                                        </p:tgtEl>
                                        <p:attrNameLst>
                                          <p:attrName>style.rotation</p:attrName>
                                        </p:attrNameLst>
                                      </p:cBhvr>
                                      <p:to>
                                        <p:strVal val="-45.0"/>
                                      </p:to>
                                    </p:set>
                                    <p:anim calcmode="lin" valueType="num">
                                      <p:cBhvr>
                                        <p:cTn id="11" dur="455" fill="hold">
                                          <p:stCondLst>
                                            <p:cond delay="455"/>
                                          </p:stCondLst>
                                        </p:cTn>
                                        <p:tgtEl>
                                          <p:spTgt spid="6"/>
                                        </p:tgtEl>
                                        <p:attrNameLst>
                                          <p:attrName>style.rotation</p:attrName>
                                        </p:attrNameLst>
                                      </p:cBhvr>
                                      <p:tavLst>
                                        <p:tav tm="0">
                                          <p:val>
                                            <p:fltVal val="-45"/>
                                          </p:val>
                                        </p:tav>
                                        <p:tav tm="69900">
                                          <p:val>
                                            <p:fltVal val="45"/>
                                          </p:val>
                                        </p:tav>
                                        <p:tav tm="100000">
                                          <p:val>
                                            <p:fltVal val="0"/>
                                          </p:val>
                                        </p:tav>
                                      </p:tavLst>
                                    </p:anim>
                                    <p:anim calcmode="lin" valueType="num">
                                      <p:cBhvr>
                                        <p:cTn id="12" dur="455" fill="hold">
                                          <p:stCondLst>
                                            <p:cond delay="0"/>
                                          </p:stCondLst>
                                        </p:cTn>
                                        <p:tgtEl>
                                          <p:spTgt spid="6"/>
                                        </p:tgtEl>
                                        <p:attrNameLst>
                                          <p:attrName>ppt_y</p:attrName>
                                        </p:attrNameLst>
                                      </p:cBhvr>
                                      <p:tavLst>
                                        <p:tav tm="0">
                                          <p:val>
                                            <p:strVal val="#ppt_y-1"/>
                                          </p:val>
                                        </p:tav>
                                        <p:tav tm="100000">
                                          <p:val>
                                            <p:strVal val="#ppt_y-(0.354*#ppt_w-0.172*#ppt_h)"/>
                                          </p:val>
                                        </p:tav>
                                      </p:tavLst>
                                    </p:anim>
                                    <p:anim calcmode="lin" valueType="num">
                                      <p:cBhvr>
                                        <p:cTn id="13" dur="156" decel="50000" autoRev="1" fill="hold">
                                          <p:stCondLst>
                                            <p:cond delay="455"/>
                                          </p:stCondLst>
                                        </p:cTn>
                                        <p:tgtEl>
                                          <p:spTgt spid="6"/>
                                        </p:tgtEl>
                                        <p:attrNameLst>
                                          <p:attrName>ppt_y</p:attrName>
                                        </p:attrNameLst>
                                      </p:cBhvr>
                                      <p:tavLst>
                                        <p:tav tm="0">
                                          <p:val>
                                            <p:strVal val="#ppt_y-(0.354*#ppt_w-0.172*#ppt_h)"/>
                                          </p:val>
                                        </p:tav>
                                        <p:tav tm="100000">
                                          <p:val>
                                            <p:strVal val="#ppt_y-(0.354*#ppt_w-0.172*#ppt_h)-#ppt_h/2"/>
                                          </p:val>
                                        </p:tav>
                                      </p:tavLst>
                                    </p:anim>
                                    <p:anim calcmode="lin" valueType="num">
                                      <p:cBhvr>
                                        <p:cTn id="14" dur="136" fill="hold">
                                          <p:stCondLst>
                                            <p:cond delay="864"/>
                                          </p:stCondLst>
                                        </p:cTn>
                                        <p:tgtEl>
                                          <p:spTgt spid="6"/>
                                        </p:tgtEl>
                                        <p:attrNameLst>
                                          <p:attrName>ppt_y</p:attrName>
                                        </p:attrNameLst>
                                      </p:cBhvr>
                                      <p:tavLst>
                                        <p:tav tm="0">
                                          <p:val>
                                            <p:strVal val="#ppt_y-(0.354*#ppt_w-0.172*#ppt_h)"/>
                                          </p:val>
                                        </p:tav>
                                        <p:tav tm="100000">
                                          <p:val>
                                            <p:strVal val="#ppt_y"/>
                                          </p:val>
                                        </p:tav>
                                      </p:tavLst>
                                    </p:anim>
                                  </p:childTnLst>
                                </p:cTn>
                              </p:par>
                            </p:childTnLst>
                          </p:cTn>
                        </p:par>
                        <p:par>
                          <p:cTn id="15" fill="hold">
                            <p:stCondLst>
                              <p:cond delay="8000"/>
                            </p:stCondLst>
                            <p:childTnLst>
                              <p:par>
                                <p:cTn id="16" presetID="9" presetClass="entr" presetSubtype="0" fill="hold" grpId="0" nodeType="afterEffect">
                                  <p:stCondLst>
                                    <p:cond delay="3000"/>
                                  </p:stCondLst>
                                  <p:childTnLst>
                                    <p:set>
                                      <p:cBhvr>
                                        <p:cTn id="17" dur="1" fill="hold">
                                          <p:stCondLst>
                                            <p:cond delay="0"/>
                                          </p:stCondLst>
                                        </p:cTn>
                                        <p:tgtEl>
                                          <p:spTgt spid="5"/>
                                        </p:tgtEl>
                                        <p:attrNameLst>
                                          <p:attrName>style.visibility</p:attrName>
                                        </p:attrNameLst>
                                      </p:cBhvr>
                                      <p:to>
                                        <p:strVal val="visible"/>
                                      </p:to>
                                    </p:set>
                                    <p:animEffect transition="in" filter="dissolve">
                                      <p:cBhvr>
                                        <p:cTn id="18" dur="1000"/>
                                        <p:tgtEl>
                                          <p:spTgt spid="5"/>
                                        </p:tgtEl>
                                      </p:cBhvr>
                                    </p:animEffect>
                                  </p:childTnLst>
                                </p:cTn>
                              </p:par>
                              <p:par>
                                <p:cTn id="19" presetID="38" presetClass="entr" presetSubtype="0" accel="50000" fill="hold" grpId="0" nodeType="withEffect">
                                  <p:stCondLst>
                                    <p:cond delay="7000"/>
                                  </p:stCondLst>
                                  <p:childTnLst>
                                    <p:set>
                                      <p:cBhvr>
                                        <p:cTn id="20" dur="1" fill="hold">
                                          <p:stCondLst>
                                            <p:cond delay="0"/>
                                          </p:stCondLst>
                                        </p:cTn>
                                        <p:tgtEl>
                                          <p:spTgt spid="7"/>
                                        </p:tgtEl>
                                        <p:attrNameLst>
                                          <p:attrName>style.visibility</p:attrName>
                                        </p:attrNameLst>
                                      </p:cBhvr>
                                      <p:to>
                                        <p:strVal val="visible"/>
                                      </p:to>
                                    </p:set>
                                    <p:set>
                                      <p:cBhvr>
                                        <p:cTn id="21" dur="455" fill="hold">
                                          <p:stCondLst>
                                            <p:cond delay="0"/>
                                          </p:stCondLst>
                                        </p:cTn>
                                        <p:tgtEl>
                                          <p:spTgt spid="7"/>
                                        </p:tgtEl>
                                        <p:attrNameLst>
                                          <p:attrName>style.rotation</p:attrName>
                                        </p:attrNameLst>
                                      </p:cBhvr>
                                      <p:to>
                                        <p:strVal val="-45.0"/>
                                      </p:to>
                                    </p:set>
                                    <p:anim calcmode="lin" valueType="num">
                                      <p:cBhvr>
                                        <p:cTn id="22" dur="455" fill="hold">
                                          <p:stCondLst>
                                            <p:cond delay="455"/>
                                          </p:stCondLst>
                                        </p:cTn>
                                        <p:tgtEl>
                                          <p:spTgt spid="7"/>
                                        </p:tgtEl>
                                        <p:attrNameLst>
                                          <p:attrName>style.rotation</p:attrName>
                                        </p:attrNameLst>
                                      </p:cBhvr>
                                      <p:tavLst>
                                        <p:tav tm="0">
                                          <p:val>
                                            <p:fltVal val="-45"/>
                                          </p:val>
                                        </p:tav>
                                        <p:tav tm="69900">
                                          <p:val>
                                            <p:fltVal val="45"/>
                                          </p:val>
                                        </p:tav>
                                        <p:tav tm="100000">
                                          <p:val>
                                            <p:fltVal val="0"/>
                                          </p:val>
                                        </p:tav>
                                      </p:tavLst>
                                    </p:anim>
                                    <p:anim calcmode="lin" valueType="num">
                                      <p:cBhvr>
                                        <p:cTn id="23" dur="455" fill="hold">
                                          <p:stCondLst>
                                            <p:cond delay="0"/>
                                          </p:stCondLst>
                                        </p:cTn>
                                        <p:tgtEl>
                                          <p:spTgt spid="7"/>
                                        </p:tgtEl>
                                        <p:attrNameLst>
                                          <p:attrName>ppt_y</p:attrName>
                                        </p:attrNameLst>
                                      </p:cBhvr>
                                      <p:tavLst>
                                        <p:tav tm="0">
                                          <p:val>
                                            <p:strVal val="#ppt_y-1"/>
                                          </p:val>
                                        </p:tav>
                                        <p:tav tm="100000">
                                          <p:val>
                                            <p:strVal val="#ppt_y-(0.354*#ppt_w-0.172*#ppt_h)"/>
                                          </p:val>
                                        </p:tav>
                                      </p:tavLst>
                                    </p:anim>
                                    <p:anim calcmode="lin" valueType="num">
                                      <p:cBhvr>
                                        <p:cTn id="24" dur="156" decel="50000" autoRev="1" fill="hold">
                                          <p:stCondLst>
                                            <p:cond delay="455"/>
                                          </p:stCondLst>
                                        </p:cTn>
                                        <p:tgtEl>
                                          <p:spTgt spid="7"/>
                                        </p:tgtEl>
                                        <p:attrNameLst>
                                          <p:attrName>ppt_y</p:attrName>
                                        </p:attrNameLst>
                                      </p:cBhvr>
                                      <p:tavLst>
                                        <p:tav tm="0">
                                          <p:val>
                                            <p:strVal val="#ppt_y-(0.354*#ppt_w-0.172*#ppt_h)"/>
                                          </p:val>
                                        </p:tav>
                                        <p:tav tm="100000">
                                          <p:val>
                                            <p:strVal val="#ppt_y-(0.354*#ppt_w-0.172*#ppt_h)-#ppt_h/2"/>
                                          </p:val>
                                        </p:tav>
                                      </p:tavLst>
                                    </p:anim>
                                    <p:anim calcmode="lin" valueType="num">
                                      <p:cBhvr>
                                        <p:cTn id="25" dur="136" fill="hold">
                                          <p:stCondLst>
                                            <p:cond delay="864"/>
                                          </p:stCondLst>
                                        </p:cTn>
                                        <p:tgtEl>
                                          <p:spTgt spid="7"/>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http://img.over-blog.com/605x591/3/91/44/25/irak/980099_petrole-irak.jpg"/>
          <p:cNvPicPr>
            <a:picLocks noChangeAspect="1" noChangeArrowheads="1"/>
          </p:cNvPicPr>
          <p:nvPr/>
        </p:nvPicPr>
        <p:blipFill>
          <a:blip r:embed="rId3" cstate="print"/>
          <a:srcRect/>
          <a:stretch>
            <a:fillRect/>
          </a:stretch>
        </p:blipFill>
        <p:spPr bwMode="auto">
          <a:xfrm>
            <a:off x="1231980" y="0"/>
            <a:ext cx="6952626" cy="679174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withEffect">
                                  <p:stCondLst>
                                    <p:cond delay="0"/>
                                  </p:stCondLst>
                                  <p:childTnLst>
                                    <p:set>
                                      <p:cBhvr>
                                        <p:cTn id="6" dur="1" fill="hold">
                                          <p:stCondLst>
                                            <p:cond delay="0"/>
                                          </p:stCondLst>
                                        </p:cTn>
                                        <p:tgtEl>
                                          <p:spTgt spid="46082"/>
                                        </p:tgtEl>
                                        <p:attrNameLst>
                                          <p:attrName>style.visibility</p:attrName>
                                        </p:attrNameLst>
                                      </p:cBhvr>
                                      <p:to>
                                        <p:strVal val="visible"/>
                                      </p:to>
                                    </p:set>
                                    <p:anim to="" calcmode="lin" valueType="num">
                                      <p:cBhvr>
                                        <p:cTn id="7" dur="1" fill="hold"/>
                                        <p:tgtEl>
                                          <p:spTgt spid="46082"/>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me 3"/>
          <p:cNvGraphicFramePr/>
          <p:nvPr/>
        </p:nvGraphicFramePr>
        <p:xfrm>
          <a:off x="611560" y="692696"/>
          <a:ext cx="7992888" cy="54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withEffect">
                                  <p:stCondLst>
                                    <p:cond delay="0"/>
                                  </p:stCondLst>
                                  <p:childTnLst>
                                    <p:set>
                                      <p:cBhvr>
                                        <p:cTn id="6" dur="1" fill="hold">
                                          <p:stCondLst>
                                            <p:cond delay="0"/>
                                          </p:stCondLst>
                                        </p:cTn>
                                        <p:tgtEl>
                                          <p:spTgt spid="4">
                                            <p:graphicEl>
                                              <a:dgm id="{3D105010-A9E7-45FA-9655-35A0DA3EFBB8}"/>
                                            </p:graphicEl>
                                          </p:spTgt>
                                        </p:tgtEl>
                                        <p:attrNameLst>
                                          <p:attrName>style.visibility</p:attrName>
                                        </p:attrNameLst>
                                      </p:cBhvr>
                                      <p:to>
                                        <p:strVal val="visible"/>
                                      </p:to>
                                    </p:set>
                                    <p:anim to="" calcmode="lin" valueType="num">
                                      <p:cBhvr>
                                        <p:cTn id="7" dur="1" fill="hold"/>
                                        <p:tgtEl>
                                          <p:spTgt spid="4">
                                            <p:graphicEl>
                                              <a:dgm id="{3D105010-A9E7-45FA-9655-35A0DA3EFBB8}"/>
                                            </p:graphicEl>
                                          </p:spTgt>
                                        </p:tgtEl>
                                        <p:attrNameLst>
                                          <p:attrName/>
                                        </p:attrNameLst>
                                      </p:cBhvr>
                                    </p:anim>
                                  </p:childTnLst>
                                </p:cTn>
                              </p:par>
                              <p:par>
                                <p:cTn id="8" presetID="24" presetClass="entr" presetSubtype="0" fill="hold" grpId="0" nodeType="withEffect">
                                  <p:stCondLst>
                                    <p:cond delay="0"/>
                                  </p:stCondLst>
                                  <p:childTnLst>
                                    <p:set>
                                      <p:cBhvr>
                                        <p:cTn id="9" dur="1" fill="hold">
                                          <p:stCondLst>
                                            <p:cond delay="0"/>
                                          </p:stCondLst>
                                        </p:cTn>
                                        <p:tgtEl>
                                          <p:spTgt spid="4">
                                            <p:graphicEl>
                                              <a:dgm id="{92607742-445C-4B8F-8476-7FE2C595FF3E}"/>
                                            </p:graphicEl>
                                          </p:spTgt>
                                        </p:tgtEl>
                                        <p:attrNameLst>
                                          <p:attrName>style.visibility</p:attrName>
                                        </p:attrNameLst>
                                      </p:cBhvr>
                                      <p:to>
                                        <p:strVal val="visible"/>
                                      </p:to>
                                    </p:set>
                                    <p:anim to="" calcmode="lin" valueType="num">
                                      <p:cBhvr>
                                        <p:cTn id="10" dur="1" fill="hold"/>
                                        <p:tgtEl>
                                          <p:spTgt spid="4">
                                            <p:graphicEl>
                                              <a:dgm id="{92607742-445C-4B8F-8476-7FE2C595FF3E}"/>
                                            </p:graphicEl>
                                          </p:spTgt>
                                        </p:tgtEl>
                                        <p:attrNameLst>
                                          <p:attrName/>
                                        </p:attrNameLst>
                                      </p:cBhvr>
                                    </p:anim>
                                  </p:childTnLst>
                                </p:cTn>
                              </p:par>
                            </p:childTnLst>
                          </p:cTn>
                        </p:par>
                        <p:par>
                          <p:cTn id="11" fill="hold">
                            <p:stCondLst>
                              <p:cond delay="0"/>
                            </p:stCondLst>
                            <p:childTnLst>
                              <p:par>
                                <p:cTn id="12" presetID="24" presetClass="entr" presetSubtype="0" fill="hold" grpId="0" nodeType="afterEffect">
                                  <p:stCondLst>
                                    <p:cond delay="0"/>
                                  </p:stCondLst>
                                  <p:childTnLst>
                                    <p:set>
                                      <p:cBhvr>
                                        <p:cTn id="13" dur="1" fill="hold">
                                          <p:stCondLst>
                                            <p:cond delay="0"/>
                                          </p:stCondLst>
                                        </p:cTn>
                                        <p:tgtEl>
                                          <p:spTgt spid="4">
                                            <p:graphicEl>
                                              <a:dgm id="{5398480F-F286-433B-85E2-E0751BA10DBF}"/>
                                            </p:graphicEl>
                                          </p:spTgt>
                                        </p:tgtEl>
                                        <p:attrNameLst>
                                          <p:attrName>style.visibility</p:attrName>
                                        </p:attrNameLst>
                                      </p:cBhvr>
                                      <p:to>
                                        <p:strVal val="visible"/>
                                      </p:to>
                                    </p:set>
                                    <p:anim to="" calcmode="lin" valueType="num">
                                      <p:cBhvr>
                                        <p:cTn id="14" dur="1" fill="hold"/>
                                        <p:tgtEl>
                                          <p:spTgt spid="4">
                                            <p:graphicEl>
                                              <a:dgm id="{5398480F-F286-433B-85E2-E0751BA10DBF}"/>
                                            </p:graphicEl>
                                          </p:spTgt>
                                        </p:tgtEl>
                                        <p:attrNameLst>
                                          <p:attrName/>
                                        </p:attrNameLst>
                                      </p:cBhvr>
                                    </p:anim>
                                  </p:childTnLst>
                                </p:cTn>
                              </p:par>
                              <p:par>
                                <p:cTn id="15" presetID="24" presetClass="entr" presetSubtype="0" fill="hold" grpId="0" nodeType="withEffect">
                                  <p:stCondLst>
                                    <p:cond delay="0"/>
                                  </p:stCondLst>
                                  <p:childTnLst>
                                    <p:set>
                                      <p:cBhvr>
                                        <p:cTn id="16" dur="1" fill="hold">
                                          <p:stCondLst>
                                            <p:cond delay="0"/>
                                          </p:stCondLst>
                                        </p:cTn>
                                        <p:tgtEl>
                                          <p:spTgt spid="4">
                                            <p:graphicEl>
                                              <a:dgm id="{358D204E-2004-4635-BC3B-8D74CEBDE114}"/>
                                            </p:graphicEl>
                                          </p:spTgt>
                                        </p:tgtEl>
                                        <p:attrNameLst>
                                          <p:attrName>style.visibility</p:attrName>
                                        </p:attrNameLst>
                                      </p:cBhvr>
                                      <p:to>
                                        <p:strVal val="visible"/>
                                      </p:to>
                                    </p:set>
                                    <p:anim to="" calcmode="lin" valueType="num">
                                      <p:cBhvr>
                                        <p:cTn id="17" dur="1" fill="hold"/>
                                        <p:tgtEl>
                                          <p:spTgt spid="4">
                                            <p:graphicEl>
                                              <a:dgm id="{358D204E-2004-4635-BC3B-8D74CEBDE114}"/>
                                            </p:graphic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7" name="Picture 9" descr="http://informacyde.com/blog/wp-content/uploads/2012/11/gore-bush-total-vote.png"/>
          <p:cNvPicPr>
            <a:picLocks noChangeAspect="1" noChangeArrowheads="1"/>
          </p:cNvPicPr>
          <p:nvPr/>
        </p:nvPicPr>
        <p:blipFill>
          <a:blip r:embed="rId3" cstate="print"/>
          <a:srcRect/>
          <a:stretch>
            <a:fillRect/>
          </a:stretch>
        </p:blipFill>
        <p:spPr bwMode="auto">
          <a:xfrm>
            <a:off x="-25147" y="0"/>
            <a:ext cx="9169147" cy="2776339"/>
          </a:xfrm>
          <a:prstGeom prst="rect">
            <a:avLst/>
          </a:prstGeom>
          <a:noFill/>
        </p:spPr>
      </p:pic>
      <p:pic>
        <p:nvPicPr>
          <p:cNvPr id="29698" name="Picture 2" descr="http://architectravigadre.com/images/caricatures/Imp%20celebs/GEORGE-BUSH.jpg"/>
          <p:cNvPicPr>
            <a:picLocks noChangeAspect="1" noChangeArrowheads="1"/>
          </p:cNvPicPr>
          <p:nvPr/>
        </p:nvPicPr>
        <p:blipFill>
          <a:blip r:embed="rId4" cstate="print"/>
          <a:srcRect/>
          <a:stretch>
            <a:fillRect/>
          </a:stretch>
        </p:blipFill>
        <p:spPr bwMode="auto">
          <a:xfrm>
            <a:off x="6300961" y="2780927"/>
            <a:ext cx="2843039" cy="4077073"/>
          </a:xfrm>
          <a:prstGeom prst="rect">
            <a:avLst/>
          </a:prstGeom>
          <a:noFill/>
        </p:spPr>
      </p:pic>
      <p:pic>
        <p:nvPicPr>
          <p:cNvPr id="29700" name="Picture 4" descr="http://observers.france24.com/files/images/090115%20bush%201.jpg"/>
          <p:cNvPicPr>
            <a:picLocks noChangeAspect="1" noChangeArrowheads="1"/>
          </p:cNvPicPr>
          <p:nvPr/>
        </p:nvPicPr>
        <p:blipFill>
          <a:blip r:embed="rId5" cstate="print"/>
          <a:srcRect/>
          <a:stretch>
            <a:fillRect/>
          </a:stretch>
        </p:blipFill>
        <p:spPr bwMode="auto">
          <a:xfrm>
            <a:off x="0" y="2854261"/>
            <a:ext cx="6084168" cy="3935501"/>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withEffect">
                                  <p:stCondLst>
                                    <p:cond delay="0"/>
                                  </p:stCondLst>
                                  <p:childTnLst>
                                    <p:set>
                                      <p:cBhvr>
                                        <p:cTn id="6" dur="1" fill="hold">
                                          <p:stCondLst>
                                            <p:cond delay="0"/>
                                          </p:stCondLst>
                                        </p:cTn>
                                        <p:tgtEl>
                                          <p:spTgt spid="63497"/>
                                        </p:tgtEl>
                                        <p:attrNameLst>
                                          <p:attrName>style.visibility</p:attrName>
                                        </p:attrNameLst>
                                      </p:cBhvr>
                                      <p:to>
                                        <p:strVal val="visible"/>
                                      </p:to>
                                    </p:set>
                                    <p:anim to="" calcmode="lin" valueType="num">
                                      <p:cBhvr>
                                        <p:cTn id="7" dur="1" fill="hold"/>
                                        <p:tgtEl>
                                          <p:spTgt spid="63497"/>
                                        </p:tgtEl>
                                        <p:attrNameLst>
                                          <p:attrName/>
                                        </p:attrNameLst>
                                      </p:cBhvr>
                                    </p:anim>
                                  </p:childTnLst>
                                </p:cTn>
                              </p:par>
                            </p:childTnLst>
                          </p:cTn>
                        </p:par>
                        <p:par>
                          <p:cTn id="8" fill="hold">
                            <p:stCondLst>
                              <p:cond delay="0"/>
                            </p:stCondLst>
                            <p:childTnLst>
                              <p:par>
                                <p:cTn id="9" presetID="24" presetClass="entr" presetSubtype="0" fill="hold" nodeType="afterEffect">
                                  <p:stCondLst>
                                    <p:cond delay="1500"/>
                                  </p:stCondLst>
                                  <p:childTnLst>
                                    <p:set>
                                      <p:cBhvr>
                                        <p:cTn id="10" dur="1" fill="hold">
                                          <p:stCondLst>
                                            <p:cond delay="0"/>
                                          </p:stCondLst>
                                        </p:cTn>
                                        <p:tgtEl>
                                          <p:spTgt spid="29700"/>
                                        </p:tgtEl>
                                        <p:attrNameLst>
                                          <p:attrName>style.visibility</p:attrName>
                                        </p:attrNameLst>
                                      </p:cBhvr>
                                      <p:to>
                                        <p:strVal val="visible"/>
                                      </p:to>
                                    </p:set>
                                    <p:anim to="" calcmode="lin" valueType="num">
                                      <p:cBhvr>
                                        <p:cTn id="11" dur="1" fill="hold"/>
                                        <p:tgtEl>
                                          <p:spTgt spid="29700"/>
                                        </p:tgtEl>
                                        <p:attrNameLst>
                                          <p:attrName/>
                                        </p:attrNameLst>
                                      </p:cBhvr>
                                    </p:anim>
                                  </p:childTnLst>
                                </p:cTn>
                              </p:par>
                              <p:par>
                                <p:cTn id="12" presetID="24" presetClass="entr" presetSubtype="0" fill="hold" nodeType="withEffect">
                                  <p:stCondLst>
                                    <p:cond delay="1500"/>
                                  </p:stCondLst>
                                  <p:childTnLst>
                                    <p:set>
                                      <p:cBhvr>
                                        <p:cTn id="13" dur="1" fill="hold">
                                          <p:stCondLst>
                                            <p:cond delay="0"/>
                                          </p:stCondLst>
                                        </p:cTn>
                                        <p:tgtEl>
                                          <p:spTgt spid="29698"/>
                                        </p:tgtEl>
                                        <p:attrNameLst>
                                          <p:attrName>style.visibility</p:attrName>
                                        </p:attrNameLst>
                                      </p:cBhvr>
                                      <p:to>
                                        <p:strVal val="visible"/>
                                      </p:to>
                                    </p:set>
                                    <p:anim to="" calcmode="lin" valueType="num">
                                      <p:cBhvr>
                                        <p:cTn id="14" dur="1" fill="hold"/>
                                        <p:tgtEl>
                                          <p:spTgt spid="29698"/>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me 2"/>
          <p:cNvGraphicFramePr/>
          <p:nvPr/>
        </p:nvGraphicFramePr>
        <p:xfrm>
          <a:off x="179512" y="332656"/>
          <a:ext cx="8784976" cy="60486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7650" name="Picture 2" descr="https://tbearlibre.files.wordpress.com/2014/06/1-ans-la-guerre-en-irack.jpg"/>
          <p:cNvPicPr>
            <a:picLocks noChangeAspect="1" noChangeArrowheads="1"/>
          </p:cNvPicPr>
          <p:nvPr/>
        </p:nvPicPr>
        <p:blipFill>
          <a:blip r:embed="rId8" cstate="print"/>
          <a:srcRect/>
          <a:stretch>
            <a:fillRect/>
          </a:stretch>
        </p:blipFill>
        <p:spPr bwMode="auto">
          <a:xfrm>
            <a:off x="1259632" y="332656"/>
            <a:ext cx="7356309" cy="551723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27650"/>
                                        </p:tgtEl>
                                        <p:attrNameLst>
                                          <p:attrName>style.visibility</p:attrName>
                                        </p:attrNameLst>
                                      </p:cBhvr>
                                      <p:to>
                                        <p:strVal val="visible"/>
                                      </p:to>
                                    </p:set>
                                    <p:anim to="" calcmode="lin" valueType="num">
                                      <p:cBhvr>
                                        <p:cTn id="7" dur="1" fill="hold"/>
                                        <p:tgtEl>
                                          <p:spTgt spid="27650"/>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me 3"/>
          <p:cNvGraphicFramePr/>
          <p:nvPr/>
        </p:nvGraphicFramePr>
        <p:xfrm>
          <a:off x="0" y="260648"/>
          <a:ext cx="8892480" cy="52565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9698" name="Picture 2" descr="Image illustrative de l'article Project for the New American Century"/>
          <p:cNvPicPr>
            <a:picLocks noChangeAspect="1" noChangeArrowheads="1"/>
          </p:cNvPicPr>
          <p:nvPr/>
        </p:nvPicPr>
        <p:blipFill>
          <a:blip r:embed="rId8" cstate="print"/>
          <a:srcRect/>
          <a:stretch>
            <a:fillRect/>
          </a:stretch>
        </p:blipFill>
        <p:spPr bwMode="auto">
          <a:xfrm>
            <a:off x="467544" y="5661248"/>
            <a:ext cx="7848872" cy="864096"/>
          </a:xfrm>
          <a:prstGeom prst="rect">
            <a:avLst/>
          </a:prstGeom>
          <a:noFill/>
        </p:spPr>
      </p:pic>
      <p:sp>
        <p:nvSpPr>
          <p:cNvPr id="5" name="Explosion 1 4"/>
          <p:cNvSpPr/>
          <p:nvPr/>
        </p:nvSpPr>
        <p:spPr>
          <a:xfrm>
            <a:off x="7596336" y="5013176"/>
            <a:ext cx="1547664" cy="144016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dirty="0" smtClean="0"/>
              <a:t>1997</a:t>
            </a:r>
            <a:endParaRPr lang="fr-BE"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withEffect">
                                  <p:stCondLst>
                                    <p:cond delay="0"/>
                                  </p:stCondLst>
                                  <p:childTnLst>
                                    <p:set>
                                      <p:cBhvr>
                                        <p:cTn id="6" dur="1" fill="hold">
                                          <p:stCondLst>
                                            <p:cond delay="0"/>
                                          </p:stCondLst>
                                        </p:cTn>
                                        <p:tgtEl>
                                          <p:spTgt spid="4">
                                            <p:graphicEl>
                                              <a:dgm id="{20F2F611-0E2B-4EC1-B911-481DBBF04A33}"/>
                                            </p:graphicEl>
                                          </p:spTgt>
                                        </p:tgtEl>
                                        <p:attrNameLst>
                                          <p:attrName>style.visibility</p:attrName>
                                        </p:attrNameLst>
                                      </p:cBhvr>
                                      <p:to>
                                        <p:strVal val="visible"/>
                                      </p:to>
                                    </p:set>
                                    <p:anim to="" calcmode="lin" valueType="num">
                                      <p:cBhvr>
                                        <p:cTn id="7" dur="1" fill="hold"/>
                                        <p:tgtEl>
                                          <p:spTgt spid="4">
                                            <p:graphicEl>
                                              <a:dgm id="{20F2F611-0E2B-4EC1-B911-481DBBF04A33}"/>
                                            </p:graphicEl>
                                          </p:spTgt>
                                        </p:tgtEl>
                                        <p:attrNameLst>
                                          <p:attrName/>
                                        </p:attrNameLst>
                                      </p:cBhvr>
                                    </p:anim>
                                  </p:childTnLst>
                                </p:cTn>
                              </p:par>
                            </p:childTnLst>
                          </p:cTn>
                        </p:par>
                        <p:par>
                          <p:cTn id="8" fill="hold">
                            <p:stCondLst>
                              <p:cond delay="0"/>
                            </p:stCondLst>
                            <p:childTnLst>
                              <p:par>
                                <p:cTn id="9" presetID="24" presetClass="entr" presetSubtype="0" fill="hold" grpId="0" nodeType="afterEffect">
                                  <p:stCondLst>
                                    <p:cond delay="1500"/>
                                  </p:stCondLst>
                                  <p:childTnLst>
                                    <p:set>
                                      <p:cBhvr>
                                        <p:cTn id="10" dur="1" fill="hold">
                                          <p:stCondLst>
                                            <p:cond delay="0"/>
                                          </p:stCondLst>
                                        </p:cTn>
                                        <p:tgtEl>
                                          <p:spTgt spid="4">
                                            <p:graphicEl>
                                              <a:dgm id="{324D72C4-437E-4E44-83AC-3B927949ED06}"/>
                                            </p:graphicEl>
                                          </p:spTgt>
                                        </p:tgtEl>
                                        <p:attrNameLst>
                                          <p:attrName>style.visibility</p:attrName>
                                        </p:attrNameLst>
                                      </p:cBhvr>
                                      <p:to>
                                        <p:strVal val="visible"/>
                                      </p:to>
                                    </p:set>
                                    <p:anim to="" calcmode="lin" valueType="num">
                                      <p:cBhvr>
                                        <p:cTn id="11" dur="1" fill="hold"/>
                                        <p:tgtEl>
                                          <p:spTgt spid="4">
                                            <p:graphicEl>
                                              <a:dgm id="{324D72C4-437E-4E44-83AC-3B927949ED06}"/>
                                            </p:graphicEl>
                                          </p:spTgt>
                                        </p:tgtEl>
                                        <p:attrNameLst>
                                          <p:attrName/>
                                        </p:attrNameLst>
                                      </p:cBhvr>
                                    </p:anim>
                                  </p:childTnLst>
                                </p:cTn>
                              </p:par>
                            </p:childTnLst>
                          </p:cTn>
                        </p:par>
                        <p:par>
                          <p:cTn id="12" fill="hold">
                            <p:stCondLst>
                              <p:cond delay="1500"/>
                            </p:stCondLst>
                            <p:childTnLst>
                              <p:par>
                                <p:cTn id="13" presetID="24" presetClass="entr" presetSubtype="0" fill="hold" grpId="0" nodeType="afterEffect">
                                  <p:stCondLst>
                                    <p:cond delay="4000"/>
                                  </p:stCondLst>
                                  <p:childTnLst>
                                    <p:set>
                                      <p:cBhvr>
                                        <p:cTn id="14" dur="1" fill="hold">
                                          <p:stCondLst>
                                            <p:cond delay="0"/>
                                          </p:stCondLst>
                                        </p:cTn>
                                        <p:tgtEl>
                                          <p:spTgt spid="4">
                                            <p:graphicEl>
                                              <a:dgm id="{788B2108-E0C6-4F7D-8396-DEB0054CBFB1}"/>
                                            </p:graphicEl>
                                          </p:spTgt>
                                        </p:tgtEl>
                                        <p:attrNameLst>
                                          <p:attrName>style.visibility</p:attrName>
                                        </p:attrNameLst>
                                      </p:cBhvr>
                                      <p:to>
                                        <p:strVal val="visible"/>
                                      </p:to>
                                    </p:set>
                                    <p:anim to="" calcmode="lin" valueType="num">
                                      <p:cBhvr>
                                        <p:cTn id="15" dur="1" fill="hold"/>
                                        <p:tgtEl>
                                          <p:spTgt spid="4">
                                            <p:graphicEl>
                                              <a:dgm id="{788B2108-E0C6-4F7D-8396-DEB0054CBFB1}"/>
                                            </p:graphic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me 3"/>
          <p:cNvGraphicFramePr/>
          <p:nvPr/>
        </p:nvGraphicFramePr>
        <p:xfrm>
          <a:off x="395536" y="404664"/>
          <a:ext cx="7920880" cy="48245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descr="Image illustrative de l'article Project for the New American Century"/>
          <p:cNvPicPr>
            <a:picLocks noChangeAspect="1" noChangeArrowheads="1"/>
          </p:cNvPicPr>
          <p:nvPr/>
        </p:nvPicPr>
        <p:blipFill>
          <a:blip r:embed="rId8" cstate="print"/>
          <a:srcRect/>
          <a:stretch>
            <a:fillRect/>
          </a:stretch>
        </p:blipFill>
        <p:spPr bwMode="auto">
          <a:xfrm>
            <a:off x="539552" y="5445224"/>
            <a:ext cx="7848872" cy="1080120"/>
          </a:xfrm>
          <a:prstGeom prst="rect">
            <a:avLst/>
          </a:prstGeom>
          <a:noFill/>
        </p:spPr>
      </p:pic>
      <p:sp>
        <p:nvSpPr>
          <p:cNvPr id="5" name="Explosion 1 4"/>
          <p:cNvSpPr/>
          <p:nvPr/>
        </p:nvSpPr>
        <p:spPr>
          <a:xfrm>
            <a:off x="7596336" y="5589240"/>
            <a:ext cx="1547664" cy="144016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dirty="0" smtClean="0"/>
              <a:t>1998</a:t>
            </a:r>
            <a:endParaRPr lang="fr-BE"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withEffect">
                                  <p:stCondLst>
                                    <p:cond delay="0"/>
                                  </p:stCondLst>
                                  <p:childTnLst>
                                    <p:set>
                                      <p:cBhvr>
                                        <p:cTn id="6" dur="1" fill="hold">
                                          <p:stCondLst>
                                            <p:cond delay="0"/>
                                          </p:stCondLst>
                                        </p:cTn>
                                        <p:tgtEl>
                                          <p:spTgt spid="4">
                                            <p:graphicEl>
                                              <a:dgm id="{74600E0B-F7F3-495A-A917-0AFB2E652AA6}"/>
                                            </p:graphicEl>
                                          </p:spTgt>
                                        </p:tgtEl>
                                        <p:attrNameLst>
                                          <p:attrName>style.visibility</p:attrName>
                                        </p:attrNameLst>
                                      </p:cBhvr>
                                      <p:to>
                                        <p:strVal val="visible"/>
                                      </p:to>
                                    </p:set>
                                    <p:anim to="" calcmode="lin" valueType="num">
                                      <p:cBhvr>
                                        <p:cTn id="7" dur="1" fill="hold"/>
                                        <p:tgtEl>
                                          <p:spTgt spid="4">
                                            <p:graphicEl>
                                              <a:dgm id="{74600E0B-F7F3-495A-A917-0AFB2E652AA6}"/>
                                            </p:graphicEl>
                                          </p:spTgt>
                                        </p:tgtEl>
                                        <p:attrNameLst>
                                          <p:attrName/>
                                        </p:attrNameLst>
                                      </p:cBhvr>
                                    </p:anim>
                                  </p:childTnLst>
                                </p:cTn>
                              </p:par>
                              <p:par>
                                <p:cTn id="8" presetID="24" presetClass="entr" presetSubtype="0" fill="hold" grpId="0" nodeType="withEffect">
                                  <p:stCondLst>
                                    <p:cond delay="0"/>
                                  </p:stCondLst>
                                  <p:childTnLst>
                                    <p:set>
                                      <p:cBhvr>
                                        <p:cTn id="9" dur="1" fill="hold">
                                          <p:stCondLst>
                                            <p:cond delay="0"/>
                                          </p:stCondLst>
                                        </p:cTn>
                                        <p:tgtEl>
                                          <p:spTgt spid="4">
                                            <p:graphicEl>
                                              <a:dgm id="{93367152-0699-4F43-9065-3BADC0D32815}"/>
                                            </p:graphicEl>
                                          </p:spTgt>
                                        </p:tgtEl>
                                        <p:attrNameLst>
                                          <p:attrName>style.visibility</p:attrName>
                                        </p:attrNameLst>
                                      </p:cBhvr>
                                      <p:to>
                                        <p:strVal val="visible"/>
                                      </p:to>
                                    </p:set>
                                    <p:anim to="" calcmode="lin" valueType="num">
                                      <p:cBhvr>
                                        <p:cTn id="10" dur="1" fill="hold"/>
                                        <p:tgtEl>
                                          <p:spTgt spid="4">
                                            <p:graphicEl>
                                              <a:dgm id="{93367152-0699-4F43-9065-3BADC0D32815}"/>
                                            </p:graphicEl>
                                          </p:spTgt>
                                        </p:tgtEl>
                                        <p:attrNameLst>
                                          <p:attrName/>
                                        </p:attrNameLst>
                                      </p:cBhvr>
                                    </p:anim>
                                  </p:childTnLst>
                                </p:cTn>
                              </p:par>
                              <p:par>
                                <p:cTn id="11" presetID="24" presetClass="entr" presetSubtype="0" fill="hold" grpId="0" nodeType="withEffect">
                                  <p:stCondLst>
                                    <p:cond delay="0"/>
                                  </p:stCondLst>
                                  <p:childTnLst>
                                    <p:set>
                                      <p:cBhvr>
                                        <p:cTn id="12" dur="1" fill="hold">
                                          <p:stCondLst>
                                            <p:cond delay="0"/>
                                          </p:stCondLst>
                                        </p:cTn>
                                        <p:tgtEl>
                                          <p:spTgt spid="4">
                                            <p:graphicEl>
                                              <a:dgm id="{9BF4B4E8-9B43-40CE-93B4-416FDEDF41DA}"/>
                                            </p:graphicEl>
                                          </p:spTgt>
                                        </p:tgtEl>
                                        <p:attrNameLst>
                                          <p:attrName>style.visibility</p:attrName>
                                        </p:attrNameLst>
                                      </p:cBhvr>
                                      <p:to>
                                        <p:strVal val="visible"/>
                                      </p:to>
                                    </p:set>
                                    <p:anim to="" calcmode="lin" valueType="num">
                                      <p:cBhvr>
                                        <p:cTn id="13" dur="1" fill="hold"/>
                                        <p:tgtEl>
                                          <p:spTgt spid="4">
                                            <p:graphicEl>
                                              <a:dgm id="{9BF4B4E8-9B43-40CE-93B4-416FDEDF41DA}"/>
                                            </p:graphicEl>
                                          </p:spTgt>
                                        </p:tgtEl>
                                        <p:attrNameLst>
                                          <p:attrName/>
                                        </p:attrNameLst>
                                      </p:cBhvr>
                                    </p:anim>
                                  </p:childTnLst>
                                </p:cTn>
                              </p:par>
                              <p:par>
                                <p:cTn id="14" presetID="24" presetClass="entr" presetSubtype="0" fill="hold" grpId="0" nodeType="withEffect">
                                  <p:stCondLst>
                                    <p:cond delay="0"/>
                                  </p:stCondLst>
                                  <p:childTnLst>
                                    <p:set>
                                      <p:cBhvr>
                                        <p:cTn id="15" dur="1" fill="hold">
                                          <p:stCondLst>
                                            <p:cond delay="0"/>
                                          </p:stCondLst>
                                        </p:cTn>
                                        <p:tgtEl>
                                          <p:spTgt spid="4">
                                            <p:graphicEl>
                                              <a:dgm id="{B860C8C1-3DB5-4F3C-BD33-B64526BABB0A}"/>
                                            </p:graphicEl>
                                          </p:spTgt>
                                        </p:tgtEl>
                                        <p:attrNameLst>
                                          <p:attrName>style.visibility</p:attrName>
                                        </p:attrNameLst>
                                      </p:cBhvr>
                                      <p:to>
                                        <p:strVal val="visible"/>
                                      </p:to>
                                    </p:set>
                                    <p:anim to="" calcmode="lin" valueType="num">
                                      <p:cBhvr>
                                        <p:cTn id="16" dur="1" fill="hold"/>
                                        <p:tgtEl>
                                          <p:spTgt spid="4">
                                            <p:graphicEl>
                                              <a:dgm id="{B860C8C1-3DB5-4F3C-BD33-B64526BABB0A}"/>
                                            </p:graphicEl>
                                          </p:spTgt>
                                        </p:tgtEl>
                                        <p:attrNameLst>
                                          <p:attrName/>
                                        </p:attrNameLst>
                                      </p:cBhvr>
                                    </p:anim>
                                  </p:childTnLst>
                                </p:cTn>
                              </p:par>
                            </p:childTnLst>
                          </p:cTn>
                        </p:par>
                        <p:par>
                          <p:cTn id="17" fill="hold">
                            <p:stCondLst>
                              <p:cond delay="0"/>
                            </p:stCondLst>
                            <p:childTnLst>
                              <p:par>
                                <p:cTn id="18" presetID="24" presetClass="entr" presetSubtype="0" fill="hold" grpId="0" nodeType="afterEffect">
                                  <p:stCondLst>
                                    <p:cond delay="0"/>
                                  </p:stCondLst>
                                  <p:childTnLst>
                                    <p:set>
                                      <p:cBhvr>
                                        <p:cTn id="19" dur="1" fill="hold">
                                          <p:stCondLst>
                                            <p:cond delay="0"/>
                                          </p:stCondLst>
                                        </p:cTn>
                                        <p:tgtEl>
                                          <p:spTgt spid="4">
                                            <p:graphicEl>
                                              <a:dgm id="{B7B66423-9393-4FA6-910C-9BC7EC43270A}"/>
                                            </p:graphicEl>
                                          </p:spTgt>
                                        </p:tgtEl>
                                        <p:attrNameLst>
                                          <p:attrName>style.visibility</p:attrName>
                                        </p:attrNameLst>
                                      </p:cBhvr>
                                      <p:to>
                                        <p:strVal val="visible"/>
                                      </p:to>
                                    </p:set>
                                    <p:anim to="" calcmode="lin" valueType="num">
                                      <p:cBhvr>
                                        <p:cTn id="20" dur="1" fill="hold"/>
                                        <p:tgtEl>
                                          <p:spTgt spid="4">
                                            <p:graphicEl>
                                              <a:dgm id="{B7B66423-9393-4FA6-910C-9BC7EC43270A}"/>
                                            </p:graphicEl>
                                          </p:spTgt>
                                        </p:tgtEl>
                                        <p:attrNameLst>
                                          <p:attrName/>
                                        </p:attrNameLst>
                                      </p:cBhvr>
                                    </p:anim>
                                  </p:childTnLst>
                                </p:cTn>
                              </p:par>
                              <p:par>
                                <p:cTn id="21" presetID="24" presetClass="entr" presetSubtype="0" fill="hold" grpId="0" nodeType="withEffect">
                                  <p:stCondLst>
                                    <p:cond delay="0"/>
                                  </p:stCondLst>
                                  <p:childTnLst>
                                    <p:set>
                                      <p:cBhvr>
                                        <p:cTn id="22" dur="1" fill="hold">
                                          <p:stCondLst>
                                            <p:cond delay="0"/>
                                          </p:stCondLst>
                                        </p:cTn>
                                        <p:tgtEl>
                                          <p:spTgt spid="4">
                                            <p:graphicEl>
                                              <a:dgm id="{F3F772FB-AB61-4C40-AE56-E555B827114C}"/>
                                            </p:graphicEl>
                                          </p:spTgt>
                                        </p:tgtEl>
                                        <p:attrNameLst>
                                          <p:attrName>style.visibility</p:attrName>
                                        </p:attrNameLst>
                                      </p:cBhvr>
                                      <p:to>
                                        <p:strVal val="visible"/>
                                      </p:to>
                                    </p:set>
                                    <p:anim to="" calcmode="lin" valueType="num">
                                      <p:cBhvr>
                                        <p:cTn id="23" dur="1" fill="hold"/>
                                        <p:tgtEl>
                                          <p:spTgt spid="4">
                                            <p:graphicEl>
                                              <a:dgm id="{F3F772FB-AB61-4C40-AE56-E555B827114C}"/>
                                            </p:graphicEl>
                                          </p:spTgt>
                                        </p:tgtEl>
                                        <p:attrNameLst>
                                          <p:attrName/>
                                        </p:attrNameLst>
                                      </p:cBhvr>
                                    </p:anim>
                                  </p:childTnLst>
                                </p:cTn>
                              </p:par>
                              <p:par>
                                <p:cTn id="24" presetID="24" presetClass="entr" presetSubtype="0" fill="hold" grpId="0" nodeType="withEffect">
                                  <p:stCondLst>
                                    <p:cond delay="0"/>
                                  </p:stCondLst>
                                  <p:childTnLst>
                                    <p:set>
                                      <p:cBhvr>
                                        <p:cTn id="25" dur="1" fill="hold">
                                          <p:stCondLst>
                                            <p:cond delay="0"/>
                                          </p:stCondLst>
                                        </p:cTn>
                                        <p:tgtEl>
                                          <p:spTgt spid="4">
                                            <p:graphicEl>
                                              <a:dgm id="{45FE960C-481F-446A-A26B-D0678A956FD4}"/>
                                            </p:graphicEl>
                                          </p:spTgt>
                                        </p:tgtEl>
                                        <p:attrNameLst>
                                          <p:attrName>style.visibility</p:attrName>
                                        </p:attrNameLst>
                                      </p:cBhvr>
                                      <p:to>
                                        <p:strVal val="visible"/>
                                      </p:to>
                                    </p:set>
                                    <p:anim to="" calcmode="lin" valueType="num">
                                      <p:cBhvr>
                                        <p:cTn id="26" dur="1" fill="hold"/>
                                        <p:tgtEl>
                                          <p:spTgt spid="4">
                                            <p:graphicEl>
                                              <a:dgm id="{45FE960C-481F-446A-A26B-D0678A956FD4}"/>
                                            </p:graphicEl>
                                          </p:spTgt>
                                        </p:tgtEl>
                                        <p:attrNameLst>
                                          <p:attrName/>
                                        </p:attrNameLst>
                                      </p:cBhvr>
                                    </p:anim>
                                  </p:childTnLst>
                                </p:cTn>
                              </p:par>
                              <p:par>
                                <p:cTn id="27" presetID="24" presetClass="entr" presetSubtype="0" fill="hold" grpId="0" nodeType="withEffect">
                                  <p:stCondLst>
                                    <p:cond delay="0"/>
                                  </p:stCondLst>
                                  <p:childTnLst>
                                    <p:set>
                                      <p:cBhvr>
                                        <p:cTn id="28" dur="1" fill="hold">
                                          <p:stCondLst>
                                            <p:cond delay="0"/>
                                          </p:stCondLst>
                                        </p:cTn>
                                        <p:tgtEl>
                                          <p:spTgt spid="4">
                                            <p:graphicEl>
                                              <a:dgm id="{A68106F5-29A9-4089-A2C4-BA28BBFFBA38}"/>
                                            </p:graphicEl>
                                          </p:spTgt>
                                        </p:tgtEl>
                                        <p:attrNameLst>
                                          <p:attrName>style.visibility</p:attrName>
                                        </p:attrNameLst>
                                      </p:cBhvr>
                                      <p:to>
                                        <p:strVal val="visible"/>
                                      </p:to>
                                    </p:set>
                                    <p:anim to="" calcmode="lin" valueType="num">
                                      <p:cBhvr>
                                        <p:cTn id="29" dur="1" fill="hold"/>
                                        <p:tgtEl>
                                          <p:spTgt spid="4">
                                            <p:graphicEl>
                                              <a:dgm id="{A68106F5-29A9-4089-A2C4-BA28BBFFBA38}"/>
                                            </p:graphic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t 1"/>
          <p:cNvGraphicFramePr>
            <a:graphicFrameLocks noChangeAspect="1"/>
          </p:cNvGraphicFramePr>
          <p:nvPr/>
        </p:nvGraphicFramePr>
        <p:xfrm>
          <a:off x="539552" y="-963488"/>
          <a:ext cx="7416824" cy="8000405"/>
        </p:xfrm>
        <a:graphic>
          <a:graphicData uri="http://schemas.openxmlformats.org/presentationml/2006/ole">
            <p:oleObj spid="_x0000_s19458" name="Acrobat Document" r:id="rId4" imgW="5649114" imgH="7380952" progId="AcroExch.Document.11">
              <p:embed/>
            </p:oleObj>
          </a:graphicData>
        </a:graphic>
      </p:graphicFrame>
      <p:sp>
        <p:nvSpPr>
          <p:cNvPr id="3" name="Explosion 1 2"/>
          <p:cNvSpPr/>
          <p:nvPr/>
        </p:nvSpPr>
        <p:spPr>
          <a:xfrm>
            <a:off x="6156176" y="-747464"/>
            <a:ext cx="3456384" cy="3600400"/>
          </a:xfrm>
          <a:prstGeom prst="irregularSeal1">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sz="2400" dirty="0" smtClean="0">
                <a:solidFill>
                  <a:schemeClr val="tx1"/>
                </a:solidFill>
              </a:rPr>
              <a:t>Confidentiel</a:t>
            </a:r>
            <a:endParaRPr lang="fr-BE" sz="240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150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t 1"/>
          <p:cNvGraphicFramePr>
            <a:graphicFrameLocks noChangeAspect="1"/>
          </p:cNvGraphicFramePr>
          <p:nvPr/>
        </p:nvGraphicFramePr>
        <p:xfrm>
          <a:off x="1619672" y="-523105"/>
          <a:ext cx="5646886" cy="7381105"/>
        </p:xfrm>
        <a:graphic>
          <a:graphicData uri="http://schemas.openxmlformats.org/presentationml/2006/ole">
            <p:oleObj spid="_x0000_s20482" name="Acrobat Document" r:id="rId4" imgW="5649114" imgH="7380952" progId="AcroExch.Document.11">
              <p:embed/>
            </p:oleObj>
          </a:graphicData>
        </a:graphic>
      </p:graphicFrame>
      <p:sp>
        <p:nvSpPr>
          <p:cNvPr id="3" name="Rectangle à coins arrondis 2"/>
          <p:cNvSpPr/>
          <p:nvPr/>
        </p:nvSpPr>
        <p:spPr>
          <a:xfrm>
            <a:off x="1691680" y="980728"/>
            <a:ext cx="2520280" cy="288032"/>
          </a:xfrm>
          <a:prstGeom prst="roundRect">
            <a:avLst/>
          </a:prstGeom>
          <a:solidFill>
            <a:srgbClr val="FFFF00">
              <a:alpha val="41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4" name="Explosion 1 3"/>
          <p:cNvSpPr/>
          <p:nvPr/>
        </p:nvSpPr>
        <p:spPr>
          <a:xfrm>
            <a:off x="6084168" y="3257600"/>
            <a:ext cx="3456384" cy="3600400"/>
          </a:xfrm>
          <a:prstGeom prst="irregularSeal1">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sz="2400" dirty="0" smtClean="0">
                <a:solidFill>
                  <a:schemeClr val="tx1"/>
                </a:solidFill>
              </a:rPr>
              <a:t>Confidentiel</a:t>
            </a:r>
            <a:endParaRPr lang="fr-BE" sz="240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251520" y="188640"/>
            <a:ext cx="8496944" cy="2616101"/>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just"/>
            <a:r>
              <a:rPr lang="fr-BE" i="1" dirty="0" smtClean="0"/>
              <a:t>« </a:t>
            </a:r>
            <a:r>
              <a:rPr lang="fr-BE" sz="2000" i="1" dirty="0" smtClean="0"/>
              <a:t>Il nous semble que l'intervention de ces résolutions convergentes rendent plus difficile leur utilisation pour mener une action militaire de l'ONU contre l'Irak. L'action qui se profile et que nous ne pouvons que dénoncer </a:t>
            </a:r>
            <a:r>
              <a:rPr lang="fr-BE" sz="2000" b="1" i="1" dirty="0" smtClean="0"/>
              <a:t>ne peut ainsi s'abriter derrière la légalité internationale </a:t>
            </a:r>
            <a:r>
              <a:rPr lang="fr-BE" sz="2000" i="1" dirty="0" smtClean="0"/>
              <a:t>qui s'impose aux Etats-Unis comme à tout Etat signataire de la Charte des Nations Unies</a:t>
            </a:r>
            <a:r>
              <a:rPr lang="fr-BE" i="1" dirty="0" smtClean="0"/>
              <a:t>. »</a:t>
            </a:r>
          </a:p>
          <a:p>
            <a:endParaRPr lang="fr-BE" i="1" dirty="0" smtClean="0"/>
          </a:p>
          <a:p>
            <a:pPr algn="r"/>
            <a:r>
              <a:rPr lang="fr-BE" sz="1400" b="1" i="1" dirty="0" smtClean="0"/>
              <a:t>L'Irak en danger</a:t>
            </a:r>
            <a:r>
              <a:rPr lang="fr-BE" sz="1400" dirty="0" smtClean="0"/>
              <a:t>, rapport de mission effectuée en Irak par une délégation du groupe sénatorial d'amitié France-Irak du 18 au 23 juin 2001.</a:t>
            </a:r>
            <a:endParaRPr lang="fr-BE" b="1" dirty="0" smtClean="0"/>
          </a:p>
          <a:p>
            <a:endParaRPr lang="fr-BE" dirty="0"/>
          </a:p>
        </p:txBody>
      </p:sp>
      <p:sp>
        <p:nvSpPr>
          <p:cNvPr id="3" name="ZoneTexte 2"/>
          <p:cNvSpPr txBox="1"/>
          <p:nvPr/>
        </p:nvSpPr>
        <p:spPr>
          <a:xfrm>
            <a:off x="251520" y="3429000"/>
            <a:ext cx="8496944" cy="861774"/>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fr-BE" dirty="0" smtClean="0"/>
              <a:t>« </a:t>
            </a:r>
            <a:r>
              <a:rPr lang="fr-BE" i="1" dirty="0" smtClean="0"/>
              <a:t>Je n'ai </a:t>
            </a:r>
            <a:r>
              <a:rPr lang="fr-BE" b="1" i="1" dirty="0" smtClean="0"/>
              <a:t>aucune preuve </a:t>
            </a:r>
            <a:r>
              <a:rPr lang="fr-BE" i="1" dirty="0" smtClean="0"/>
              <a:t>liant l'Irak à ce qui s'est passé le 11 septembre</a:t>
            </a:r>
            <a:r>
              <a:rPr lang="fr-BE" dirty="0" smtClean="0"/>
              <a:t> ». </a:t>
            </a:r>
          </a:p>
          <a:p>
            <a:endParaRPr lang="fr-BE" dirty="0" smtClean="0"/>
          </a:p>
          <a:p>
            <a:pPr algn="r"/>
            <a:r>
              <a:rPr lang="fr-BE" sz="1400" b="1" dirty="0" smtClean="0"/>
              <a:t>Kofi Annan, secrétaire général de l’ONU</a:t>
            </a:r>
            <a:r>
              <a:rPr lang="fr-BE" sz="1400" dirty="0" smtClean="0"/>
              <a:t>, 19/12/2001.</a:t>
            </a:r>
            <a:endParaRPr lang="fr-BE" sz="1400" dirty="0"/>
          </a:p>
        </p:txBody>
      </p:sp>
      <p:sp>
        <p:nvSpPr>
          <p:cNvPr id="4" name="ZoneTexte 3"/>
          <p:cNvSpPr txBox="1"/>
          <p:nvPr/>
        </p:nvSpPr>
        <p:spPr>
          <a:xfrm>
            <a:off x="251521" y="4797152"/>
            <a:ext cx="8568951" cy="1354217"/>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fr-BE" dirty="0" smtClean="0"/>
              <a:t>« </a:t>
            </a:r>
            <a:r>
              <a:rPr lang="fr-BE" i="1" dirty="0" smtClean="0"/>
              <a:t>L'option de la guerre peut apparaître a priori la plus rapide. Mais n'oublions pas qu'après avoir gagné la guerre, </a:t>
            </a:r>
            <a:r>
              <a:rPr lang="fr-BE" b="1" i="1" dirty="0" smtClean="0"/>
              <a:t>il faut construire la paix.</a:t>
            </a:r>
            <a:r>
              <a:rPr lang="fr-BE" dirty="0" smtClean="0"/>
              <a:t> »</a:t>
            </a:r>
          </a:p>
          <a:p>
            <a:endParaRPr lang="fr-BE" i="1" dirty="0" smtClean="0"/>
          </a:p>
          <a:p>
            <a:pPr algn="r"/>
            <a:r>
              <a:rPr lang="fr-BE" sz="1400" b="1" dirty="0" smtClean="0"/>
              <a:t>Dominique de Villepin, Premier ministre français</a:t>
            </a:r>
            <a:r>
              <a:rPr lang="fr-BE" sz="1400" dirty="0" smtClean="0"/>
              <a:t>, </a:t>
            </a:r>
            <a:r>
              <a:rPr lang="fr-BE" sz="1400" i="1" dirty="0" smtClean="0"/>
              <a:t>Discours contre la guerre en Irak</a:t>
            </a:r>
            <a:r>
              <a:rPr lang="fr-BE" sz="1400" dirty="0" smtClean="0"/>
              <a:t>, 14 février 2003, New-York, Conseil de sécurité des Nations.</a:t>
            </a:r>
            <a:endParaRPr lang="fr-BE" sz="1400" dirty="0"/>
          </a:p>
        </p:txBody>
      </p:sp>
      <p:pic>
        <p:nvPicPr>
          <p:cNvPr id="62466" name="Picture 2" descr="http://media.cagle.com/82/2014/06/17/149866_600.jpg"/>
          <p:cNvPicPr>
            <a:picLocks noChangeAspect="1" noChangeArrowheads="1"/>
          </p:cNvPicPr>
          <p:nvPr/>
        </p:nvPicPr>
        <p:blipFill>
          <a:blip r:embed="rId3" cstate="print"/>
          <a:srcRect/>
          <a:stretch>
            <a:fillRect/>
          </a:stretch>
        </p:blipFill>
        <p:spPr bwMode="auto">
          <a:xfrm>
            <a:off x="179512" y="-24835"/>
            <a:ext cx="8712968" cy="688283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3000" fill="hold"/>
                                        <p:tgtEl>
                                          <p:spTgt spid="2">
                                            <p:txEl>
                                              <p:pRg st="0" end="0"/>
                                            </p:txEl>
                                          </p:spTgt>
                                        </p:tgtEl>
                                        <p:attrNameLst>
                                          <p:attrName>ppt_w</p:attrName>
                                        </p:attrNameLst>
                                      </p:cBhvr>
                                      <p:tavLst>
                                        <p:tav tm="0">
                                          <p:val>
                                            <p:strVal val="#ppt_w*0.70"/>
                                          </p:val>
                                        </p:tav>
                                        <p:tav tm="100000">
                                          <p:val>
                                            <p:strVal val="#ppt_w"/>
                                          </p:val>
                                        </p:tav>
                                      </p:tavLst>
                                    </p:anim>
                                    <p:anim calcmode="lin" valueType="num">
                                      <p:cBhvr>
                                        <p:cTn id="8" dur="3000" fill="hold"/>
                                        <p:tgtEl>
                                          <p:spTgt spid="2">
                                            <p:txEl>
                                              <p:pRg st="0" end="0"/>
                                            </p:txEl>
                                          </p:spTgt>
                                        </p:tgtEl>
                                        <p:attrNameLst>
                                          <p:attrName>ppt_h</p:attrName>
                                        </p:attrNameLst>
                                      </p:cBhvr>
                                      <p:tavLst>
                                        <p:tav tm="0">
                                          <p:val>
                                            <p:strVal val="#ppt_h"/>
                                          </p:val>
                                        </p:tav>
                                        <p:tav tm="100000">
                                          <p:val>
                                            <p:strVal val="#ppt_h"/>
                                          </p:val>
                                        </p:tav>
                                      </p:tavLst>
                                    </p:anim>
                                    <p:animEffect transition="in" filter="fade">
                                      <p:cBhvr>
                                        <p:cTn id="9" dur="3000"/>
                                        <p:tgtEl>
                                          <p:spTgt spid="2">
                                            <p:txEl>
                                              <p:pRg st="0" end="0"/>
                                            </p:txEl>
                                          </p:spTgt>
                                        </p:tgtEl>
                                      </p:cBhvr>
                                    </p:animEffect>
                                  </p:childTnLst>
                                </p:cTn>
                              </p:par>
                            </p:childTnLst>
                          </p:cTn>
                        </p:par>
                        <p:par>
                          <p:cTn id="10" fill="hold">
                            <p:stCondLst>
                              <p:cond delay="3000"/>
                            </p:stCondLst>
                            <p:childTnLst>
                              <p:par>
                                <p:cTn id="11" presetID="55" presetClass="entr" presetSubtype="0" fill="hold" grpId="0" nodeType="afterEffect">
                                  <p:stCondLst>
                                    <p:cond delay="10000"/>
                                  </p:stCondLst>
                                  <p:childTnLst>
                                    <p:set>
                                      <p:cBhvr>
                                        <p:cTn id="12" dur="1" fill="hold">
                                          <p:stCondLst>
                                            <p:cond delay="0"/>
                                          </p:stCondLst>
                                        </p:cTn>
                                        <p:tgtEl>
                                          <p:spTgt spid="3"/>
                                        </p:tgtEl>
                                        <p:attrNameLst>
                                          <p:attrName>style.visibility</p:attrName>
                                        </p:attrNameLst>
                                      </p:cBhvr>
                                      <p:to>
                                        <p:strVal val="visible"/>
                                      </p:to>
                                    </p:set>
                                    <p:anim calcmode="lin" valueType="num">
                                      <p:cBhvr>
                                        <p:cTn id="13" dur="3000" fill="hold"/>
                                        <p:tgtEl>
                                          <p:spTgt spid="3"/>
                                        </p:tgtEl>
                                        <p:attrNameLst>
                                          <p:attrName>ppt_w</p:attrName>
                                        </p:attrNameLst>
                                      </p:cBhvr>
                                      <p:tavLst>
                                        <p:tav tm="0">
                                          <p:val>
                                            <p:strVal val="#ppt_w*0.70"/>
                                          </p:val>
                                        </p:tav>
                                        <p:tav tm="100000">
                                          <p:val>
                                            <p:strVal val="#ppt_w"/>
                                          </p:val>
                                        </p:tav>
                                      </p:tavLst>
                                    </p:anim>
                                    <p:anim calcmode="lin" valueType="num">
                                      <p:cBhvr>
                                        <p:cTn id="14" dur="3000" fill="hold"/>
                                        <p:tgtEl>
                                          <p:spTgt spid="3"/>
                                        </p:tgtEl>
                                        <p:attrNameLst>
                                          <p:attrName>ppt_h</p:attrName>
                                        </p:attrNameLst>
                                      </p:cBhvr>
                                      <p:tavLst>
                                        <p:tav tm="0">
                                          <p:val>
                                            <p:strVal val="#ppt_h"/>
                                          </p:val>
                                        </p:tav>
                                        <p:tav tm="100000">
                                          <p:val>
                                            <p:strVal val="#ppt_h"/>
                                          </p:val>
                                        </p:tav>
                                      </p:tavLst>
                                    </p:anim>
                                    <p:animEffect transition="in" filter="fade">
                                      <p:cBhvr>
                                        <p:cTn id="15" dur="3000"/>
                                        <p:tgtEl>
                                          <p:spTgt spid="3"/>
                                        </p:tgtEl>
                                      </p:cBhvr>
                                    </p:animEffect>
                                  </p:childTnLst>
                                </p:cTn>
                              </p:par>
                            </p:childTnLst>
                          </p:cTn>
                        </p:par>
                        <p:par>
                          <p:cTn id="16" fill="hold">
                            <p:stCondLst>
                              <p:cond delay="16000"/>
                            </p:stCondLst>
                            <p:childTnLst>
                              <p:par>
                                <p:cTn id="17" presetID="55" presetClass="entr" presetSubtype="0" fill="hold" grpId="0" nodeType="afterEffect">
                                  <p:stCondLst>
                                    <p:cond delay="6000"/>
                                  </p:stCondLst>
                                  <p:childTnLst>
                                    <p:set>
                                      <p:cBhvr>
                                        <p:cTn id="18" dur="1" fill="hold">
                                          <p:stCondLst>
                                            <p:cond delay="0"/>
                                          </p:stCondLst>
                                        </p:cTn>
                                        <p:tgtEl>
                                          <p:spTgt spid="4"/>
                                        </p:tgtEl>
                                        <p:attrNameLst>
                                          <p:attrName>style.visibility</p:attrName>
                                        </p:attrNameLst>
                                      </p:cBhvr>
                                      <p:to>
                                        <p:strVal val="visible"/>
                                      </p:to>
                                    </p:set>
                                    <p:anim calcmode="lin" valueType="num">
                                      <p:cBhvr>
                                        <p:cTn id="19" dur="1000" fill="hold"/>
                                        <p:tgtEl>
                                          <p:spTgt spid="4"/>
                                        </p:tgtEl>
                                        <p:attrNameLst>
                                          <p:attrName>ppt_w</p:attrName>
                                        </p:attrNameLst>
                                      </p:cBhvr>
                                      <p:tavLst>
                                        <p:tav tm="0">
                                          <p:val>
                                            <p:strVal val="#ppt_w*0.70"/>
                                          </p:val>
                                        </p:tav>
                                        <p:tav tm="100000">
                                          <p:val>
                                            <p:strVal val="#ppt_w"/>
                                          </p:val>
                                        </p:tav>
                                      </p:tavLst>
                                    </p:anim>
                                    <p:anim calcmode="lin" valueType="num">
                                      <p:cBhvr>
                                        <p:cTn id="20" dur="1000" fill="hold"/>
                                        <p:tgtEl>
                                          <p:spTgt spid="4"/>
                                        </p:tgtEl>
                                        <p:attrNameLst>
                                          <p:attrName>ppt_h</p:attrName>
                                        </p:attrNameLst>
                                      </p:cBhvr>
                                      <p:tavLst>
                                        <p:tav tm="0">
                                          <p:val>
                                            <p:strVal val="#ppt_h"/>
                                          </p:val>
                                        </p:tav>
                                        <p:tav tm="100000">
                                          <p:val>
                                            <p:strVal val="#ppt_h"/>
                                          </p:val>
                                        </p:tav>
                                      </p:tavLst>
                                    </p:anim>
                                    <p:animEffect transition="in" filter="fade">
                                      <p:cBhvr>
                                        <p:cTn id="21" dur="10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54" presetClass="entr" presetSubtype="0" accel="100000" fill="hold" nodeType="clickEffect">
                                  <p:stCondLst>
                                    <p:cond delay="0"/>
                                  </p:stCondLst>
                                  <p:childTnLst>
                                    <p:set>
                                      <p:cBhvr>
                                        <p:cTn id="25" dur="1" fill="hold">
                                          <p:stCondLst>
                                            <p:cond delay="0"/>
                                          </p:stCondLst>
                                        </p:cTn>
                                        <p:tgtEl>
                                          <p:spTgt spid="62466"/>
                                        </p:tgtEl>
                                        <p:attrNameLst>
                                          <p:attrName>style.visibility</p:attrName>
                                        </p:attrNameLst>
                                      </p:cBhvr>
                                      <p:to>
                                        <p:strVal val="visible"/>
                                      </p:to>
                                    </p:set>
                                    <p:anim calcmode="lin" valueType="num">
                                      <p:cBhvr>
                                        <p:cTn id="26" dur="3000" fill="hold"/>
                                        <p:tgtEl>
                                          <p:spTgt spid="62466"/>
                                        </p:tgtEl>
                                        <p:attrNameLst>
                                          <p:attrName>ppt_w</p:attrName>
                                        </p:attrNameLst>
                                      </p:cBhvr>
                                      <p:tavLst>
                                        <p:tav tm="0">
                                          <p:val>
                                            <p:strVal val="#ppt_w*0.05"/>
                                          </p:val>
                                        </p:tav>
                                        <p:tav tm="100000">
                                          <p:val>
                                            <p:strVal val="#ppt_w"/>
                                          </p:val>
                                        </p:tav>
                                      </p:tavLst>
                                    </p:anim>
                                    <p:anim calcmode="lin" valueType="num">
                                      <p:cBhvr>
                                        <p:cTn id="27" dur="3000" fill="hold"/>
                                        <p:tgtEl>
                                          <p:spTgt spid="62466"/>
                                        </p:tgtEl>
                                        <p:attrNameLst>
                                          <p:attrName>ppt_h</p:attrName>
                                        </p:attrNameLst>
                                      </p:cBhvr>
                                      <p:tavLst>
                                        <p:tav tm="0">
                                          <p:val>
                                            <p:strVal val="#ppt_h"/>
                                          </p:val>
                                        </p:tav>
                                        <p:tav tm="100000">
                                          <p:val>
                                            <p:strVal val="#ppt_h"/>
                                          </p:val>
                                        </p:tav>
                                      </p:tavLst>
                                    </p:anim>
                                    <p:anim calcmode="lin" valueType="num">
                                      <p:cBhvr>
                                        <p:cTn id="28" dur="3000" fill="hold"/>
                                        <p:tgtEl>
                                          <p:spTgt spid="62466"/>
                                        </p:tgtEl>
                                        <p:attrNameLst>
                                          <p:attrName>ppt_x</p:attrName>
                                        </p:attrNameLst>
                                      </p:cBhvr>
                                      <p:tavLst>
                                        <p:tav tm="0">
                                          <p:val>
                                            <p:strVal val="#ppt_x-.2"/>
                                          </p:val>
                                        </p:tav>
                                        <p:tav tm="100000">
                                          <p:val>
                                            <p:strVal val="#ppt_x"/>
                                          </p:val>
                                        </p:tav>
                                      </p:tavLst>
                                    </p:anim>
                                    <p:anim calcmode="lin" valueType="num">
                                      <p:cBhvr>
                                        <p:cTn id="29" dur="3000" fill="hold"/>
                                        <p:tgtEl>
                                          <p:spTgt spid="62466"/>
                                        </p:tgtEl>
                                        <p:attrNameLst>
                                          <p:attrName>ppt_y</p:attrName>
                                        </p:attrNameLst>
                                      </p:cBhvr>
                                      <p:tavLst>
                                        <p:tav tm="0">
                                          <p:val>
                                            <p:strVal val="#ppt_y"/>
                                          </p:val>
                                        </p:tav>
                                        <p:tav tm="100000">
                                          <p:val>
                                            <p:strVal val="#ppt_y"/>
                                          </p:val>
                                        </p:tav>
                                      </p:tavLst>
                                    </p:anim>
                                    <p:animEffect transition="in" filter="fade">
                                      <p:cBhvr>
                                        <p:cTn id="30" dur="3000"/>
                                        <p:tgtEl>
                                          <p:spTgt spid="624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me 3"/>
          <p:cNvGraphicFramePr/>
          <p:nvPr/>
        </p:nvGraphicFramePr>
        <p:xfrm>
          <a:off x="179512" y="0"/>
          <a:ext cx="8964488" cy="63093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ZoneTexte 4"/>
          <p:cNvSpPr txBox="1"/>
          <p:nvPr/>
        </p:nvSpPr>
        <p:spPr>
          <a:xfrm>
            <a:off x="179512" y="5146263"/>
            <a:ext cx="4176464" cy="492443"/>
          </a:xfrm>
          <a:prstGeom prst="rect">
            <a:avLst/>
          </a:prstGeom>
          <a:noFill/>
        </p:spPr>
        <p:txBody>
          <a:bodyPr wrap="square" rtlCol="0">
            <a:spAutoFit/>
          </a:bodyPr>
          <a:lstStyle/>
          <a:p>
            <a:pPr lvl="0"/>
            <a:r>
              <a:rPr lang="fr-FR" sz="1200" dirty="0" smtClean="0">
                <a:latin typeface="+mj-lt"/>
                <a:cs typeface="Arial" charset="0"/>
              </a:rPr>
              <a:t>Paul WOLFOWITZ, à Singapour, 31 mai-1er juin, 2003.</a:t>
            </a:r>
          </a:p>
          <a:p>
            <a:endParaRPr lang="fr-BE" sz="1400" dirty="0">
              <a:latin typeface="+mj-lt"/>
            </a:endParaRPr>
          </a:p>
        </p:txBody>
      </p:sp>
      <p:sp>
        <p:nvSpPr>
          <p:cNvPr id="6" name="ZoneTexte 5"/>
          <p:cNvSpPr txBox="1"/>
          <p:nvPr/>
        </p:nvSpPr>
        <p:spPr>
          <a:xfrm>
            <a:off x="5076056" y="5153200"/>
            <a:ext cx="3888432" cy="861774"/>
          </a:xfrm>
          <a:prstGeom prst="rect">
            <a:avLst/>
          </a:prstGeom>
          <a:noFill/>
        </p:spPr>
        <p:txBody>
          <a:bodyPr wrap="square" rtlCol="0">
            <a:spAutoFit/>
          </a:bodyPr>
          <a:lstStyle/>
          <a:p>
            <a:pPr lvl="0" eaLnBrk="0" fontAlgn="base" hangingPunct="0">
              <a:spcBef>
                <a:spcPct val="0"/>
              </a:spcBef>
              <a:spcAft>
                <a:spcPct val="0"/>
              </a:spcAft>
            </a:pPr>
            <a:r>
              <a:rPr lang="fr-FR" sz="1400" dirty="0" smtClean="0">
                <a:latin typeface="+mj-lt"/>
                <a:cs typeface="Arial" charset="0"/>
              </a:rPr>
              <a:t>Paul </a:t>
            </a:r>
            <a:r>
              <a:rPr lang="fr-FR" sz="1200" dirty="0" smtClean="0">
                <a:latin typeface="+mj-lt"/>
                <a:cs typeface="Arial" charset="0"/>
              </a:rPr>
              <a:t>WOLFOWITZ</a:t>
            </a:r>
            <a:r>
              <a:rPr lang="fr-FR" sz="1400" dirty="0" smtClean="0">
                <a:latin typeface="+mj-lt"/>
                <a:cs typeface="Arial" charset="0"/>
              </a:rPr>
              <a:t>, magazine </a:t>
            </a:r>
            <a:r>
              <a:rPr lang="fr-FR" sz="1200" i="1" dirty="0" err="1" smtClean="0">
                <a:latin typeface="+mj-lt"/>
                <a:cs typeface="Arial" charset="0"/>
              </a:rPr>
              <a:t>Vanity</a:t>
            </a:r>
            <a:r>
              <a:rPr lang="fr-FR" sz="1200" i="1" dirty="0" smtClean="0">
                <a:latin typeface="+mj-lt"/>
                <a:cs typeface="Arial" charset="0"/>
              </a:rPr>
              <a:t> </a:t>
            </a:r>
            <a:r>
              <a:rPr lang="fr-FR" sz="1200" i="1" dirty="0" err="1" smtClean="0">
                <a:latin typeface="+mj-lt"/>
                <a:cs typeface="Arial" charset="0"/>
              </a:rPr>
              <a:t>Fair</a:t>
            </a:r>
            <a:r>
              <a:rPr lang="fr-FR" sz="1200" dirty="0" smtClean="0">
                <a:latin typeface="+mj-lt"/>
                <a:cs typeface="Arial" charset="0"/>
              </a:rPr>
              <a:t>, mai 2003.</a:t>
            </a:r>
            <a:endParaRPr lang="fr-FR" dirty="0" smtClean="0">
              <a:latin typeface="+mj-lt"/>
              <a:cs typeface="Arial" charset="0"/>
            </a:endParaRPr>
          </a:p>
          <a:p>
            <a:pPr lvl="0" algn="ctr" eaLnBrk="0" fontAlgn="base" hangingPunct="0">
              <a:spcBef>
                <a:spcPct val="0"/>
              </a:spcBef>
              <a:spcAft>
                <a:spcPct val="0"/>
              </a:spcAft>
            </a:pPr>
            <a:r>
              <a:rPr lang="fr-FR" dirty="0" smtClean="0">
                <a:latin typeface="Arial" charset="0"/>
                <a:cs typeface="Arial" charset="0"/>
              </a:rPr>
              <a:t> </a:t>
            </a:r>
            <a:endParaRPr lang="fr-BE" dirty="0" smtClean="0"/>
          </a:p>
          <a:p>
            <a:endParaRPr lang="fr-BE" dirty="0"/>
          </a:p>
        </p:txBody>
      </p:sp>
      <p:pic>
        <p:nvPicPr>
          <p:cNvPr id="21506" name="Picture 2" descr="http://lyingandtheiraqwar.files.wordpress.com/2013/06/cartoon-weapons-of-mass-destruction-wmd.jpg"/>
          <p:cNvPicPr>
            <a:picLocks noChangeAspect="1" noChangeArrowheads="1"/>
          </p:cNvPicPr>
          <p:nvPr/>
        </p:nvPicPr>
        <p:blipFill>
          <a:blip r:embed="rId8" cstate="print"/>
          <a:srcRect/>
          <a:stretch>
            <a:fillRect/>
          </a:stretch>
        </p:blipFill>
        <p:spPr bwMode="auto">
          <a:xfrm>
            <a:off x="3596292" y="980728"/>
            <a:ext cx="5547708" cy="4109415"/>
          </a:xfrm>
          <a:prstGeom prst="rect">
            <a:avLst/>
          </a:prstGeom>
          <a:noFill/>
        </p:spPr>
      </p:pic>
      <p:pic>
        <p:nvPicPr>
          <p:cNvPr id="21508" name="Picture 4" descr="http://www.iceberg911.net/yvesduc-L01-chappatte-irak-petrole.gif"/>
          <p:cNvPicPr>
            <a:picLocks noChangeAspect="1" noChangeArrowheads="1"/>
          </p:cNvPicPr>
          <p:nvPr/>
        </p:nvPicPr>
        <p:blipFill>
          <a:blip r:embed="rId9" cstate="print"/>
          <a:srcRect/>
          <a:stretch>
            <a:fillRect/>
          </a:stretch>
        </p:blipFill>
        <p:spPr bwMode="auto">
          <a:xfrm>
            <a:off x="0" y="620688"/>
            <a:ext cx="9144000" cy="5908433"/>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1000"/>
                                  </p:stCondLst>
                                  <p:childTnLst>
                                    <p:set>
                                      <p:cBhvr>
                                        <p:cTn id="6" dur="1" fill="hold">
                                          <p:stCondLst>
                                            <p:cond delay="0"/>
                                          </p:stCondLst>
                                        </p:cTn>
                                        <p:tgtEl>
                                          <p:spTgt spid="4">
                                            <p:graphicEl>
                                              <a:dgm id="{F56FD034-2FCB-4E6F-AA59-C2102AC82BC5}"/>
                                            </p:graphicEl>
                                          </p:spTgt>
                                        </p:tgtEl>
                                        <p:attrNameLst>
                                          <p:attrName>style.visibility</p:attrName>
                                        </p:attrNameLst>
                                      </p:cBhvr>
                                      <p:to>
                                        <p:strVal val="visible"/>
                                      </p:to>
                                    </p:set>
                                    <p:animEffect transition="in" filter="wipe(down)">
                                      <p:cBhvr>
                                        <p:cTn id="7" dur="580">
                                          <p:stCondLst>
                                            <p:cond delay="0"/>
                                          </p:stCondLst>
                                        </p:cTn>
                                        <p:tgtEl>
                                          <p:spTgt spid="4">
                                            <p:graphicEl>
                                              <a:dgm id="{F56FD034-2FCB-4E6F-AA59-C2102AC82BC5}"/>
                                            </p:graphicEl>
                                          </p:spTgt>
                                        </p:tgtEl>
                                      </p:cBhvr>
                                    </p:animEffect>
                                    <p:anim calcmode="lin" valueType="num">
                                      <p:cBhvr>
                                        <p:cTn id="8" dur="1822" tmFilter="0,0; 0.14,0.36; 0.43,0.73; 0.71,0.91; 1.0,1.0">
                                          <p:stCondLst>
                                            <p:cond delay="0"/>
                                          </p:stCondLst>
                                        </p:cTn>
                                        <p:tgtEl>
                                          <p:spTgt spid="4">
                                            <p:graphicEl>
                                              <a:dgm id="{F56FD034-2FCB-4E6F-AA59-C2102AC82BC5}"/>
                                            </p:graphic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graphicEl>
                                              <a:dgm id="{F56FD034-2FCB-4E6F-AA59-C2102AC82BC5}"/>
                                            </p:graphic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graphicEl>
                                              <a:dgm id="{F56FD034-2FCB-4E6F-AA59-C2102AC82BC5}"/>
                                            </p:graphic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graphicEl>
                                              <a:dgm id="{F56FD034-2FCB-4E6F-AA59-C2102AC82BC5}"/>
                                            </p:graphic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graphicEl>
                                              <a:dgm id="{F56FD034-2FCB-4E6F-AA59-C2102AC82BC5}"/>
                                            </p:graphic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graphicEl>
                                              <a:dgm id="{F56FD034-2FCB-4E6F-AA59-C2102AC82BC5}"/>
                                            </p:graphicEl>
                                          </p:spTgt>
                                        </p:tgtEl>
                                      </p:cBhvr>
                                      <p:to x="100000" y="60000"/>
                                    </p:animScale>
                                    <p:animScale>
                                      <p:cBhvr>
                                        <p:cTn id="14" dur="166" decel="50000">
                                          <p:stCondLst>
                                            <p:cond delay="676"/>
                                          </p:stCondLst>
                                        </p:cTn>
                                        <p:tgtEl>
                                          <p:spTgt spid="4">
                                            <p:graphicEl>
                                              <a:dgm id="{F56FD034-2FCB-4E6F-AA59-C2102AC82BC5}"/>
                                            </p:graphicEl>
                                          </p:spTgt>
                                        </p:tgtEl>
                                      </p:cBhvr>
                                      <p:to x="100000" y="100000"/>
                                    </p:animScale>
                                    <p:animScale>
                                      <p:cBhvr>
                                        <p:cTn id="15" dur="26">
                                          <p:stCondLst>
                                            <p:cond delay="1312"/>
                                          </p:stCondLst>
                                        </p:cTn>
                                        <p:tgtEl>
                                          <p:spTgt spid="4">
                                            <p:graphicEl>
                                              <a:dgm id="{F56FD034-2FCB-4E6F-AA59-C2102AC82BC5}"/>
                                            </p:graphicEl>
                                          </p:spTgt>
                                        </p:tgtEl>
                                      </p:cBhvr>
                                      <p:to x="100000" y="80000"/>
                                    </p:animScale>
                                    <p:animScale>
                                      <p:cBhvr>
                                        <p:cTn id="16" dur="166" decel="50000">
                                          <p:stCondLst>
                                            <p:cond delay="1338"/>
                                          </p:stCondLst>
                                        </p:cTn>
                                        <p:tgtEl>
                                          <p:spTgt spid="4">
                                            <p:graphicEl>
                                              <a:dgm id="{F56FD034-2FCB-4E6F-AA59-C2102AC82BC5}"/>
                                            </p:graphicEl>
                                          </p:spTgt>
                                        </p:tgtEl>
                                      </p:cBhvr>
                                      <p:to x="100000" y="100000"/>
                                    </p:animScale>
                                    <p:animScale>
                                      <p:cBhvr>
                                        <p:cTn id="17" dur="26">
                                          <p:stCondLst>
                                            <p:cond delay="1642"/>
                                          </p:stCondLst>
                                        </p:cTn>
                                        <p:tgtEl>
                                          <p:spTgt spid="4">
                                            <p:graphicEl>
                                              <a:dgm id="{F56FD034-2FCB-4E6F-AA59-C2102AC82BC5}"/>
                                            </p:graphicEl>
                                          </p:spTgt>
                                        </p:tgtEl>
                                      </p:cBhvr>
                                      <p:to x="100000" y="90000"/>
                                    </p:animScale>
                                    <p:animScale>
                                      <p:cBhvr>
                                        <p:cTn id="18" dur="166" decel="50000">
                                          <p:stCondLst>
                                            <p:cond delay="1668"/>
                                          </p:stCondLst>
                                        </p:cTn>
                                        <p:tgtEl>
                                          <p:spTgt spid="4">
                                            <p:graphicEl>
                                              <a:dgm id="{F56FD034-2FCB-4E6F-AA59-C2102AC82BC5}"/>
                                            </p:graphicEl>
                                          </p:spTgt>
                                        </p:tgtEl>
                                      </p:cBhvr>
                                      <p:to x="100000" y="100000"/>
                                    </p:animScale>
                                    <p:animScale>
                                      <p:cBhvr>
                                        <p:cTn id="19" dur="26">
                                          <p:stCondLst>
                                            <p:cond delay="1808"/>
                                          </p:stCondLst>
                                        </p:cTn>
                                        <p:tgtEl>
                                          <p:spTgt spid="4">
                                            <p:graphicEl>
                                              <a:dgm id="{F56FD034-2FCB-4E6F-AA59-C2102AC82BC5}"/>
                                            </p:graphicEl>
                                          </p:spTgt>
                                        </p:tgtEl>
                                      </p:cBhvr>
                                      <p:to x="100000" y="95000"/>
                                    </p:animScale>
                                    <p:animScale>
                                      <p:cBhvr>
                                        <p:cTn id="20" dur="166" decel="50000">
                                          <p:stCondLst>
                                            <p:cond delay="1834"/>
                                          </p:stCondLst>
                                        </p:cTn>
                                        <p:tgtEl>
                                          <p:spTgt spid="4">
                                            <p:graphicEl>
                                              <a:dgm id="{F56FD034-2FCB-4E6F-AA59-C2102AC82BC5}"/>
                                            </p:graphicEl>
                                          </p:spTgt>
                                        </p:tgtEl>
                                      </p:cBhvr>
                                      <p:to x="100000" y="100000"/>
                                    </p:animScale>
                                  </p:childTnLst>
                                </p:cTn>
                              </p:par>
                            </p:childTnLst>
                          </p:cTn>
                        </p:par>
                        <p:par>
                          <p:cTn id="21" fill="hold">
                            <p:stCondLst>
                              <p:cond delay="3000"/>
                            </p:stCondLst>
                            <p:childTnLst>
                              <p:par>
                                <p:cTn id="22" presetID="26" presetClass="entr" presetSubtype="0" fill="hold" grpId="0" nodeType="afterEffect">
                                  <p:stCondLst>
                                    <p:cond delay="5000"/>
                                  </p:stCondLst>
                                  <p:childTnLst>
                                    <p:set>
                                      <p:cBhvr>
                                        <p:cTn id="23" dur="1" fill="hold">
                                          <p:stCondLst>
                                            <p:cond delay="0"/>
                                          </p:stCondLst>
                                        </p:cTn>
                                        <p:tgtEl>
                                          <p:spTgt spid="4">
                                            <p:graphicEl>
                                              <a:dgm id="{AC2A0368-687D-4F90-BEE1-AB00D893C8CB}"/>
                                            </p:graphicEl>
                                          </p:spTgt>
                                        </p:tgtEl>
                                        <p:attrNameLst>
                                          <p:attrName>style.visibility</p:attrName>
                                        </p:attrNameLst>
                                      </p:cBhvr>
                                      <p:to>
                                        <p:strVal val="visible"/>
                                      </p:to>
                                    </p:set>
                                    <p:animEffect transition="in" filter="wipe(down)">
                                      <p:cBhvr>
                                        <p:cTn id="24" dur="580">
                                          <p:stCondLst>
                                            <p:cond delay="0"/>
                                          </p:stCondLst>
                                        </p:cTn>
                                        <p:tgtEl>
                                          <p:spTgt spid="4">
                                            <p:graphicEl>
                                              <a:dgm id="{AC2A0368-687D-4F90-BEE1-AB00D893C8CB}"/>
                                            </p:graphicEl>
                                          </p:spTgt>
                                        </p:tgtEl>
                                      </p:cBhvr>
                                    </p:animEffect>
                                    <p:anim calcmode="lin" valueType="num">
                                      <p:cBhvr>
                                        <p:cTn id="25" dur="1822" tmFilter="0,0; 0.14,0.36; 0.43,0.73; 0.71,0.91; 1.0,1.0">
                                          <p:stCondLst>
                                            <p:cond delay="0"/>
                                          </p:stCondLst>
                                        </p:cTn>
                                        <p:tgtEl>
                                          <p:spTgt spid="4">
                                            <p:graphicEl>
                                              <a:dgm id="{AC2A0368-687D-4F90-BEE1-AB00D893C8CB}"/>
                                            </p:graphicEl>
                                          </p:spTgt>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4">
                                            <p:graphicEl>
                                              <a:dgm id="{AC2A0368-687D-4F90-BEE1-AB00D893C8CB}"/>
                                            </p:graphicEl>
                                          </p:spTgt>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4">
                                            <p:graphicEl>
                                              <a:dgm id="{AC2A0368-687D-4F90-BEE1-AB00D893C8CB}"/>
                                            </p:graphicEl>
                                          </p:spTgt>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4">
                                            <p:graphicEl>
                                              <a:dgm id="{AC2A0368-687D-4F90-BEE1-AB00D893C8CB}"/>
                                            </p:graphicEl>
                                          </p:spTgt>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4">
                                            <p:graphicEl>
                                              <a:dgm id="{AC2A0368-687D-4F90-BEE1-AB00D893C8CB}"/>
                                            </p:graphicEl>
                                          </p:spTgt>
                                        </p:tgtEl>
                                        <p:attrNameLst>
                                          <p:attrName>ppt_y</p:attrName>
                                        </p:attrNameLst>
                                      </p:cBhvr>
                                      <p:tavLst>
                                        <p:tav tm="0" fmla="#ppt_y-sin(pi*$)/81">
                                          <p:val>
                                            <p:fltVal val="0"/>
                                          </p:val>
                                        </p:tav>
                                        <p:tav tm="100000">
                                          <p:val>
                                            <p:fltVal val="1"/>
                                          </p:val>
                                        </p:tav>
                                      </p:tavLst>
                                    </p:anim>
                                    <p:animScale>
                                      <p:cBhvr>
                                        <p:cTn id="30" dur="26">
                                          <p:stCondLst>
                                            <p:cond delay="650"/>
                                          </p:stCondLst>
                                        </p:cTn>
                                        <p:tgtEl>
                                          <p:spTgt spid="4">
                                            <p:graphicEl>
                                              <a:dgm id="{AC2A0368-687D-4F90-BEE1-AB00D893C8CB}"/>
                                            </p:graphicEl>
                                          </p:spTgt>
                                        </p:tgtEl>
                                      </p:cBhvr>
                                      <p:to x="100000" y="60000"/>
                                    </p:animScale>
                                    <p:animScale>
                                      <p:cBhvr>
                                        <p:cTn id="31" dur="166" decel="50000">
                                          <p:stCondLst>
                                            <p:cond delay="676"/>
                                          </p:stCondLst>
                                        </p:cTn>
                                        <p:tgtEl>
                                          <p:spTgt spid="4">
                                            <p:graphicEl>
                                              <a:dgm id="{AC2A0368-687D-4F90-BEE1-AB00D893C8CB}"/>
                                            </p:graphicEl>
                                          </p:spTgt>
                                        </p:tgtEl>
                                      </p:cBhvr>
                                      <p:to x="100000" y="100000"/>
                                    </p:animScale>
                                    <p:animScale>
                                      <p:cBhvr>
                                        <p:cTn id="32" dur="26">
                                          <p:stCondLst>
                                            <p:cond delay="1312"/>
                                          </p:stCondLst>
                                        </p:cTn>
                                        <p:tgtEl>
                                          <p:spTgt spid="4">
                                            <p:graphicEl>
                                              <a:dgm id="{AC2A0368-687D-4F90-BEE1-AB00D893C8CB}"/>
                                            </p:graphicEl>
                                          </p:spTgt>
                                        </p:tgtEl>
                                      </p:cBhvr>
                                      <p:to x="100000" y="80000"/>
                                    </p:animScale>
                                    <p:animScale>
                                      <p:cBhvr>
                                        <p:cTn id="33" dur="166" decel="50000">
                                          <p:stCondLst>
                                            <p:cond delay="1338"/>
                                          </p:stCondLst>
                                        </p:cTn>
                                        <p:tgtEl>
                                          <p:spTgt spid="4">
                                            <p:graphicEl>
                                              <a:dgm id="{AC2A0368-687D-4F90-BEE1-AB00D893C8CB}"/>
                                            </p:graphicEl>
                                          </p:spTgt>
                                        </p:tgtEl>
                                      </p:cBhvr>
                                      <p:to x="100000" y="100000"/>
                                    </p:animScale>
                                    <p:animScale>
                                      <p:cBhvr>
                                        <p:cTn id="34" dur="26">
                                          <p:stCondLst>
                                            <p:cond delay="1642"/>
                                          </p:stCondLst>
                                        </p:cTn>
                                        <p:tgtEl>
                                          <p:spTgt spid="4">
                                            <p:graphicEl>
                                              <a:dgm id="{AC2A0368-687D-4F90-BEE1-AB00D893C8CB}"/>
                                            </p:graphicEl>
                                          </p:spTgt>
                                        </p:tgtEl>
                                      </p:cBhvr>
                                      <p:to x="100000" y="90000"/>
                                    </p:animScale>
                                    <p:animScale>
                                      <p:cBhvr>
                                        <p:cTn id="35" dur="166" decel="50000">
                                          <p:stCondLst>
                                            <p:cond delay="1668"/>
                                          </p:stCondLst>
                                        </p:cTn>
                                        <p:tgtEl>
                                          <p:spTgt spid="4">
                                            <p:graphicEl>
                                              <a:dgm id="{AC2A0368-687D-4F90-BEE1-AB00D893C8CB}"/>
                                            </p:graphicEl>
                                          </p:spTgt>
                                        </p:tgtEl>
                                      </p:cBhvr>
                                      <p:to x="100000" y="100000"/>
                                    </p:animScale>
                                    <p:animScale>
                                      <p:cBhvr>
                                        <p:cTn id="36" dur="26">
                                          <p:stCondLst>
                                            <p:cond delay="1808"/>
                                          </p:stCondLst>
                                        </p:cTn>
                                        <p:tgtEl>
                                          <p:spTgt spid="4">
                                            <p:graphicEl>
                                              <a:dgm id="{AC2A0368-687D-4F90-BEE1-AB00D893C8CB}"/>
                                            </p:graphicEl>
                                          </p:spTgt>
                                        </p:tgtEl>
                                      </p:cBhvr>
                                      <p:to x="100000" y="95000"/>
                                    </p:animScale>
                                    <p:animScale>
                                      <p:cBhvr>
                                        <p:cTn id="37" dur="166" decel="50000">
                                          <p:stCondLst>
                                            <p:cond delay="1834"/>
                                          </p:stCondLst>
                                        </p:cTn>
                                        <p:tgtEl>
                                          <p:spTgt spid="4">
                                            <p:graphicEl>
                                              <a:dgm id="{AC2A0368-687D-4F90-BEE1-AB00D893C8CB}"/>
                                            </p:graphicEl>
                                          </p:spTgt>
                                        </p:tgtEl>
                                      </p:cBhvr>
                                      <p:to x="100000" y="100000"/>
                                    </p:animScale>
                                  </p:childTnLst>
                                </p:cTn>
                              </p:par>
                            </p:childTnLst>
                          </p:cTn>
                        </p:par>
                      </p:childTnLst>
                    </p:cTn>
                  </p:par>
                  <p:par>
                    <p:cTn id="38" fill="hold">
                      <p:stCondLst>
                        <p:cond delay="indefinite"/>
                      </p:stCondLst>
                      <p:childTnLst>
                        <p:par>
                          <p:cTn id="39" fill="hold">
                            <p:stCondLst>
                              <p:cond delay="0"/>
                            </p:stCondLst>
                            <p:childTnLst>
                              <p:par>
                                <p:cTn id="40" presetID="24" presetClass="entr" presetSubtype="0" fill="hold" nodeType="clickEffect">
                                  <p:stCondLst>
                                    <p:cond delay="0"/>
                                  </p:stCondLst>
                                  <p:childTnLst>
                                    <p:set>
                                      <p:cBhvr>
                                        <p:cTn id="41" dur="1" fill="hold">
                                          <p:stCondLst>
                                            <p:cond delay="0"/>
                                          </p:stCondLst>
                                        </p:cTn>
                                        <p:tgtEl>
                                          <p:spTgt spid="21506"/>
                                        </p:tgtEl>
                                        <p:attrNameLst>
                                          <p:attrName>style.visibility</p:attrName>
                                        </p:attrNameLst>
                                      </p:cBhvr>
                                      <p:to>
                                        <p:strVal val="visible"/>
                                      </p:to>
                                    </p:set>
                                    <p:anim to="" calcmode="lin" valueType="num">
                                      <p:cBhvr>
                                        <p:cTn id="42" dur="1" fill="hold"/>
                                        <p:tgtEl>
                                          <p:spTgt spid="21506"/>
                                        </p:tgtEl>
                                        <p:attrNameLst>
                                          <p:attrName/>
                                        </p:attrNameLst>
                                      </p:cBhvr>
                                    </p:anim>
                                  </p:childTnLst>
                                </p:cTn>
                              </p:par>
                            </p:childTnLst>
                          </p:cTn>
                        </p:par>
                      </p:childTnLst>
                    </p:cTn>
                  </p:par>
                  <p:par>
                    <p:cTn id="43" fill="hold">
                      <p:stCondLst>
                        <p:cond delay="indefinite"/>
                      </p:stCondLst>
                      <p:childTnLst>
                        <p:par>
                          <p:cTn id="44" fill="hold">
                            <p:stCondLst>
                              <p:cond delay="0"/>
                            </p:stCondLst>
                            <p:childTnLst>
                              <p:par>
                                <p:cTn id="45" presetID="24" presetClass="entr" presetSubtype="0" fill="hold" nodeType="clickEffect">
                                  <p:stCondLst>
                                    <p:cond delay="0"/>
                                  </p:stCondLst>
                                  <p:childTnLst>
                                    <p:set>
                                      <p:cBhvr>
                                        <p:cTn id="46" dur="1" fill="hold">
                                          <p:stCondLst>
                                            <p:cond delay="0"/>
                                          </p:stCondLst>
                                        </p:cTn>
                                        <p:tgtEl>
                                          <p:spTgt spid="21508"/>
                                        </p:tgtEl>
                                        <p:attrNameLst>
                                          <p:attrName>style.visibility</p:attrName>
                                        </p:attrNameLst>
                                      </p:cBhvr>
                                      <p:to>
                                        <p:strVal val="visible"/>
                                      </p:to>
                                    </p:set>
                                    <p:anim to="" calcmode="lin" valueType="num">
                                      <p:cBhvr>
                                        <p:cTn id="47" dur="1" fill="hold"/>
                                        <p:tgtEl>
                                          <p:spTgt spid="21508"/>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rev="1"/>
        </p:bldSub>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me 5"/>
          <p:cNvGraphicFramePr/>
          <p:nvPr/>
        </p:nvGraphicFramePr>
        <p:xfrm>
          <a:off x="683568" y="905402"/>
          <a:ext cx="7632848" cy="38197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ZoneTexte 2"/>
          <p:cNvSpPr txBox="1"/>
          <p:nvPr/>
        </p:nvSpPr>
        <p:spPr>
          <a:xfrm>
            <a:off x="2915816" y="4869160"/>
            <a:ext cx="5472608" cy="646331"/>
          </a:xfrm>
          <a:prstGeom prst="rect">
            <a:avLst/>
          </a:prstGeom>
          <a:noFill/>
        </p:spPr>
        <p:txBody>
          <a:bodyPr wrap="square" rtlCol="0">
            <a:spAutoFit/>
          </a:bodyPr>
          <a:lstStyle/>
          <a:p>
            <a:r>
              <a:rPr lang="fr-BE" b="1" dirty="0" smtClean="0"/>
              <a:t>Alan Greenspan</a:t>
            </a:r>
            <a:r>
              <a:rPr lang="fr-BE" dirty="0" smtClean="0"/>
              <a:t>, </a:t>
            </a:r>
            <a:r>
              <a:rPr lang="fr-BE" i="1" dirty="0" smtClean="0"/>
              <a:t>Le Temps des turbulences,</a:t>
            </a:r>
            <a:r>
              <a:rPr lang="fr-BE" dirty="0" smtClean="0"/>
              <a:t> J.-C. Lattès, Paris, 2007.</a:t>
            </a:r>
            <a:endParaRPr lang="fr-BE"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withEffect">
                                  <p:stCondLst>
                                    <p:cond delay="0"/>
                                  </p:stCondLst>
                                  <p:childTnLst>
                                    <p:set>
                                      <p:cBhvr>
                                        <p:cTn id="6" dur="1" fill="hold">
                                          <p:stCondLst>
                                            <p:cond delay="0"/>
                                          </p:stCondLst>
                                        </p:cTn>
                                        <p:tgtEl>
                                          <p:spTgt spid="6">
                                            <p:graphicEl>
                                              <a:dgm id="{0A099FDD-A7B9-4A19-BE5A-A5C54F398927}"/>
                                            </p:graphicEl>
                                          </p:spTgt>
                                        </p:tgtEl>
                                        <p:attrNameLst>
                                          <p:attrName>style.visibility</p:attrName>
                                        </p:attrNameLst>
                                      </p:cBhvr>
                                      <p:to>
                                        <p:strVal val="visible"/>
                                      </p:to>
                                    </p:set>
                                    <p:anim to="" calcmode="lin" valueType="num">
                                      <p:cBhvr>
                                        <p:cTn id="7" dur="1" fill="hold"/>
                                        <p:tgtEl>
                                          <p:spTgt spid="6">
                                            <p:graphicEl>
                                              <a:dgm id="{0A099FDD-A7B9-4A19-BE5A-A5C54F398927}"/>
                                            </p:graphicEl>
                                          </p:spTgt>
                                        </p:tgtEl>
                                        <p:attrNameLst>
                                          <p:attrName/>
                                        </p:attrNameLst>
                                      </p:cBhvr>
                                    </p:anim>
                                  </p:childTnLst>
                                </p:cTn>
                              </p:par>
                            </p:childTnLst>
                          </p:cTn>
                        </p:par>
                        <p:par>
                          <p:cTn id="8" fill="hold">
                            <p:stCondLst>
                              <p:cond delay="0"/>
                            </p:stCondLst>
                            <p:childTnLst>
                              <p:par>
                                <p:cTn id="9" presetID="24" presetClass="entr" presetSubtype="0" fill="hold" grpId="0" nodeType="afterEffect">
                                  <p:stCondLst>
                                    <p:cond delay="3000"/>
                                  </p:stCondLst>
                                  <p:childTnLst>
                                    <p:set>
                                      <p:cBhvr>
                                        <p:cTn id="10" dur="1" fill="hold">
                                          <p:stCondLst>
                                            <p:cond delay="0"/>
                                          </p:stCondLst>
                                        </p:cTn>
                                        <p:tgtEl>
                                          <p:spTgt spid="6">
                                            <p:graphicEl>
                                              <a:dgm id="{38974BD1-48DF-4A7F-919D-6299EB2F264A}"/>
                                            </p:graphicEl>
                                          </p:spTgt>
                                        </p:tgtEl>
                                        <p:attrNameLst>
                                          <p:attrName>style.visibility</p:attrName>
                                        </p:attrNameLst>
                                      </p:cBhvr>
                                      <p:to>
                                        <p:strVal val="visible"/>
                                      </p:to>
                                    </p:set>
                                    <p:anim to="" calcmode="lin" valueType="num">
                                      <p:cBhvr>
                                        <p:cTn id="11" dur="1" fill="hold"/>
                                        <p:tgtEl>
                                          <p:spTgt spid="6">
                                            <p:graphicEl>
                                              <a:dgm id="{38974BD1-48DF-4A7F-919D-6299EB2F264A}"/>
                                            </p:graphic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uiExpand="1">
        <p:bldSub>
          <a:bldDgm bld="one"/>
        </p:bldSub>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http://www.annabac.com/sites/annabac.com/files/depot/images/2013/phistoireGeoTerminaleLEs95798p/73e58a05ac5564a2e022bdac7df63e8c.jpg"/>
          <p:cNvPicPr>
            <a:picLocks noChangeAspect="1" noChangeArrowheads="1"/>
          </p:cNvPicPr>
          <p:nvPr/>
        </p:nvPicPr>
        <p:blipFill>
          <a:blip r:embed="rId3" cstate="print"/>
          <a:srcRect/>
          <a:stretch>
            <a:fillRect/>
          </a:stretch>
        </p:blipFill>
        <p:spPr bwMode="auto">
          <a:xfrm>
            <a:off x="0" y="-93471"/>
            <a:ext cx="9144000" cy="6951471"/>
          </a:xfrm>
          <a:prstGeom prst="rect">
            <a:avLst/>
          </a:prstGeom>
          <a:noFill/>
        </p:spPr>
      </p:pic>
      <p:sp>
        <p:nvSpPr>
          <p:cNvPr id="3" name="ZoneTexte 2"/>
          <p:cNvSpPr txBox="1"/>
          <p:nvPr/>
        </p:nvSpPr>
        <p:spPr>
          <a:xfrm>
            <a:off x="323528" y="0"/>
            <a:ext cx="2520280" cy="1200329"/>
          </a:xfrm>
          <a:prstGeom prst="rect">
            <a:avLst/>
          </a:prstGeom>
          <a:noFill/>
        </p:spPr>
        <p:txBody>
          <a:bodyPr wrap="square" rtlCol="0">
            <a:spAutoFit/>
          </a:bodyPr>
          <a:lstStyle/>
          <a:p>
            <a:r>
              <a:rPr lang="fr-BE" b="1" dirty="0" smtClean="0">
                <a:solidFill>
                  <a:schemeClr val="bg1"/>
                </a:solidFill>
              </a:rPr>
              <a:t>Géopolitique du Moyen-Orient : un enjeu pour les puissances!</a:t>
            </a:r>
            <a:endParaRPr lang="fr-BE" b="1"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withEffect">
                                  <p:stCondLst>
                                    <p:cond delay="0"/>
                                  </p:stCondLst>
                                  <p:childTnLst>
                                    <p:set>
                                      <p:cBhvr>
                                        <p:cTn id="6" dur="1" fill="hold">
                                          <p:stCondLst>
                                            <p:cond delay="0"/>
                                          </p:stCondLst>
                                        </p:cTn>
                                        <p:tgtEl>
                                          <p:spTgt spid="56322"/>
                                        </p:tgtEl>
                                        <p:attrNameLst>
                                          <p:attrName>style.visibility</p:attrName>
                                        </p:attrNameLst>
                                      </p:cBhvr>
                                      <p:to>
                                        <p:strVal val="visible"/>
                                      </p:to>
                                    </p:set>
                                    <p:anim to="" calcmode="lin" valueType="num">
                                      <p:cBhvr>
                                        <p:cTn id="7" dur="1" fill="hold"/>
                                        <p:tgtEl>
                                          <p:spTgt spid="56322"/>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onderie">
  <a:themeElements>
    <a:clrScheme name="Fonderie">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Fonderie">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onderie">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360</TotalTime>
  <Words>2131</Words>
  <Application>Microsoft Office PowerPoint</Application>
  <PresentationFormat>Affichage à l'écran (4:3)</PresentationFormat>
  <Paragraphs>214</Paragraphs>
  <Slides>17</Slides>
  <Notes>16</Notes>
  <HiddenSlides>0</HiddenSlides>
  <MMClips>0</MMClips>
  <ScaleCrop>false</ScaleCrop>
  <HeadingPairs>
    <vt:vector size="6" baseType="variant">
      <vt:variant>
        <vt:lpstr>Thème</vt:lpstr>
      </vt:variant>
      <vt:variant>
        <vt:i4>1</vt:i4>
      </vt:variant>
      <vt:variant>
        <vt:lpstr>Serveurs OLE incorporés</vt:lpstr>
      </vt:variant>
      <vt:variant>
        <vt:i4>1</vt:i4>
      </vt:variant>
      <vt:variant>
        <vt:lpstr>Titres des diapositives</vt:lpstr>
      </vt:variant>
      <vt:variant>
        <vt:i4>17</vt:i4>
      </vt:variant>
    </vt:vector>
  </HeadingPairs>
  <TitlesOfParts>
    <vt:vector size="19" baseType="lpstr">
      <vt:lpstr>Fonderie</vt:lpstr>
      <vt:lpstr>Acrobat Document</vt:lpstr>
      <vt:lpstr>« Voyons, on ne fait pas la guerre pour du pétrole ! »</vt:lpstr>
      <vt:lpstr>Diapositive 2</vt:lpstr>
      <vt:lpstr>Diapositive 3</vt:lpstr>
      <vt:lpstr>Diapositive 4</vt:lpstr>
      <vt:lpstr>Diapositive 5</vt:lpstr>
      <vt:lpstr>Diapositive 6</vt:lpstr>
      <vt:lpstr>Diapositive 7</vt:lpstr>
      <vt:lpstr>Diapositive 8</vt:lpstr>
      <vt:lpstr>Diapositive 9</vt:lpstr>
      <vt:lpstr>Diapositive 10</vt:lpstr>
      <vt:lpstr>Diapositive 11</vt:lpstr>
      <vt:lpstr>Diapositive 12</vt:lpstr>
      <vt:lpstr>Diapositive 13</vt:lpstr>
      <vt:lpstr>Diapositive 14</vt:lpstr>
      <vt:lpstr>Diapositive 15</vt:lpstr>
      <vt:lpstr>Diapositive 16</vt:lpstr>
      <vt:lpstr>Diapositive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Thibault Zaleski</dc:creator>
  <cp:lastModifiedBy>Tibo</cp:lastModifiedBy>
  <cp:revision>113</cp:revision>
  <dcterms:created xsi:type="dcterms:W3CDTF">2014-07-25T10:56:57Z</dcterms:created>
  <dcterms:modified xsi:type="dcterms:W3CDTF">2014-08-22T13:58:34Z</dcterms:modified>
</cp:coreProperties>
</file>