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63" r:id="rId3"/>
    <p:sldId id="262" r:id="rId4"/>
    <p:sldId id="257" r:id="rId5"/>
    <p:sldId id="259" r:id="rId6"/>
    <p:sldId id="258" r:id="rId7"/>
    <p:sldId id="265" r:id="rId8"/>
    <p:sldId id="264" r:id="rId9"/>
    <p:sldId id="267" r:id="rId10"/>
    <p:sldId id="266" r:id="rId11"/>
    <p:sldId id="268" r:id="rId12"/>
    <p:sldId id="269" r:id="rId13"/>
    <p:sldId id="270"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93" autoAdjust="0"/>
  </p:normalViewPr>
  <p:slideViewPr>
    <p:cSldViewPr>
      <p:cViewPr varScale="1">
        <p:scale>
          <a:sx n="88" d="100"/>
          <a:sy n="88" d="100"/>
        </p:scale>
        <p:origin x="-38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CD01A1-2CCB-47EF-A184-AF4062EA92B1}" type="datetimeFigureOut">
              <a:rPr lang="fr-BE" smtClean="0"/>
              <a:pPr/>
              <a:t>20/10/2016</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066B18-4206-47D9-B389-C99F9BF5EDEF}" type="slidenum">
              <a:rPr lang="fr-BE" smtClean="0"/>
              <a:pPr/>
              <a:t>‹N°›</a:t>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fr.wikipedia.org/wiki/Automobile" TargetMode="External"/><Relationship Id="rId3" Type="http://schemas.openxmlformats.org/officeDocument/2006/relationships/hyperlink" Target="http://fr.wikipedia.org/wiki/Houille" TargetMode="External"/><Relationship Id="rId7" Type="http://schemas.openxmlformats.org/officeDocument/2006/relationships/hyperlink" Target="http://fr.wikipedia.org/wiki/Avion" TargetMode="External"/><Relationship Id="rId12" Type="http://schemas.openxmlformats.org/officeDocument/2006/relationships/hyperlink" Target="http://fr.wikipedia.org/wiki/Fonds_mon%C3%A9taire_international"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fr.wikipedia.org/wiki/Navire" TargetMode="External"/><Relationship Id="rId11" Type="http://schemas.openxmlformats.org/officeDocument/2006/relationships/hyperlink" Target="http://fr.wikipedia.org/wiki/Accords_de_Bretton_Woods" TargetMode="External"/><Relationship Id="rId5" Type="http://schemas.openxmlformats.org/officeDocument/2006/relationships/hyperlink" Target="http://fr.wikipedia.org/wiki/%C3%89lectricit%C3%A9" TargetMode="External"/><Relationship Id="rId10" Type="http://schemas.openxmlformats.org/officeDocument/2006/relationships/hyperlink" Target="http://fr.wikipedia.org/wiki/Cours_plancher" TargetMode="External"/><Relationship Id="rId4" Type="http://schemas.openxmlformats.org/officeDocument/2006/relationships/hyperlink" Target="http://fr.wikipedia.org/wiki/P%C3%A9trole" TargetMode="External"/><Relationship Id="rId9" Type="http://schemas.openxmlformats.org/officeDocument/2006/relationships/hyperlink" Target="http://fr.wikipedia.org/wiki/Arme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r.wikipedia.org/wiki/Karl_Poppe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http://www.imf.org/external/np/exr/facts/fre/glancef.htm, consultation le 29/05/2015</a:t>
            </a:r>
          </a:p>
          <a:p>
            <a:endParaRPr lang="fr-BE" dirty="0" smtClean="0"/>
          </a:p>
          <a:p>
            <a:r>
              <a:rPr lang="fr-BE" dirty="0" smtClean="0"/>
              <a:t>Affiche vantant le plan Marshall, liens avec</a:t>
            </a:r>
            <a:r>
              <a:rPr lang="fr-BE" baseline="0" dirty="0" smtClean="0"/>
              <a:t> OECE (&gt; OCDE en 1961))</a:t>
            </a:r>
          </a:p>
          <a:p>
            <a:endParaRPr lang="fr-BE" baseline="0" dirty="0" smtClean="0"/>
          </a:p>
          <a:p>
            <a:r>
              <a:rPr lang="fr-BE" baseline="0" dirty="0" smtClean="0"/>
              <a:t>Morgenthau, emblème de l’esprit Morgenthau, était partisan d’une paix dure pour l’Allemagne, sévère, qui privilégiait la transformation en pays essentiellement agricole, la désindustrialisation signifiant l’incapacité d’un réarmement.</a:t>
            </a:r>
          </a:p>
          <a:p>
            <a:endParaRPr lang="fr-BE" baseline="0" dirty="0" smtClean="0"/>
          </a:p>
          <a:p>
            <a:r>
              <a:rPr lang="fr-BE" baseline="0" dirty="0" smtClean="0"/>
              <a:t>À savoir : </a:t>
            </a:r>
            <a:r>
              <a:rPr lang="fr-BE" dirty="0" smtClean="0"/>
              <a:t>Au sortir de la guerre, les États-Unis disposent de la plus grande partie des capitaux mondiaux et dominent la production manufacturière et les exportations. Ils produisent la moitié du </a:t>
            </a:r>
            <a:r>
              <a:rPr lang="fr-BE" dirty="0" smtClean="0">
                <a:hlinkClick r:id="rId3" tooltip="Houille"/>
              </a:rPr>
              <a:t>charbon</a:t>
            </a:r>
            <a:r>
              <a:rPr lang="fr-BE" dirty="0" smtClean="0"/>
              <a:t>, les deux tiers du </a:t>
            </a:r>
            <a:r>
              <a:rPr lang="fr-BE" dirty="0" smtClean="0">
                <a:hlinkClick r:id="rId4" tooltip="Pétrole"/>
              </a:rPr>
              <a:t>pétrole</a:t>
            </a:r>
            <a:r>
              <a:rPr lang="fr-BE" dirty="0" smtClean="0"/>
              <a:t> et plus de la moitié de l’</a:t>
            </a:r>
            <a:r>
              <a:rPr lang="fr-BE" dirty="0" smtClean="0">
                <a:hlinkClick r:id="rId5" tooltip="Électricité"/>
              </a:rPr>
              <a:t>électricité</a:t>
            </a:r>
            <a:r>
              <a:rPr lang="fr-BE" dirty="0" smtClean="0"/>
              <a:t> au niveau mondial. Ils sont en mesure de produire de grandes quantités de </a:t>
            </a:r>
            <a:r>
              <a:rPr lang="fr-BE" dirty="0" smtClean="0">
                <a:hlinkClick r:id="rId6" tooltip="Navire"/>
              </a:rPr>
              <a:t>navires</a:t>
            </a:r>
            <a:r>
              <a:rPr lang="fr-BE" dirty="0" smtClean="0"/>
              <a:t>, d’</a:t>
            </a:r>
            <a:r>
              <a:rPr lang="fr-BE" dirty="0" smtClean="0">
                <a:hlinkClick r:id="rId7" tooltip="Avion"/>
              </a:rPr>
              <a:t>avions</a:t>
            </a:r>
            <a:r>
              <a:rPr lang="fr-BE" dirty="0" smtClean="0"/>
              <a:t>, de </a:t>
            </a:r>
            <a:r>
              <a:rPr lang="fr-BE" dirty="0" smtClean="0">
                <a:hlinkClick r:id="rId8" tooltip="Automobile"/>
              </a:rPr>
              <a:t>voitures</a:t>
            </a:r>
            <a:r>
              <a:rPr lang="fr-BE" dirty="0" smtClean="0"/>
              <a:t>, de produits chimiques, d’</a:t>
            </a:r>
            <a:r>
              <a:rPr lang="fr-BE" dirty="0" smtClean="0">
                <a:hlinkClick r:id="rId9" tooltip="Armes"/>
              </a:rPr>
              <a:t>armes</a:t>
            </a:r>
            <a:r>
              <a:rPr lang="fr-BE" dirty="0" smtClean="0"/>
              <a:t> et d’autres produits manufacturiers. De plus, 2/3 des réserves mondiales d’or sont détenues par les Américains.</a:t>
            </a:r>
          </a:p>
          <a:p>
            <a:r>
              <a:rPr lang="fr-BE" dirty="0" smtClean="0"/>
              <a:t>Les représentants des États créent un </a:t>
            </a:r>
            <a:r>
              <a:rPr lang="fr-BE" i="1" dirty="0" smtClean="0"/>
              <a:t>Gold-Exchange Standard</a:t>
            </a:r>
            <a:r>
              <a:rPr lang="fr-BE" dirty="0" smtClean="0"/>
              <a:t> fondé sur une seule monnaie, le dollar américain : toutes les monnaies sont définies en dollar et seul le dollar est défini en or. Le rattachement à l'or, sur la base de 35 dollars américains l'once d'or, suppose qu'il n'y aura pas de dérapage incontrôlé de la part des États-Unis et qu'ils chercheront à maintenir la valeur « réelle » de leur monnaie.</a:t>
            </a:r>
          </a:p>
          <a:p>
            <a:endParaRPr lang="fr-BE" dirty="0" smtClean="0"/>
          </a:p>
          <a:p>
            <a:r>
              <a:rPr lang="fr-BE" dirty="0" smtClean="0"/>
              <a:t>Dans ce système, les différentes monnaies nationales (autres que le dollar américain) ont un taux de change fixe mais ajustable en cas de besoin sous réserve de l'accord des partenaires. En temps courant, la convertibilité des monnaies par rapport au dollar est encadré par un </a:t>
            </a:r>
            <a:r>
              <a:rPr lang="fr-BE" dirty="0" smtClean="0">
                <a:hlinkClick r:id="rId10" tooltip="Cours plancher"/>
              </a:rPr>
              <a:t>cours plancher</a:t>
            </a:r>
            <a:r>
              <a:rPr lang="fr-BE" dirty="0" smtClean="0"/>
              <a:t> et un cours plafond, qui interdit à ces monnaies de s'écarter de plus de 2% de la parité initiale fixée</a:t>
            </a:r>
            <a:r>
              <a:rPr lang="fr-BE" baseline="30000" dirty="0" smtClean="0">
                <a:hlinkClick r:id="rId11"/>
              </a:rPr>
              <a:t>4</a:t>
            </a:r>
            <a:r>
              <a:rPr lang="fr-BE" dirty="0" smtClean="0"/>
              <a:t>. Le </a:t>
            </a:r>
            <a:r>
              <a:rPr lang="fr-BE" dirty="0" smtClean="0">
                <a:hlinkClick r:id="rId12" tooltip="Fonds monétaire international"/>
              </a:rPr>
              <a:t>Fonds monétaire international</a:t>
            </a:r>
            <a:r>
              <a:rPr lang="fr-BE" dirty="0" smtClean="0"/>
              <a:t> est créé. Il a pour but de surveiller les politiques nationales pour vérifier qu'elles ne dérapent pas et d'intervenir en cas de crises de change pour fournir de la liquidité au pays concerné moyennant la mise en place d'une politique de redressement</a:t>
            </a:r>
          </a:p>
          <a:p>
            <a:endParaRPr lang="fr-BE" dirty="0" smtClean="0"/>
          </a:p>
          <a:p>
            <a:endParaRPr lang="fr-BE" dirty="0" smtClean="0"/>
          </a:p>
          <a:p>
            <a:r>
              <a:rPr lang="fr-BE" dirty="0" smtClean="0"/>
              <a:t>FMI : institution intergouvernementale chaque Etat mettant en commun de l’argent et</a:t>
            </a:r>
            <a:r>
              <a:rPr lang="fr-BE" baseline="0" dirty="0" smtClean="0"/>
              <a:t> des ressources dans un but précis : la stabilité monétaire. Fonctionne comme un fonds. Achat de devises, prêts.</a:t>
            </a:r>
            <a:endParaRPr lang="fr-BE" dirty="0" smtClean="0"/>
          </a:p>
          <a:p>
            <a:endParaRPr lang="fr-BE" dirty="0" smtClean="0"/>
          </a:p>
          <a:p>
            <a:r>
              <a:rPr lang="fr-BE" dirty="0" smtClean="0"/>
              <a:t>BM : </a:t>
            </a:r>
          </a:p>
          <a:p>
            <a:endParaRPr lang="fr-BE" dirty="0" smtClean="0"/>
          </a:p>
          <a:p>
            <a:r>
              <a:rPr lang="fr-BE" dirty="0" smtClean="0"/>
              <a:t>Williamson est à la fois celui qui a théorisé en 1989 le consensus de</a:t>
            </a:r>
            <a:r>
              <a:rPr lang="fr-BE" baseline="0" dirty="0" smtClean="0"/>
              <a:t> Washington. Il ne soutient pourtant pas la libéralisation </a:t>
            </a:r>
            <a:r>
              <a:rPr lang="fr-BE" baseline="0" smtClean="0"/>
              <a:t>des capitaux</a:t>
            </a:r>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2</a:t>
            </a:fld>
            <a:endParaRPr lang="fr-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http://www.banquemondiale.org/fr/news/feature/2014/04/10/shared-prosperity-infographic</a:t>
            </a:r>
          </a:p>
          <a:p>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3</a:t>
            </a:fld>
            <a:endParaRPr lang="fr-B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Karl Popper, libéral, Société du Mont Pèlerin, qui a fréquenté Hayek ou Friedman défend </a:t>
            </a:r>
            <a:r>
              <a:rPr lang="fr-BE" smtClean="0"/>
              <a:t>pourtant ceci :</a:t>
            </a:r>
            <a:endParaRPr lang="fr-BE" dirty="0" smtClean="0"/>
          </a:p>
          <a:p>
            <a:endParaRPr lang="fr-BE" dirty="0" smtClean="0"/>
          </a:p>
          <a:p>
            <a:r>
              <a:rPr lang="fr-BE" dirty="0" smtClean="0"/>
              <a:t>« La liberté, si elle est illimitée, conduit à son contraire ; car si elle n’est pas protégée et restreinte par la loi, la liberté conduit nécessairement à la tyrannie du plus fort sur le plus faible</a:t>
            </a:r>
            <a:r>
              <a:rPr lang="fr-BE" baseline="30000" dirty="0" smtClean="0">
                <a:hlinkClick r:id="rId3"/>
              </a:rPr>
              <a:t>16</a:t>
            </a:r>
            <a:r>
              <a:rPr lang="fr-BE" dirty="0" smtClean="0"/>
              <a:t>. »</a:t>
            </a:r>
          </a:p>
          <a:p>
            <a:r>
              <a:rPr lang="fr-BE" dirty="0" smtClean="0"/>
              <a:t>Aussi l'État a le devoir de limiter la liberté de telle sorte qu'aucun individu ne doit être amené à être aliéné à un autre :</a:t>
            </a:r>
          </a:p>
          <a:p>
            <a:r>
              <a:rPr lang="fr-BE" dirty="0" smtClean="0"/>
              <a:t>« C'est pourquoi nous exigeons que l'État limite la liberté dans une certaine mesure, de telle sorte que la liberté de chacun soit protégée par la loi. Personne ne doit être </a:t>
            </a:r>
            <a:r>
              <a:rPr lang="fr-BE" i="1" dirty="0" smtClean="0"/>
              <a:t>à la merci</a:t>
            </a:r>
            <a:r>
              <a:rPr lang="fr-BE" dirty="0" smtClean="0"/>
              <a:t> d'autres, mais tous doivent avoir le </a:t>
            </a:r>
            <a:r>
              <a:rPr lang="fr-BE" i="1" dirty="0" smtClean="0"/>
              <a:t>droit</a:t>
            </a:r>
            <a:r>
              <a:rPr lang="fr-BE" dirty="0" smtClean="0"/>
              <a:t> d'être protégé par l'État. Je crois que ces considérations, visant initialement le domaine de la force brute et de l'intimidation physique, doivent aussi être appliquées au domaine économique. […] Nous devons construire des institutions sociales, imposées par l’État, pour protéger les économiquement faibles des économiquement forts</a:t>
            </a:r>
            <a:r>
              <a:rPr lang="fr-BE" baseline="30000" dirty="0" smtClean="0">
                <a:hlinkClick r:id="rId3"/>
              </a:rPr>
              <a:t>17</a:t>
            </a:r>
            <a:r>
              <a:rPr lang="fr-BE" dirty="0" smtClean="0"/>
              <a:t>. »</a:t>
            </a:r>
          </a:p>
          <a:p>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4</a:t>
            </a:fld>
            <a:endParaRPr lang="fr-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Carte des flux et jours de voyage</a:t>
            </a:r>
            <a:r>
              <a:rPr lang="fr-BE" baseline="0" dirty="0" smtClean="0"/>
              <a:t> pour atteindre une région</a:t>
            </a:r>
            <a:r>
              <a:rPr lang="fr-BE" dirty="0" smtClean="0"/>
              <a:t> de</a:t>
            </a:r>
            <a:r>
              <a:rPr lang="fr-BE" baseline="0" dirty="0" smtClean="0"/>
              <a:t> UE http://bioval.jrc.ec.europa.eu/products/gam/index.htm</a:t>
            </a:r>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6</a:t>
            </a:fld>
            <a:endParaRPr lang="fr-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Jim</a:t>
            </a:r>
            <a:r>
              <a:rPr lang="fr-BE" baseline="0" dirty="0" smtClean="0"/>
              <a:t> Yong Kim et Ch. Lagarde</a:t>
            </a:r>
          </a:p>
          <a:p>
            <a:r>
              <a:rPr lang="fr-BE" baseline="0" dirty="0" smtClean="0"/>
              <a:t> rencontre à Davos &gt; lien avec Forum Mondial pour l’économie (G7, G8, G20)</a:t>
            </a:r>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7</a:t>
            </a:fld>
            <a:endParaRPr lang="fr-B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Le Monde Economie , avril 2015:</a:t>
            </a:r>
          </a:p>
          <a:p>
            <a:r>
              <a:rPr lang="fr-BE" dirty="0" smtClean="0"/>
              <a:t>Pour les sœurs jumelles nées des accords de </a:t>
            </a:r>
            <a:r>
              <a:rPr lang="fr-BE" dirty="0" err="1" smtClean="0"/>
              <a:t>Bretton</a:t>
            </a:r>
            <a:r>
              <a:rPr lang="fr-BE" dirty="0" smtClean="0"/>
              <a:t> </a:t>
            </a:r>
            <a:r>
              <a:rPr lang="fr-BE" dirty="0" err="1" smtClean="0"/>
              <a:t>Woods</a:t>
            </a:r>
            <a:r>
              <a:rPr lang="fr-BE" dirty="0" smtClean="0"/>
              <a:t> (juillet 1944) – elles furent créées dans le but de renforcer la coopération économique et d’assurer le financement de la reconstruction et du développement du monde d’après-guerre –, 2015 est une année particulière. Quatre ans et demi après l’adoption, en 2010, de la réforme du FMI – elle est censée doubler ses ressources et donner plus de poids aux pays émergents –, le Sénat américain, à majorité républicaine, peu tenté par le multilatéralisme ou inquiet d’une fuite en avant budgétaire, refuse toujours de la ratifier.</a:t>
            </a:r>
          </a:p>
          <a:p>
            <a:r>
              <a:rPr lang="fr-BE" dirty="0" smtClean="0"/>
              <a:t>Plusieurs options à l’</a:t>
            </a:r>
            <a:r>
              <a:rPr lang="fr-BE" dirty="0" err="1" smtClean="0"/>
              <a:t>étudeFace</a:t>
            </a:r>
            <a:r>
              <a:rPr lang="fr-BE" dirty="0" smtClean="0"/>
              <a:t> à ce blocage, la directrice générale du FMI, Christine Lagarde, a proposé des mesures transitoires de rééquilibrage qui doivent être approuvées d’ici au 30 juin. La Banque mondiale, de son côté, doit apprendre à vivre avec une concurrence nouvelle – celle de la Banque de développement des BRICS (Brésil, Russie, Inde, Chine, Afrique du Sud) et celle de la Banque asiatique pour l’investissement...</a:t>
            </a:r>
          </a:p>
          <a:p>
            <a:r>
              <a:rPr lang="fr-BE" dirty="0" smtClean="0"/>
              <a:t/>
            </a:r>
            <a:br>
              <a:rPr lang="fr-BE" dirty="0" smtClean="0"/>
            </a:br>
            <a:r>
              <a:rPr lang="fr-BE" dirty="0" smtClean="0"/>
              <a:t>En savoir plus sur http://www.lemonde.fr/economie/article/2015/04/13/fmi-et-banque-mondiale-contraints-de-se-reformer_4614931_3234.html#73ODjlvQYKotebqQ.99</a:t>
            </a:r>
          </a:p>
          <a:p>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8</a:t>
            </a:fld>
            <a:endParaRPr lang="fr-B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BE" dirty="0" smtClean="0"/>
              <a:t>http://www.banquemondiale.org/fr/about/annual-report/infographics</a:t>
            </a:r>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10</a:t>
            </a:fld>
            <a:endParaRPr lang="fr-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04066B18-4206-47D9-B389-C99F9BF5EDEF}" type="slidenum">
              <a:rPr lang="fr-BE" smtClean="0"/>
              <a:pPr/>
              <a:t>11</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CF4668DC-857F-487D-BFFA-8C0CA5037977}"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20/10/2016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A309A6D-C09C-4548-B29A-6CF363A7E532}" type="datetimeFigureOut">
              <a:rPr lang="fr-FR" smtClean="0"/>
              <a:pPr/>
              <a:t>20/10/2016</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gif"/><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www.banquemondiale.org/fr/about/annual-report/roles-resourc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2" Type="http://schemas.openxmlformats.org/officeDocument/2006/relationships/hyperlink" Target="http://www.rtbf.be/info/economie/detail_les-derniers-points-de-discorde-entre-athenes-et-ses-creanciers?id=9011230"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afrocentricity.info/files/2015/04/FMI-ET-BANQUE-MONDIALE.jpg"/>
          <p:cNvPicPr>
            <a:picLocks noChangeAspect="1" noChangeArrowheads="1"/>
          </p:cNvPicPr>
          <p:nvPr/>
        </p:nvPicPr>
        <p:blipFill>
          <a:blip r:embed="rId2" cstate="print"/>
          <a:srcRect/>
          <a:stretch>
            <a:fillRect/>
          </a:stretch>
        </p:blipFill>
        <p:spPr bwMode="auto">
          <a:xfrm>
            <a:off x="0" y="0"/>
            <a:ext cx="9204512" cy="5177540"/>
          </a:xfrm>
          <a:prstGeom prst="rect">
            <a:avLst/>
          </a:prstGeom>
          <a:noFill/>
        </p:spPr>
      </p:pic>
      <p:pic>
        <p:nvPicPr>
          <p:cNvPr id="26630" name="Picture 6" descr="http://loquesucede.com/wp-content/uploads/2014/11/FMI.jpg"/>
          <p:cNvPicPr>
            <a:picLocks noChangeAspect="1" noChangeArrowheads="1"/>
          </p:cNvPicPr>
          <p:nvPr/>
        </p:nvPicPr>
        <p:blipFill>
          <a:blip r:embed="rId3" cstate="print"/>
          <a:srcRect/>
          <a:stretch>
            <a:fillRect/>
          </a:stretch>
        </p:blipFill>
        <p:spPr bwMode="auto">
          <a:xfrm>
            <a:off x="4644008" y="5085184"/>
            <a:ext cx="5137961" cy="1772816"/>
          </a:xfrm>
          <a:prstGeom prst="rect">
            <a:avLst/>
          </a:prstGeom>
          <a:noFill/>
        </p:spPr>
      </p:pic>
      <p:pic>
        <p:nvPicPr>
          <p:cNvPr id="26632" name="Picture 8" descr="http://www.infomediaire.net/sites/default/files/news_images_haut/banque_mondiale_vf.jpg?1426846942"/>
          <p:cNvPicPr>
            <a:picLocks noChangeAspect="1" noChangeArrowheads="1"/>
          </p:cNvPicPr>
          <p:nvPr/>
        </p:nvPicPr>
        <p:blipFill>
          <a:blip r:embed="rId4" cstate="print"/>
          <a:srcRect/>
          <a:stretch>
            <a:fillRect/>
          </a:stretch>
        </p:blipFill>
        <p:spPr bwMode="auto">
          <a:xfrm>
            <a:off x="0" y="5068079"/>
            <a:ext cx="4644008" cy="1789921"/>
          </a:xfrm>
          <a:prstGeom prst="rect">
            <a:avLst/>
          </a:prstGeom>
          <a:noFill/>
        </p:spPr>
      </p:pic>
      <p:pic>
        <p:nvPicPr>
          <p:cNvPr id="4" name="Picture 2" descr="http://www.cnapd.be/IMG/banner.jpg"/>
          <p:cNvPicPr>
            <a:picLocks noChangeAspect="1" noChangeArrowheads="1"/>
          </p:cNvPicPr>
          <p:nvPr/>
        </p:nvPicPr>
        <p:blipFill>
          <a:blip r:embed="rId5" cstate="print"/>
          <a:srcRect/>
          <a:stretch>
            <a:fillRect/>
          </a:stretch>
        </p:blipFill>
        <p:spPr bwMode="auto">
          <a:xfrm>
            <a:off x="-180528" y="4509120"/>
            <a:ext cx="9505056" cy="8023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 to="" calcmode="lin" valueType="num">
                                      <p:cBhvr>
                                        <p:cTn id="7" dur="1" fill="hold"/>
                                        <p:tgtEl>
                                          <p:spTgt spid="2662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6632"/>
                                        </p:tgtEl>
                                        <p:attrNameLst>
                                          <p:attrName>style.visibility</p:attrName>
                                        </p:attrNameLst>
                                      </p:cBhvr>
                                      <p:to>
                                        <p:strVal val="visible"/>
                                      </p:to>
                                    </p:set>
                                    <p:anim to="" calcmode="lin" valueType="num">
                                      <p:cBhvr>
                                        <p:cTn id="10" dur="1" fill="hold"/>
                                        <p:tgtEl>
                                          <p:spTgt spid="26632"/>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26630"/>
                                        </p:tgtEl>
                                        <p:attrNameLst>
                                          <p:attrName>style.visibility</p:attrName>
                                        </p:attrNameLst>
                                      </p:cBhvr>
                                      <p:to>
                                        <p:strVal val="visible"/>
                                      </p:to>
                                    </p:set>
                                    <p:anim to="" calcmode="lin" valueType="num">
                                      <p:cBhvr>
                                        <p:cTn id="13" dur="1" fill="hold"/>
                                        <p:tgtEl>
                                          <p:spTgt spid="26630"/>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54" presetClass="entr" presetSubtype="0" accel="10000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2000" fill="hold"/>
                                        <p:tgtEl>
                                          <p:spTgt spid="4"/>
                                        </p:tgtEl>
                                        <p:attrNameLst>
                                          <p:attrName>ppt_w</p:attrName>
                                        </p:attrNameLst>
                                      </p:cBhvr>
                                      <p:tavLst>
                                        <p:tav tm="0">
                                          <p:val>
                                            <p:strVal val="#ppt_w*0.05"/>
                                          </p:val>
                                        </p:tav>
                                        <p:tav tm="100000">
                                          <p:val>
                                            <p:strVal val="#ppt_w"/>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anim calcmode="lin" valueType="num">
                                      <p:cBhvr>
                                        <p:cTn id="20" dur="2000" fill="hold"/>
                                        <p:tgtEl>
                                          <p:spTgt spid="4"/>
                                        </p:tgtEl>
                                        <p:attrNameLst>
                                          <p:attrName>ppt_x</p:attrName>
                                        </p:attrNameLst>
                                      </p:cBhvr>
                                      <p:tavLst>
                                        <p:tav tm="0">
                                          <p:val>
                                            <p:strVal val="#ppt_x-.2"/>
                                          </p:val>
                                        </p:tav>
                                        <p:tav tm="100000">
                                          <p:val>
                                            <p:strVal val="#ppt_x"/>
                                          </p:val>
                                        </p:tav>
                                      </p:tavLst>
                                    </p:anim>
                                    <p:anim calcmode="lin" valueType="num">
                                      <p:cBhvr>
                                        <p:cTn id="21" dur="2000" fill="hold"/>
                                        <p:tgtEl>
                                          <p:spTgt spid="4"/>
                                        </p:tgtEl>
                                        <p:attrNameLst>
                                          <p:attrName>ppt_y</p:attrName>
                                        </p:attrNameLst>
                                      </p:cBhvr>
                                      <p:tavLst>
                                        <p:tav tm="0">
                                          <p:val>
                                            <p:strVal val="#ppt_y"/>
                                          </p:val>
                                        </p:tav>
                                        <p:tav tm="100000">
                                          <p:val>
                                            <p:strVal val="#ppt_y"/>
                                          </p:val>
                                        </p:tav>
                                      </p:tavLst>
                                    </p:anim>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http://les-yeux-du-monde.fr/wp-content/uploads/2014/01/bretton-woods.jpg"/>
          <p:cNvPicPr>
            <a:picLocks noChangeAspect="1" noChangeArrowheads="1"/>
          </p:cNvPicPr>
          <p:nvPr/>
        </p:nvPicPr>
        <p:blipFill>
          <a:blip r:embed="rId3" cstate="print"/>
          <a:srcRect/>
          <a:stretch>
            <a:fillRect/>
          </a:stretch>
        </p:blipFill>
        <p:spPr bwMode="auto">
          <a:xfrm>
            <a:off x="-468560" y="0"/>
            <a:ext cx="12313221" cy="6858000"/>
          </a:xfrm>
          <a:prstGeom prst="rect">
            <a:avLst/>
          </a:prstGeom>
          <a:noFill/>
        </p:spPr>
      </p:pic>
      <p:sp>
        <p:nvSpPr>
          <p:cNvPr id="4" name="Organigramme : Alternative 3"/>
          <p:cNvSpPr/>
          <p:nvPr/>
        </p:nvSpPr>
        <p:spPr>
          <a:xfrm>
            <a:off x="46300" y="2708920"/>
            <a:ext cx="2951312" cy="1296144"/>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400" dirty="0" smtClean="0">
                <a:solidFill>
                  <a:srgbClr val="C00000"/>
                </a:solidFill>
              </a:rPr>
              <a:t>ONU </a:t>
            </a:r>
          </a:p>
          <a:p>
            <a:pPr algn="ctr"/>
            <a:r>
              <a:rPr lang="fr-BE" sz="2400" dirty="0" err="1" smtClean="0">
                <a:solidFill>
                  <a:srgbClr val="C00000"/>
                </a:solidFill>
              </a:rPr>
              <a:t>Bretton</a:t>
            </a:r>
            <a:r>
              <a:rPr lang="fr-BE" sz="2400" dirty="0" smtClean="0">
                <a:solidFill>
                  <a:srgbClr val="C00000"/>
                </a:solidFill>
              </a:rPr>
              <a:t> </a:t>
            </a:r>
            <a:r>
              <a:rPr lang="fr-BE" sz="2400" dirty="0" err="1" smtClean="0">
                <a:solidFill>
                  <a:srgbClr val="C00000"/>
                </a:solidFill>
              </a:rPr>
              <a:t>Woods</a:t>
            </a:r>
            <a:endParaRPr lang="fr-BE" sz="2400" dirty="0" smtClean="0">
              <a:solidFill>
                <a:srgbClr val="C00000"/>
              </a:solidFill>
            </a:endParaRPr>
          </a:p>
          <a:p>
            <a:pPr algn="ctr"/>
            <a:r>
              <a:rPr lang="fr-BE" sz="2400" dirty="0" smtClean="0">
                <a:solidFill>
                  <a:srgbClr val="C00000"/>
                </a:solidFill>
              </a:rPr>
              <a:t>1944</a:t>
            </a:r>
            <a:endParaRPr lang="fr-BE" sz="1400" dirty="0">
              <a:solidFill>
                <a:srgbClr val="C00000"/>
              </a:solidFill>
            </a:endParaRPr>
          </a:p>
        </p:txBody>
      </p:sp>
      <p:sp>
        <p:nvSpPr>
          <p:cNvPr id="12" name="Organigramme : Alternative 11"/>
          <p:cNvSpPr/>
          <p:nvPr/>
        </p:nvSpPr>
        <p:spPr>
          <a:xfrm>
            <a:off x="1043608" y="764704"/>
            <a:ext cx="2951312" cy="1296144"/>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400" dirty="0" smtClean="0">
                <a:solidFill>
                  <a:srgbClr val="C00000"/>
                </a:solidFill>
              </a:rPr>
              <a:t>Fonds Monétaire International</a:t>
            </a:r>
          </a:p>
          <a:p>
            <a:pPr algn="ctr"/>
            <a:r>
              <a:rPr lang="fr-BE" sz="2400" dirty="0" smtClean="0">
                <a:solidFill>
                  <a:srgbClr val="C00000"/>
                </a:solidFill>
              </a:rPr>
              <a:t>FMI</a:t>
            </a:r>
            <a:endParaRPr lang="fr-BE" sz="1400" dirty="0">
              <a:solidFill>
                <a:srgbClr val="C00000"/>
              </a:solidFill>
            </a:endParaRPr>
          </a:p>
        </p:txBody>
      </p:sp>
      <p:sp>
        <p:nvSpPr>
          <p:cNvPr id="13" name="Organigramme : Alternative 12"/>
          <p:cNvSpPr/>
          <p:nvPr/>
        </p:nvSpPr>
        <p:spPr>
          <a:xfrm>
            <a:off x="971600" y="4509120"/>
            <a:ext cx="3168352" cy="2088232"/>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400" dirty="0" smtClean="0">
                <a:solidFill>
                  <a:srgbClr val="C00000"/>
                </a:solidFill>
              </a:rPr>
              <a:t>Banque Internationale pour la reconstruction et le développement</a:t>
            </a:r>
          </a:p>
          <a:p>
            <a:pPr algn="ctr"/>
            <a:r>
              <a:rPr lang="fr-BE" sz="2400" dirty="0" smtClean="0">
                <a:solidFill>
                  <a:srgbClr val="C00000"/>
                </a:solidFill>
              </a:rPr>
              <a:t>BIRD</a:t>
            </a:r>
            <a:endParaRPr lang="fr-BE" sz="1400" dirty="0">
              <a:solidFill>
                <a:srgbClr val="C00000"/>
              </a:solidFill>
            </a:endParaRPr>
          </a:p>
        </p:txBody>
      </p:sp>
      <p:sp>
        <p:nvSpPr>
          <p:cNvPr id="15" name="Organigramme : Alternative 14"/>
          <p:cNvSpPr/>
          <p:nvPr/>
        </p:nvSpPr>
        <p:spPr>
          <a:xfrm>
            <a:off x="4895528" y="188640"/>
            <a:ext cx="4104456" cy="2736304"/>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BE" sz="1600" i="1" dirty="0" smtClean="0">
                <a:solidFill>
                  <a:schemeClr val="bg1">
                    <a:lumMod val="95000"/>
                    <a:lumOff val="5000"/>
                  </a:schemeClr>
                </a:solidFill>
              </a:rPr>
              <a:t>Le Fonds monétaire international (FMI) encourage </a:t>
            </a:r>
            <a:r>
              <a:rPr lang="fr-BE" sz="1600" i="1" dirty="0" smtClean="0">
                <a:solidFill>
                  <a:srgbClr val="C00000"/>
                </a:solidFill>
              </a:rPr>
              <a:t>la stabilité financière </a:t>
            </a:r>
            <a:r>
              <a:rPr lang="fr-BE" sz="1600" i="1" dirty="0" smtClean="0">
                <a:solidFill>
                  <a:schemeClr val="bg1">
                    <a:lumMod val="95000"/>
                    <a:lumOff val="5000"/>
                  </a:schemeClr>
                </a:solidFill>
              </a:rPr>
              <a:t>et la </a:t>
            </a:r>
            <a:r>
              <a:rPr lang="fr-BE" sz="1600" i="1" dirty="0" smtClean="0">
                <a:solidFill>
                  <a:srgbClr val="C00000"/>
                </a:solidFill>
              </a:rPr>
              <a:t>coopération monétaire </a:t>
            </a:r>
            <a:r>
              <a:rPr lang="fr-BE" sz="1600" i="1" dirty="0" smtClean="0">
                <a:solidFill>
                  <a:schemeClr val="bg1">
                    <a:lumMod val="95000"/>
                    <a:lumOff val="5000"/>
                  </a:schemeClr>
                </a:solidFill>
              </a:rPr>
              <a:t>internationale, et s'efforce aussi de faciliter le commerce international, d'œuvrer en faveur d'un emploi élevé et d'une </a:t>
            </a:r>
            <a:r>
              <a:rPr lang="fr-BE" sz="1600" i="1" dirty="0" smtClean="0">
                <a:solidFill>
                  <a:srgbClr val="C00000"/>
                </a:solidFill>
              </a:rPr>
              <a:t>croissance économique </a:t>
            </a:r>
            <a:r>
              <a:rPr lang="fr-BE" sz="1600" i="1" dirty="0" smtClean="0">
                <a:solidFill>
                  <a:schemeClr val="bg1">
                    <a:lumMod val="95000"/>
                    <a:lumOff val="5000"/>
                  </a:schemeClr>
                </a:solidFill>
              </a:rPr>
              <a:t>durable, et de </a:t>
            </a:r>
            <a:r>
              <a:rPr lang="fr-BE" sz="1600" i="1" dirty="0" smtClean="0">
                <a:solidFill>
                  <a:srgbClr val="C00000"/>
                </a:solidFill>
              </a:rPr>
              <a:t>faire reculer la pauvreté dans le monde</a:t>
            </a:r>
            <a:r>
              <a:rPr lang="fr-BE" sz="1600" i="1" dirty="0" smtClean="0">
                <a:solidFill>
                  <a:schemeClr val="bg1">
                    <a:lumMod val="95000"/>
                    <a:lumOff val="5000"/>
                  </a:schemeClr>
                </a:solidFill>
              </a:rPr>
              <a:t>. Le FMI est gouverné par ses 188 États membres, auxquels il rend compte de son action.</a:t>
            </a:r>
          </a:p>
          <a:p>
            <a:pPr algn="r"/>
            <a:r>
              <a:rPr lang="fr-BE" sz="1200" i="1" dirty="0" smtClean="0">
                <a:solidFill>
                  <a:srgbClr val="C00000"/>
                </a:solidFill>
              </a:rPr>
              <a:t>www.imf.org</a:t>
            </a:r>
            <a:endParaRPr lang="fr-BE" sz="1600" dirty="0">
              <a:solidFill>
                <a:srgbClr val="C00000"/>
              </a:solidFill>
            </a:endParaRPr>
          </a:p>
        </p:txBody>
      </p:sp>
      <p:sp>
        <p:nvSpPr>
          <p:cNvPr id="16" name="Organigramme : Alternative 15"/>
          <p:cNvSpPr/>
          <p:nvPr/>
        </p:nvSpPr>
        <p:spPr>
          <a:xfrm>
            <a:off x="4788024" y="4149080"/>
            <a:ext cx="4176464" cy="2232248"/>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BE" sz="1600" i="1" dirty="0" smtClean="0">
                <a:solidFill>
                  <a:schemeClr val="bg1">
                    <a:lumMod val="85000"/>
                    <a:lumOff val="15000"/>
                  </a:schemeClr>
                </a:solidFill>
              </a:rPr>
              <a:t>La Banque mondiale a défini deux objectifs ambitieux qui visent à ramener l'extrême pauvreté à 3 % d'ici à 2030 et à promouvoir une prospérité partagée et une plus grande équité dans les pays en développement.</a:t>
            </a:r>
          </a:p>
          <a:p>
            <a:pPr algn="just"/>
            <a:endParaRPr lang="fr-BE" sz="1200" i="1" dirty="0" smtClean="0">
              <a:solidFill>
                <a:srgbClr val="C00000"/>
              </a:solidFill>
            </a:endParaRPr>
          </a:p>
          <a:p>
            <a:pPr algn="r"/>
            <a:r>
              <a:rPr lang="fr-BE" sz="1200" i="1" dirty="0" smtClean="0">
                <a:solidFill>
                  <a:srgbClr val="C00000"/>
                </a:solidFill>
              </a:rPr>
              <a:t>www.banquemondiale.org</a:t>
            </a:r>
            <a:endParaRPr lang="fr-BE" sz="1600" i="1" dirty="0">
              <a:solidFill>
                <a:srgbClr val="C00000"/>
              </a:solidFill>
            </a:endParaRPr>
          </a:p>
        </p:txBody>
      </p:sp>
      <p:sp>
        <p:nvSpPr>
          <p:cNvPr id="19" name="Organigramme : Alternative 18"/>
          <p:cNvSpPr/>
          <p:nvPr/>
        </p:nvSpPr>
        <p:spPr>
          <a:xfrm>
            <a:off x="3131840" y="2924944"/>
            <a:ext cx="1080120" cy="1008112"/>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400" dirty="0" smtClean="0">
                <a:solidFill>
                  <a:srgbClr val="C00000"/>
                </a:solidFill>
              </a:rPr>
              <a:t>1971-73</a:t>
            </a:r>
          </a:p>
          <a:p>
            <a:pPr algn="ctr"/>
            <a:r>
              <a:rPr lang="fr-BE" sz="1400" dirty="0" smtClean="0">
                <a:solidFill>
                  <a:srgbClr val="C00000"/>
                </a:solidFill>
              </a:rPr>
              <a:t>Abandon parité </a:t>
            </a:r>
          </a:p>
          <a:p>
            <a:pPr algn="ctr"/>
            <a:r>
              <a:rPr lang="fr-BE" sz="1400" dirty="0" smtClean="0">
                <a:solidFill>
                  <a:srgbClr val="C00000"/>
                </a:solidFill>
              </a:rPr>
              <a:t>or - $</a:t>
            </a:r>
            <a:endParaRPr lang="fr-BE" sz="1400" dirty="0">
              <a:solidFill>
                <a:srgbClr val="C00000"/>
              </a:solidFill>
            </a:endParaRPr>
          </a:p>
        </p:txBody>
      </p:sp>
      <p:sp>
        <p:nvSpPr>
          <p:cNvPr id="20" name="Organigramme : Alternative 19"/>
          <p:cNvSpPr/>
          <p:nvPr/>
        </p:nvSpPr>
        <p:spPr>
          <a:xfrm>
            <a:off x="4283968" y="3068960"/>
            <a:ext cx="1368152" cy="864096"/>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400" dirty="0" smtClean="0">
                <a:solidFill>
                  <a:srgbClr val="C00000"/>
                </a:solidFill>
              </a:rPr>
              <a:t>1980’s</a:t>
            </a:r>
          </a:p>
          <a:p>
            <a:pPr algn="ctr"/>
            <a:r>
              <a:rPr lang="fr-BE" sz="1400" dirty="0" smtClean="0">
                <a:solidFill>
                  <a:srgbClr val="C00000"/>
                </a:solidFill>
              </a:rPr>
              <a:t>Consensus de Washington</a:t>
            </a:r>
            <a:endParaRPr lang="fr-BE" sz="1400" dirty="0">
              <a:solidFill>
                <a:srgbClr val="C00000"/>
              </a:solidFill>
            </a:endParaRPr>
          </a:p>
        </p:txBody>
      </p:sp>
      <p:sp>
        <p:nvSpPr>
          <p:cNvPr id="21" name="Organigramme : Alternative 20"/>
          <p:cNvSpPr/>
          <p:nvPr/>
        </p:nvSpPr>
        <p:spPr>
          <a:xfrm>
            <a:off x="8056650" y="3068960"/>
            <a:ext cx="1008112" cy="864096"/>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400" dirty="0" smtClean="0">
                <a:solidFill>
                  <a:srgbClr val="C00000"/>
                </a:solidFill>
              </a:rPr>
              <a:t>2015 ?</a:t>
            </a:r>
            <a:endParaRPr lang="fr-BE" sz="1400" dirty="0">
              <a:solidFill>
                <a:srgbClr val="C00000"/>
              </a:solidFill>
            </a:endParaRPr>
          </a:p>
        </p:txBody>
      </p:sp>
      <p:sp>
        <p:nvSpPr>
          <p:cNvPr id="22" name="Organigramme : Alternative 21"/>
          <p:cNvSpPr/>
          <p:nvPr/>
        </p:nvSpPr>
        <p:spPr>
          <a:xfrm>
            <a:off x="467544" y="404664"/>
            <a:ext cx="6912768" cy="5832648"/>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mj-lt"/>
              <a:buAutoNum type="arabicPeriod"/>
            </a:pPr>
            <a:r>
              <a:rPr lang="fr-BE" sz="1600" dirty="0" smtClean="0">
                <a:solidFill>
                  <a:schemeClr val="bg1">
                    <a:lumMod val="95000"/>
                    <a:lumOff val="5000"/>
                  </a:schemeClr>
                </a:solidFill>
              </a:rPr>
              <a:t>Une stricte </a:t>
            </a:r>
            <a:r>
              <a:rPr lang="fr-BE" sz="1600" dirty="0" smtClean="0">
                <a:solidFill>
                  <a:srgbClr val="C00000"/>
                </a:solidFill>
              </a:rPr>
              <a:t>discipline budgétaire</a:t>
            </a:r>
            <a:r>
              <a:rPr lang="fr-BE" sz="1600" dirty="0" smtClean="0">
                <a:solidFill>
                  <a:schemeClr val="bg1">
                    <a:lumMod val="95000"/>
                    <a:lumOff val="5000"/>
                  </a:schemeClr>
                </a:solidFill>
              </a:rPr>
              <a:t> ;</a:t>
            </a:r>
          </a:p>
          <a:p>
            <a:pPr marL="342900" indent="-342900" algn="just">
              <a:buFont typeface="+mj-lt"/>
              <a:buAutoNum type="arabicPeriod"/>
            </a:pPr>
            <a:r>
              <a:rPr lang="fr-BE" sz="1600" dirty="0" smtClean="0">
                <a:solidFill>
                  <a:schemeClr val="bg1">
                    <a:lumMod val="95000"/>
                    <a:lumOff val="5000"/>
                  </a:schemeClr>
                </a:solidFill>
              </a:rPr>
              <a:t>Cette discipline budgétaire s'accompagne d'une réorientation des dépenses publiques vers des secteurs offrant à la fois </a:t>
            </a:r>
            <a:r>
              <a:rPr lang="fr-BE" sz="1600" dirty="0" smtClean="0">
                <a:solidFill>
                  <a:srgbClr val="C00000"/>
                </a:solidFill>
              </a:rPr>
              <a:t>un fort retour économique sur les investissements</a:t>
            </a:r>
            <a:r>
              <a:rPr lang="fr-BE" sz="1600" dirty="0" smtClean="0">
                <a:solidFill>
                  <a:schemeClr val="bg1">
                    <a:lumMod val="95000"/>
                    <a:lumOff val="5000"/>
                  </a:schemeClr>
                </a:solidFill>
              </a:rPr>
              <a:t>, et la possibilité de diminuer les inégalités de revenu (soins médicaux de base, éducation primaire, dépenses d'infrastructure) ;</a:t>
            </a:r>
          </a:p>
          <a:p>
            <a:pPr marL="342900" indent="-342900" algn="just">
              <a:buFont typeface="+mj-lt"/>
              <a:buAutoNum type="arabicPeriod"/>
            </a:pPr>
            <a:r>
              <a:rPr lang="fr-BE" sz="1600" dirty="0" smtClean="0">
                <a:solidFill>
                  <a:schemeClr val="bg1">
                    <a:lumMod val="95000"/>
                    <a:lumOff val="5000"/>
                  </a:schemeClr>
                </a:solidFill>
              </a:rPr>
              <a:t>La réforme fiscale (élargissement de l'assiette fiscale, diminution des taux marginaux) ;</a:t>
            </a:r>
          </a:p>
          <a:p>
            <a:pPr marL="342900" indent="-342900" algn="just">
              <a:buFont typeface="+mj-lt"/>
              <a:buAutoNum type="arabicPeriod"/>
            </a:pPr>
            <a:r>
              <a:rPr lang="fr-BE" sz="1600" dirty="0" smtClean="0">
                <a:solidFill>
                  <a:schemeClr val="bg1">
                    <a:lumMod val="95000"/>
                    <a:lumOff val="5000"/>
                  </a:schemeClr>
                </a:solidFill>
              </a:rPr>
              <a:t>La </a:t>
            </a:r>
            <a:r>
              <a:rPr lang="fr-BE" sz="1600" dirty="0" smtClean="0">
                <a:solidFill>
                  <a:srgbClr val="C00000"/>
                </a:solidFill>
              </a:rPr>
              <a:t>libéralisation</a:t>
            </a:r>
            <a:r>
              <a:rPr lang="fr-BE" sz="1600" dirty="0" smtClean="0">
                <a:solidFill>
                  <a:schemeClr val="bg1">
                    <a:lumMod val="95000"/>
                    <a:lumOff val="5000"/>
                  </a:schemeClr>
                </a:solidFill>
              </a:rPr>
              <a:t> des taux d’intérêt ;</a:t>
            </a:r>
          </a:p>
          <a:p>
            <a:pPr marL="342900" indent="-342900" algn="just">
              <a:buFont typeface="+mj-lt"/>
              <a:buAutoNum type="arabicPeriod"/>
            </a:pPr>
            <a:r>
              <a:rPr lang="fr-BE" sz="1600" dirty="0" smtClean="0">
                <a:solidFill>
                  <a:schemeClr val="bg1">
                    <a:lumMod val="95000"/>
                    <a:lumOff val="5000"/>
                  </a:schemeClr>
                </a:solidFill>
              </a:rPr>
              <a:t>Un taux de change unique et compétitif ;</a:t>
            </a:r>
          </a:p>
          <a:p>
            <a:pPr marL="342900" indent="-342900" algn="just">
              <a:buFont typeface="+mj-lt"/>
              <a:buAutoNum type="arabicPeriod"/>
            </a:pPr>
            <a:r>
              <a:rPr lang="fr-BE" sz="1600" dirty="0" smtClean="0">
                <a:solidFill>
                  <a:schemeClr val="bg1">
                    <a:lumMod val="95000"/>
                    <a:lumOff val="5000"/>
                  </a:schemeClr>
                </a:solidFill>
              </a:rPr>
              <a:t>La </a:t>
            </a:r>
            <a:r>
              <a:rPr lang="fr-BE" sz="1600" dirty="0" smtClean="0">
                <a:solidFill>
                  <a:srgbClr val="C00000"/>
                </a:solidFill>
              </a:rPr>
              <a:t>libéralisation</a:t>
            </a:r>
            <a:r>
              <a:rPr lang="fr-BE" sz="1600" dirty="0" smtClean="0">
                <a:solidFill>
                  <a:schemeClr val="bg1">
                    <a:lumMod val="95000"/>
                    <a:lumOff val="5000"/>
                  </a:schemeClr>
                </a:solidFill>
              </a:rPr>
              <a:t> du commerce extérieur ;</a:t>
            </a:r>
          </a:p>
          <a:p>
            <a:pPr marL="342900" indent="-342900" algn="just">
              <a:buFont typeface="+mj-lt"/>
              <a:buAutoNum type="arabicPeriod"/>
            </a:pPr>
            <a:r>
              <a:rPr lang="fr-BE" sz="1600" dirty="0" smtClean="0">
                <a:solidFill>
                  <a:srgbClr val="C00000"/>
                </a:solidFill>
              </a:rPr>
              <a:t>Élimination des barrières aux investissements </a:t>
            </a:r>
            <a:r>
              <a:rPr lang="fr-BE" sz="1600" dirty="0" smtClean="0">
                <a:solidFill>
                  <a:schemeClr val="bg1">
                    <a:lumMod val="95000"/>
                    <a:lumOff val="5000"/>
                  </a:schemeClr>
                </a:solidFill>
              </a:rPr>
              <a:t>directs de l’étranger ;</a:t>
            </a:r>
          </a:p>
          <a:p>
            <a:pPr marL="342900" indent="-342900" algn="just">
              <a:buFont typeface="+mj-lt"/>
              <a:buAutoNum type="arabicPeriod"/>
            </a:pPr>
            <a:r>
              <a:rPr lang="fr-BE" sz="1600" dirty="0" smtClean="0">
                <a:solidFill>
                  <a:srgbClr val="C00000"/>
                </a:solidFill>
              </a:rPr>
              <a:t>Privatisation des monopoles ou participations ou entreprises de l'État</a:t>
            </a:r>
            <a:r>
              <a:rPr lang="fr-BE" sz="1600" dirty="0" smtClean="0">
                <a:solidFill>
                  <a:schemeClr val="bg1">
                    <a:lumMod val="95000"/>
                    <a:lumOff val="5000"/>
                  </a:schemeClr>
                </a:solidFill>
              </a:rPr>
              <a:t>, qu’il soit — idéologiquement — considéré comme un mauvais actionnaire ou — pragmatiquement — dans une optique de désendettement ;</a:t>
            </a:r>
          </a:p>
          <a:p>
            <a:pPr marL="342900" indent="-342900" algn="just">
              <a:buFont typeface="+mj-lt"/>
              <a:buAutoNum type="arabicPeriod"/>
            </a:pPr>
            <a:r>
              <a:rPr lang="fr-BE" sz="1600" dirty="0" smtClean="0">
                <a:solidFill>
                  <a:schemeClr val="bg1">
                    <a:lumMod val="95000"/>
                    <a:lumOff val="5000"/>
                  </a:schemeClr>
                </a:solidFill>
              </a:rPr>
              <a:t>La </a:t>
            </a:r>
            <a:r>
              <a:rPr lang="fr-BE" sz="1600" dirty="0" smtClean="0">
                <a:solidFill>
                  <a:srgbClr val="C00000"/>
                </a:solidFill>
              </a:rPr>
              <a:t>déréglementation des marchés </a:t>
            </a:r>
            <a:r>
              <a:rPr lang="fr-BE" sz="1600" dirty="0" smtClean="0">
                <a:solidFill>
                  <a:schemeClr val="bg1">
                    <a:lumMod val="95000"/>
                    <a:lumOff val="5000"/>
                  </a:schemeClr>
                </a:solidFill>
              </a:rPr>
              <a:t>(par l'abolition des barrières à l'entrée ou à la sortie) ;</a:t>
            </a:r>
          </a:p>
          <a:p>
            <a:pPr marL="342900" indent="-342900" algn="just">
              <a:buFont typeface="+mj-lt"/>
              <a:buAutoNum type="arabicPeriod"/>
            </a:pPr>
            <a:r>
              <a:rPr lang="fr-BE" sz="1600" dirty="0" smtClean="0">
                <a:solidFill>
                  <a:schemeClr val="bg1">
                    <a:lumMod val="95000"/>
                    <a:lumOff val="5000"/>
                  </a:schemeClr>
                </a:solidFill>
              </a:rPr>
              <a:t>La </a:t>
            </a:r>
            <a:r>
              <a:rPr lang="fr-BE" sz="1600" dirty="0" smtClean="0">
                <a:solidFill>
                  <a:srgbClr val="C00000"/>
                </a:solidFill>
              </a:rPr>
              <a:t>protection de la propriété privée</a:t>
            </a:r>
            <a:r>
              <a:rPr lang="fr-BE" sz="1600" dirty="0" smtClean="0">
                <a:solidFill>
                  <a:schemeClr val="bg1">
                    <a:lumMod val="95000"/>
                    <a:lumOff val="5000"/>
                  </a:schemeClr>
                </a:solidFill>
              </a:rPr>
              <a:t>, dont la propriété intellectuelle.</a:t>
            </a:r>
            <a:endParaRPr lang="fr-BE" sz="1600" dirty="0">
              <a:solidFill>
                <a:schemeClr val="bg1">
                  <a:lumMod val="95000"/>
                  <a:lumOff val="5000"/>
                </a:schemeClr>
              </a:solidFill>
            </a:endParaRPr>
          </a:p>
        </p:txBody>
      </p:sp>
      <p:sp>
        <p:nvSpPr>
          <p:cNvPr id="23" name="Organigramme : Alternative 22"/>
          <p:cNvSpPr/>
          <p:nvPr/>
        </p:nvSpPr>
        <p:spPr>
          <a:xfrm>
            <a:off x="539552" y="1772816"/>
            <a:ext cx="5112568" cy="3384376"/>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BE" sz="1600" dirty="0" smtClean="0">
                <a:solidFill>
                  <a:schemeClr val="bg1"/>
                </a:solidFill>
              </a:rPr>
              <a:t>«  </a:t>
            </a:r>
            <a:r>
              <a:rPr lang="fr-BE" sz="1600" i="1" dirty="0" smtClean="0">
                <a:solidFill>
                  <a:schemeClr val="bg1"/>
                </a:solidFill>
              </a:rPr>
              <a:t>L'interprétation populaire, ou populiste, du Consensus de Washington comme vision néolibérale fait référence au laissez-faire de la </a:t>
            </a:r>
            <a:r>
              <a:rPr lang="fr-BE" sz="1600" i="1" dirty="0" err="1" smtClean="0">
                <a:solidFill>
                  <a:schemeClr val="bg1"/>
                </a:solidFill>
              </a:rPr>
              <a:t>Reaganomics</a:t>
            </a:r>
            <a:r>
              <a:rPr lang="fr-BE" sz="1600" i="1" dirty="0" smtClean="0">
                <a:solidFill>
                  <a:schemeClr val="bg1"/>
                </a:solidFill>
              </a:rPr>
              <a:t> ; supprimons l'Etat et le marché s'occupera de résoudre le reste naturellement. Je [Williamson] ne rejoins pas le courant estimant que ces mesures permettent de réduire la pauvreté ».</a:t>
            </a:r>
            <a:endParaRPr lang="fr-BE" sz="1600" dirty="0" smtClean="0">
              <a:solidFill>
                <a:schemeClr val="bg1"/>
              </a:solidFill>
            </a:endParaRPr>
          </a:p>
          <a:p>
            <a:pPr algn="just"/>
            <a:endParaRPr lang="fr-BE" sz="1600" dirty="0" smtClean="0">
              <a:solidFill>
                <a:schemeClr val="bg1"/>
              </a:solidFill>
            </a:endParaRPr>
          </a:p>
          <a:p>
            <a:pPr algn="r"/>
            <a:r>
              <a:rPr lang="fr-BE" sz="1600" smtClean="0">
                <a:solidFill>
                  <a:srgbClr val="C00000"/>
                </a:solidFill>
              </a:rPr>
              <a:t>John Williamson </a:t>
            </a:r>
            <a:r>
              <a:rPr lang="fr-BE" sz="1600" dirty="0" smtClean="0">
                <a:solidFill>
                  <a:srgbClr val="C00000"/>
                </a:solidFill>
              </a:rPr>
              <a:t>- 1997</a:t>
            </a:r>
            <a:endParaRPr lang="fr-BE" sz="1600" dirty="0">
              <a:solidFill>
                <a:srgbClr val="C00000"/>
              </a:solidFill>
            </a:endParaRPr>
          </a:p>
        </p:txBody>
      </p:sp>
      <p:sp>
        <p:nvSpPr>
          <p:cNvPr id="24" name="Organigramme : Alternative 23"/>
          <p:cNvSpPr/>
          <p:nvPr/>
        </p:nvSpPr>
        <p:spPr>
          <a:xfrm>
            <a:off x="6012160" y="2996952"/>
            <a:ext cx="1584176" cy="1008112"/>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400" dirty="0" smtClean="0">
                <a:solidFill>
                  <a:srgbClr val="C00000"/>
                </a:solidFill>
              </a:rPr>
              <a:t>2008</a:t>
            </a:r>
          </a:p>
          <a:p>
            <a:pPr algn="ctr"/>
            <a:r>
              <a:rPr lang="fr-BE" sz="1400" dirty="0" smtClean="0">
                <a:solidFill>
                  <a:srgbClr val="C00000"/>
                </a:solidFill>
              </a:rPr>
              <a:t>Crise et critique du consensus de Washington</a:t>
            </a:r>
            <a:endParaRPr lang="fr-BE" sz="1400" dirty="0">
              <a:solidFill>
                <a:srgbClr val="C00000"/>
              </a:solidFill>
            </a:endParaRPr>
          </a:p>
        </p:txBody>
      </p:sp>
      <p:pic>
        <p:nvPicPr>
          <p:cNvPr id="10242" name="Picture 2" descr="http://upload.wikimedia.org/wikipedia/commons/thumb/b/b3/Marshall_Plan_poster.JPG/250px-Marshall_Plan_poster.JPG"/>
          <p:cNvPicPr>
            <a:picLocks noChangeAspect="1" noChangeArrowheads="1"/>
          </p:cNvPicPr>
          <p:nvPr/>
        </p:nvPicPr>
        <p:blipFill>
          <a:blip r:embed="rId4" cstate="print"/>
          <a:srcRect/>
          <a:stretch>
            <a:fillRect/>
          </a:stretch>
        </p:blipFill>
        <p:spPr bwMode="auto">
          <a:xfrm>
            <a:off x="4309676" y="0"/>
            <a:ext cx="4984010" cy="6858001"/>
          </a:xfrm>
          <a:prstGeom prst="rect">
            <a:avLst/>
          </a:prstGeom>
          <a:noFill/>
        </p:spPr>
      </p:pic>
      <p:pic>
        <p:nvPicPr>
          <p:cNvPr id="10244" name="Picture 4" descr="http://www.globalresearch.ca/wp-content/uploads/2014/07/Bretton-Woods.jpg"/>
          <p:cNvPicPr>
            <a:picLocks noChangeAspect="1" noChangeArrowheads="1"/>
          </p:cNvPicPr>
          <p:nvPr/>
        </p:nvPicPr>
        <p:blipFill>
          <a:blip r:embed="rId5" cstate="print"/>
          <a:srcRect/>
          <a:stretch>
            <a:fillRect/>
          </a:stretch>
        </p:blipFill>
        <p:spPr bwMode="auto">
          <a:xfrm>
            <a:off x="4355976" y="0"/>
            <a:ext cx="4982954" cy="4529958"/>
          </a:xfrm>
          <a:prstGeom prst="rect">
            <a:avLst/>
          </a:prstGeom>
          <a:noFill/>
        </p:spPr>
      </p:pic>
      <p:sp>
        <p:nvSpPr>
          <p:cNvPr id="26" name="Organigramme : Alternative 25"/>
          <p:cNvSpPr/>
          <p:nvPr/>
        </p:nvSpPr>
        <p:spPr>
          <a:xfrm>
            <a:off x="179512" y="4941168"/>
            <a:ext cx="8964488" cy="1656184"/>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BE" sz="1600" dirty="0" smtClean="0">
                <a:solidFill>
                  <a:schemeClr val="bg1"/>
                </a:solidFill>
              </a:rPr>
              <a:t>«</a:t>
            </a:r>
            <a:r>
              <a:rPr lang="fr-BE" sz="1600" b="1" dirty="0" smtClean="0">
                <a:solidFill>
                  <a:schemeClr val="bg1"/>
                </a:solidFill>
              </a:rPr>
              <a:t> Les mesures collectives pour sauvegarder les peuples du monde de ce qui menace </a:t>
            </a:r>
            <a:r>
              <a:rPr lang="fr-BE" sz="1600" b="1" dirty="0" smtClean="0">
                <a:solidFill>
                  <a:srgbClr val="C00000"/>
                </a:solidFill>
              </a:rPr>
              <a:t>la paix</a:t>
            </a:r>
            <a:r>
              <a:rPr lang="fr-BE" sz="1600" b="1" dirty="0" smtClean="0">
                <a:solidFill>
                  <a:schemeClr val="bg1"/>
                </a:solidFill>
              </a:rPr>
              <a:t>, ne doivent pas être basées seulement sur une machinerie internationale pour gérer les disputes et prévenir les agressions, mais aussi sur </a:t>
            </a:r>
            <a:r>
              <a:rPr lang="fr-BE" sz="1600" b="1" dirty="0" smtClean="0">
                <a:solidFill>
                  <a:srgbClr val="C00000"/>
                </a:solidFill>
              </a:rPr>
              <a:t>une coopération économique entre les nations</a:t>
            </a:r>
            <a:r>
              <a:rPr lang="fr-BE" sz="1600" b="1" dirty="0" smtClean="0">
                <a:solidFill>
                  <a:schemeClr val="bg1"/>
                </a:solidFill>
              </a:rPr>
              <a:t> visant à prévenir et supprimer les désajustements </a:t>
            </a:r>
            <a:r>
              <a:rPr lang="fr-BE" sz="1600" b="1" dirty="0" smtClean="0">
                <a:solidFill>
                  <a:srgbClr val="C00000"/>
                </a:solidFill>
              </a:rPr>
              <a:t>sociaux et économiques </a:t>
            </a:r>
            <a:r>
              <a:rPr lang="fr-BE" sz="1600" b="1" dirty="0" smtClean="0">
                <a:solidFill>
                  <a:schemeClr val="bg1"/>
                </a:solidFill>
              </a:rPr>
              <a:t>.. »</a:t>
            </a:r>
          </a:p>
          <a:p>
            <a:pPr algn="just"/>
            <a:endParaRPr lang="fr-BE" sz="1600" b="1" dirty="0" smtClean="0"/>
          </a:p>
          <a:p>
            <a:pPr algn="r"/>
            <a:r>
              <a:rPr lang="fr-BE" sz="1600" b="1" dirty="0" smtClean="0">
                <a:solidFill>
                  <a:srgbClr val="C00000"/>
                </a:solidFill>
              </a:rPr>
              <a:t>Henry Morgenthau, secrétaire américain au Trésor, 1945.</a:t>
            </a:r>
            <a:endParaRPr lang="fr-BE" sz="16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43012"/>
                                        </p:tgtEl>
                                        <p:attrNameLst>
                                          <p:attrName>style.visibility</p:attrName>
                                        </p:attrNameLst>
                                      </p:cBhvr>
                                      <p:to>
                                        <p:strVal val="visible"/>
                                      </p:to>
                                    </p:set>
                                    <p:anim to="" calcmode="lin" valueType="num">
                                      <p:cBhvr>
                                        <p:cTn id="7" dur="1" fill="hold"/>
                                        <p:tgtEl>
                                          <p:spTgt spid="43012"/>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300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par>
                                <p:cTn id="12" presetID="24" presetClass="entr" presetSubtype="0" fill="hold" grpId="1" nodeType="withEffect">
                                  <p:stCondLst>
                                    <p:cond delay="3000"/>
                                  </p:stCondLst>
                                  <p:childTnLst>
                                    <p:set>
                                      <p:cBhvr>
                                        <p:cTn id="13" dur="1" fill="hold">
                                          <p:stCondLst>
                                            <p:cond delay="0"/>
                                          </p:stCondLst>
                                        </p:cTn>
                                        <p:tgtEl>
                                          <p:spTgt spid="26"/>
                                        </p:tgtEl>
                                        <p:attrNameLst>
                                          <p:attrName>style.visibility</p:attrName>
                                        </p:attrNameLst>
                                      </p:cBhvr>
                                      <p:to>
                                        <p:strVal val="visible"/>
                                      </p:to>
                                    </p:set>
                                    <p:anim to="" calcmode="lin" valueType="num">
                                      <p:cBhvr>
                                        <p:cTn id="14" dur="1" fill="hold"/>
                                        <p:tgtEl>
                                          <p:spTgt spid="26"/>
                                        </p:tgtEl>
                                        <p:attrNameLst>
                                          <p:attrName/>
                                        </p:attrNameLst>
                                      </p:cBhvr>
                                    </p:anim>
                                  </p:childTnLst>
                                </p:cTn>
                              </p:par>
                            </p:childTnLst>
                          </p:cTn>
                        </p:par>
                        <p:par>
                          <p:cTn id="15" fill="hold">
                            <p:stCondLst>
                              <p:cond delay="3000"/>
                            </p:stCondLst>
                            <p:childTnLst>
                              <p:par>
                                <p:cTn id="16" presetID="24" presetClass="entr" presetSubtype="0" fill="hold" nodeType="afterEffect">
                                  <p:stCondLst>
                                    <p:cond delay="2000"/>
                                  </p:stCondLst>
                                  <p:childTnLst>
                                    <p:set>
                                      <p:cBhvr>
                                        <p:cTn id="17" dur="1" fill="hold">
                                          <p:stCondLst>
                                            <p:cond delay="0"/>
                                          </p:stCondLst>
                                        </p:cTn>
                                        <p:tgtEl>
                                          <p:spTgt spid="10244"/>
                                        </p:tgtEl>
                                        <p:attrNameLst>
                                          <p:attrName>style.visibility</p:attrName>
                                        </p:attrNameLst>
                                      </p:cBhvr>
                                      <p:to>
                                        <p:strVal val="visible"/>
                                      </p:to>
                                    </p:set>
                                    <p:anim to="" calcmode="lin" valueType="num">
                                      <p:cBhvr>
                                        <p:cTn id="18" dur="1" fill="hold"/>
                                        <p:tgtEl>
                                          <p:spTgt spid="10244"/>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to="" calcmode="lin" valueType="num">
                                      <p:cBhvr>
                                        <p:cTn id="23" dur="1" fill="hold"/>
                                        <p:tgtEl>
                                          <p:spTgt spid="12"/>
                                        </p:tgtEl>
                                        <p:attrNameLst>
                                          <p:attrName/>
                                        </p:attrNameLst>
                                      </p:cBhvr>
                                    </p:anim>
                                  </p:childTnLst>
                                </p:cTn>
                              </p:par>
                              <p:par>
                                <p:cTn id="24" presetID="24" presetClass="exit" presetSubtype="0" fill="hold" grpId="0" nodeType="withEffect">
                                  <p:stCondLst>
                                    <p:cond delay="0"/>
                                  </p:stCondLst>
                                  <p:childTnLst>
                                    <p:anim to="" calcmode="lin" valueType="num">
                                      <p:cBhvr>
                                        <p:cTn id="25" dur="1"/>
                                        <p:tgtEl>
                                          <p:spTgt spid="26"/>
                                        </p:tgtEl>
                                        <p:attrNameLst>
                                          <p:attrName/>
                                        </p:attrNameLst>
                                      </p:cBhvr>
                                    </p:anim>
                                    <p:set>
                                      <p:cBhvr>
                                        <p:cTn id="26" dur="1" fill="hold">
                                          <p:stCondLst>
                                            <p:cond delay="0"/>
                                          </p:stCondLst>
                                        </p:cTn>
                                        <p:tgtEl>
                                          <p:spTgt spid="26"/>
                                        </p:tgtEl>
                                        <p:attrNameLst>
                                          <p:attrName>style.visibility</p:attrName>
                                        </p:attrNameLst>
                                      </p:cBhvr>
                                      <p:to>
                                        <p:strVal val="hidden"/>
                                      </p:to>
                                    </p:set>
                                  </p:childTnLst>
                                </p:cTn>
                              </p:par>
                              <p:par>
                                <p:cTn id="27" presetID="24" presetClass="exit" presetSubtype="0" fill="hold" nodeType="withEffect">
                                  <p:stCondLst>
                                    <p:cond delay="0"/>
                                  </p:stCondLst>
                                  <p:childTnLst>
                                    <p:anim to="" calcmode="lin" valueType="num">
                                      <p:cBhvr>
                                        <p:cTn id="28" dur="1"/>
                                        <p:tgtEl>
                                          <p:spTgt spid="10244"/>
                                        </p:tgtEl>
                                        <p:attrNameLst>
                                          <p:attrName/>
                                        </p:attrNameLst>
                                      </p:cBhvr>
                                    </p:anim>
                                    <p:set>
                                      <p:cBhvr>
                                        <p:cTn id="29" dur="1" fill="hold">
                                          <p:stCondLst>
                                            <p:cond delay="0"/>
                                          </p:stCondLst>
                                        </p:cTn>
                                        <p:tgtEl>
                                          <p:spTgt spid="10244"/>
                                        </p:tgtEl>
                                        <p:attrNameLst>
                                          <p:attrName>style.visibility</p:attrName>
                                        </p:attrNameLst>
                                      </p:cBhvr>
                                      <p:to>
                                        <p:strVal val="hidden"/>
                                      </p:to>
                                    </p:set>
                                  </p:childTnLst>
                                </p:cTn>
                              </p:par>
                              <p:par>
                                <p:cTn id="30" presetID="24"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to="" calcmode="lin" valueType="num">
                                      <p:cBhvr>
                                        <p:cTn id="32" dur="1" fill="hold"/>
                                        <p:tgtEl>
                                          <p:spTgt spid="13"/>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10242"/>
                                        </p:tgtEl>
                                        <p:attrNameLst>
                                          <p:attrName>style.visibility</p:attrName>
                                        </p:attrNameLst>
                                      </p:cBhvr>
                                      <p:to>
                                        <p:strVal val="visible"/>
                                      </p:to>
                                    </p:set>
                                    <p:anim to="" calcmode="lin" valueType="num">
                                      <p:cBhvr>
                                        <p:cTn id="37" dur="1" fill="hold"/>
                                        <p:tgtEl>
                                          <p:spTgt spid="1024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nodeType="clickEffect">
                                  <p:stCondLst>
                                    <p:cond delay="0"/>
                                  </p:stCondLst>
                                  <p:childTnLst>
                                    <p:anim to="" calcmode="lin" valueType="num">
                                      <p:cBhvr>
                                        <p:cTn id="41" dur="1"/>
                                        <p:tgtEl>
                                          <p:spTgt spid="10242"/>
                                        </p:tgtEl>
                                        <p:attrNameLst>
                                          <p:attrName/>
                                        </p:attrNameLst>
                                      </p:cBhvr>
                                    </p:anim>
                                    <p:set>
                                      <p:cBhvr>
                                        <p:cTn id="42" dur="1" fill="hold">
                                          <p:stCondLst>
                                            <p:cond delay="0"/>
                                          </p:stCondLst>
                                        </p:cTn>
                                        <p:tgtEl>
                                          <p:spTgt spid="10242"/>
                                        </p:tgtEl>
                                        <p:attrNameLst>
                                          <p:attrName>style.visibility</p:attrName>
                                        </p:attrNameLst>
                                      </p:cBhvr>
                                      <p:to>
                                        <p:strVal val="hidden"/>
                                      </p:to>
                                    </p:set>
                                  </p:childTnLst>
                                </p:cTn>
                              </p:par>
                              <p:par>
                                <p:cTn id="43" presetID="24"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to="" calcmode="lin" valueType="num">
                                      <p:cBhvr>
                                        <p:cTn id="45" dur="1" fill="hold"/>
                                        <p:tgtEl>
                                          <p:spTgt spid="16"/>
                                        </p:tgtEl>
                                        <p:attrNameLst>
                                          <p:attrName/>
                                        </p:attrNameLst>
                                      </p:cBhvr>
                                    </p:anim>
                                  </p:childTnLst>
                                </p:cTn>
                              </p:par>
                              <p:par>
                                <p:cTn id="46" presetID="24"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to="" calcmode="lin" valueType="num">
                                      <p:cBhvr>
                                        <p:cTn id="48" dur="1" fill="hold"/>
                                        <p:tgtEl>
                                          <p:spTgt spid="15"/>
                                        </p:tgtEl>
                                        <p:attrNameLst>
                                          <p:attrName/>
                                        </p:attrNameLst>
                                      </p:cBhvr>
                                    </p:anim>
                                  </p:childTnLst>
                                </p:cTn>
                              </p:par>
                              <p:par>
                                <p:cTn id="49" presetID="24" presetClass="entr" presetSubtype="0" fill="hold" grpId="1" nodeType="withEffect">
                                  <p:stCondLst>
                                    <p:cond delay="0"/>
                                  </p:stCondLst>
                                  <p:childTnLst>
                                    <p:set>
                                      <p:cBhvr>
                                        <p:cTn id="50" dur="1" fill="hold">
                                          <p:stCondLst>
                                            <p:cond delay="0"/>
                                          </p:stCondLst>
                                        </p:cTn>
                                        <p:tgtEl>
                                          <p:spTgt spid="16"/>
                                        </p:tgtEl>
                                        <p:attrNameLst>
                                          <p:attrName>style.visibility</p:attrName>
                                        </p:attrNameLst>
                                      </p:cBhvr>
                                      <p:to>
                                        <p:strVal val="visible"/>
                                      </p:to>
                                    </p:set>
                                    <p:anim to="" calcmode="lin" valueType="num">
                                      <p:cBhvr>
                                        <p:cTn id="51" dur="1" fill="hold"/>
                                        <p:tgtEl>
                                          <p:spTgt spid="16"/>
                                        </p:tgtEl>
                                        <p:attrNameLst>
                                          <p:attrName/>
                                        </p:attrNameLst>
                                      </p:cBhvr>
                                    </p:anim>
                                  </p:childTnLst>
                                </p:cTn>
                              </p:par>
                            </p:childTnLst>
                          </p:cTn>
                        </p:par>
                      </p:childTnLst>
                    </p:cTn>
                  </p:par>
                  <p:par>
                    <p:cTn id="52" fill="hold">
                      <p:stCondLst>
                        <p:cond delay="indefinite"/>
                      </p:stCondLst>
                      <p:childTnLst>
                        <p:par>
                          <p:cTn id="53" fill="hold">
                            <p:stCondLst>
                              <p:cond delay="0"/>
                            </p:stCondLst>
                            <p:childTnLst>
                              <p:par>
                                <p:cTn id="54" presetID="24"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to="" calcmode="lin" valueType="num">
                                      <p:cBhvr>
                                        <p:cTn id="56" dur="1" fill="hold"/>
                                        <p:tgtEl>
                                          <p:spTgt spid="19"/>
                                        </p:tgtEl>
                                        <p:attrNameLst>
                                          <p:attrName/>
                                        </p:attrNameLst>
                                      </p:cBhvr>
                                    </p:anim>
                                  </p:childTnLst>
                                </p:cTn>
                              </p:par>
                            </p:childTnLst>
                          </p:cTn>
                        </p:par>
                      </p:childTnLst>
                    </p:cTn>
                  </p:par>
                  <p:par>
                    <p:cTn id="57" fill="hold">
                      <p:stCondLst>
                        <p:cond delay="indefinite"/>
                      </p:stCondLst>
                      <p:childTnLst>
                        <p:par>
                          <p:cTn id="58" fill="hold">
                            <p:stCondLst>
                              <p:cond delay="0"/>
                            </p:stCondLst>
                            <p:childTnLst>
                              <p:par>
                                <p:cTn id="59" presetID="24"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to="" calcmode="lin" valueType="num">
                                      <p:cBhvr>
                                        <p:cTn id="61" dur="1" fill="hold"/>
                                        <p:tgtEl>
                                          <p:spTgt spid="20"/>
                                        </p:tgtEl>
                                        <p:attrNameLst>
                                          <p:attrName/>
                                        </p:attrNameLst>
                                      </p:cBhvr>
                                    </p:anim>
                                  </p:childTnLst>
                                </p:cTn>
                              </p:par>
                            </p:childTnLst>
                          </p:cTn>
                        </p:par>
                      </p:childTnLst>
                    </p:cTn>
                  </p:par>
                  <p:par>
                    <p:cTn id="62" fill="hold">
                      <p:stCondLst>
                        <p:cond delay="indefinite"/>
                      </p:stCondLst>
                      <p:childTnLst>
                        <p:par>
                          <p:cTn id="63" fill="hold">
                            <p:stCondLst>
                              <p:cond delay="0"/>
                            </p:stCondLst>
                            <p:childTnLst>
                              <p:par>
                                <p:cTn id="64" presetID="24" presetClass="entr" presetSubtype="0"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 to="" calcmode="lin" valueType="num">
                                      <p:cBhvr>
                                        <p:cTn id="66" dur="1" fill="hold"/>
                                        <p:tgtEl>
                                          <p:spTgt spid="22"/>
                                        </p:tgtEl>
                                        <p:attrNameLst>
                                          <p:attrName/>
                                        </p:attrNameLst>
                                      </p:cBhvr>
                                    </p:anim>
                                  </p:childTnLst>
                                </p:cTn>
                              </p:par>
                            </p:childTnLst>
                          </p:cTn>
                        </p:par>
                      </p:childTnLst>
                    </p:cTn>
                  </p:par>
                  <p:par>
                    <p:cTn id="67" fill="hold">
                      <p:stCondLst>
                        <p:cond delay="indefinite"/>
                      </p:stCondLst>
                      <p:childTnLst>
                        <p:par>
                          <p:cTn id="68" fill="hold">
                            <p:stCondLst>
                              <p:cond delay="0"/>
                            </p:stCondLst>
                            <p:childTnLst>
                              <p:par>
                                <p:cTn id="69" presetID="24"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 to="" calcmode="lin" valueType="num">
                                      <p:cBhvr>
                                        <p:cTn id="71" dur="1" fill="hold"/>
                                        <p:tgtEl>
                                          <p:spTgt spid="23"/>
                                        </p:tgtEl>
                                        <p:attrNameLst>
                                          <p:attrName/>
                                        </p:attrNameLst>
                                      </p:cBhvr>
                                    </p:anim>
                                  </p:childTnLst>
                                </p:cTn>
                              </p:par>
                              <p:par>
                                <p:cTn id="72" presetID="24" presetClass="exit" presetSubtype="0" fill="hold" grpId="1" nodeType="withEffect">
                                  <p:stCondLst>
                                    <p:cond delay="0"/>
                                  </p:stCondLst>
                                  <p:childTnLst>
                                    <p:anim to="" calcmode="lin" valueType="num">
                                      <p:cBhvr>
                                        <p:cTn id="73" dur="1"/>
                                        <p:tgtEl>
                                          <p:spTgt spid="22"/>
                                        </p:tgtEl>
                                        <p:attrNameLst>
                                          <p:attrName/>
                                        </p:attrNameLst>
                                      </p:cBhvr>
                                    </p:anim>
                                    <p:set>
                                      <p:cBhvr>
                                        <p:cTn id="74" dur="1" fill="hold">
                                          <p:stCondLst>
                                            <p:cond delay="0"/>
                                          </p:stCondLst>
                                        </p:cTn>
                                        <p:tgtEl>
                                          <p:spTgt spid="22"/>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4"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 to="" calcmode="lin" valueType="num">
                                      <p:cBhvr>
                                        <p:cTn id="79" dur="1" fill="hold"/>
                                        <p:tgtEl>
                                          <p:spTgt spid="24"/>
                                        </p:tgtEl>
                                        <p:attrNameLst>
                                          <p:attrName/>
                                        </p:attrNameLst>
                                      </p:cBhvr>
                                    </p:anim>
                                  </p:childTnLst>
                                </p:cTn>
                              </p:par>
                              <p:par>
                                <p:cTn id="80" presetID="24" presetClass="exit" presetSubtype="0" fill="hold" grpId="1" nodeType="withEffect">
                                  <p:stCondLst>
                                    <p:cond delay="0"/>
                                  </p:stCondLst>
                                  <p:childTnLst>
                                    <p:anim to="" calcmode="lin" valueType="num">
                                      <p:cBhvr>
                                        <p:cTn id="81" dur="1"/>
                                        <p:tgtEl>
                                          <p:spTgt spid="23"/>
                                        </p:tgtEl>
                                        <p:attrNameLst>
                                          <p:attrName/>
                                        </p:attrNameLst>
                                      </p:cBhvr>
                                    </p:anim>
                                    <p:set>
                                      <p:cBhvr>
                                        <p:cTn id="82" dur="1" fill="hold">
                                          <p:stCondLst>
                                            <p:cond delay="0"/>
                                          </p:stCondLst>
                                        </p:cTn>
                                        <p:tgtEl>
                                          <p:spTgt spid="23"/>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24"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to="" calcmode="lin" valueType="num">
                                      <p:cBhvr>
                                        <p:cTn id="87" dur="1" fill="hold"/>
                                        <p:tgtEl>
                                          <p:spTgt spid="2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5" grpId="0" animBg="1"/>
      <p:bldP spid="16" grpId="0" animBg="1"/>
      <p:bldP spid="16" grpId="1" animBg="1"/>
      <p:bldP spid="19" grpId="0" animBg="1"/>
      <p:bldP spid="20" grpId="0" animBg="1"/>
      <p:bldP spid="21" grpId="0" animBg="1"/>
      <p:bldP spid="22" grpId="0" animBg="1"/>
      <p:bldP spid="22" grpId="1" animBg="1"/>
      <p:bldP spid="23" grpId="0" animBg="1"/>
      <p:bldP spid="23" grpId="1" animBg="1"/>
      <p:bldP spid="24" grpId="0" animBg="1"/>
      <p:bldP spid="26" grpId="0" animBg="1"/>
      <p:bldP spid="2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ission de la Banque mondiale"/>
          <p:cNvPicPr>
            <a:picLocks noChangeAspect="1" noChangeArrowheads="1"/>
          </p:cNvPicPr>
          <p:nvPr/>
        </p:nvPicPr>
        <p:blipFill>
          <a:blip r:embed="rId3" cstate="print"/>
          <a:srcRect/>
          <a:stretch>
            <a:fillRect/>
          </a:stretch>
        </p:blipFill>
        <p:spPr bwMode="auto">
          <a:xfrm>
            <a:off x="0" y="2780928"/>
            <a:ext cx="9179236" cy="4077072"/>
          </a:xfrm>
          <a:prstGeom prst="rect">
            <a:avLst/>
          </a:prstGeom>
          <a:noFill/>
        </p:spPr>
      </p:pic>
      <p:pic>
        <p:nvPicPr>
          <p:cNvPr id="44034" name="Picture 2" descr="http://www.banquemondiale.org/content/dam/Worldbank/prosperite-partagee_fr1_540.jpg"/>
          <p:cNvPicPr>
            <a:picLocks noChangeAspect="1" noChangeArrowheads="1"/>
          </p:cNvPicPr>
          <p:nvPr/>
        </p:nvPicPr>
        <p:blipFill>
          <a:blip r:embed="rId4" cstate="print"/>
          <a:srcRect/>
          <a:stretch>
            <a:fillRect/>
          </a:stretch>
        </p:blipFill>
        <p:spPr bwMode="auto">
          <a:xfrm>
            <a:off x="4250265" y="0"/>
            <a:ext cx="4898572" cy="6858000"/>
          </a:xfrm>
          <a:prstGeom prst="rect">
            <a:avLst/>
          </a:prstGeom>
          <a:noFill/>
        </p:spPr>
      </p:pic>
      <p:pic>
        <p:nvPicPr>
          <p:cNvPr id="44036" name="Picture 4" descr="http://www.banquemondiale.org/content/dam/Worldbank/prosperite-partagee_fr2_540.jpg"/>
          <p:cNvPicPr>
            <a:picLocks noChangeAspect="1" noChangeArrowheads="1"/>
          </p:cNvPicPr>
          <p:nvPr/>
        </p:nvPicPr>
        <p:blipFill>
          <a:blip r:embed="rId5" cstate="print"/>
          <a:srcRect/>
          <a:stretch>
            <a:fillRect/>
          </a:stretch>
        </p:blipFill>
        <p:spPr bwMode="auto">
          <a:xfrm>
            <a:off x="4245429" y="0"/>
            <a:ext cx="4898571" cy="6858000"/>
          </a:xfrm>
          <a:prstGeom prst="rect">
            <a:avLst/>
          </a:prstGeom>
          <a:noFill/>
        </p:spPr>
      </p:pic>
      <p:sp>
        <p:nvSpPr>
          <p:cNvPr id="5" name="ZoneTexte 4"/>
          <p:cNvSpPr txBox="1"/>
          <p:nvPr/>
        </p:nvSpPr>
        <p:spPr>
          <a:xfrm>
            <a:off x="395536" y="836712"/>
            <a:ext cx="3564904" cy="1323439"/>
          </a:xfrm>
          <a:prstGeom prst="rect">
            <a:avLst/>
          </a:prstGeom>
          <a:noFill/>
          <a:ln>
            <a:solidFill>
              <a:schemeClr val="tx1"/>
            </a:solidFill>
          </a:ln>
        </p:spPr>
        <p:txBody>
          <a:bodyPr wrap="square" rtlCol="0">
            <a:spAutoFit/>
            <a:scene3d>
              <a:camera prst="perspectiveBelow"/>
              <a:lightRig rig="threePt" dir="t"/>
            </a:scene3d>
          </a:bodyPr>
          <a:lstStyle/>
          <a:p>
            <a:pPr algn="ctr"/>
            <a:r>
              <a:rPr lang="fr-BE" sz="40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2015</a:t>
            </a:r>
          </a:p>
          <a:p>
            <a:pPr algn="ctr"/>
            <a:r>
              <a:rPr lang="fr-BE" sz="4000" b="1" dirty="0" err="1"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Autosatisfecit</a:t>
            </a:r>
            <a:endParaRPr lang="fr-BE" sz="1600"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4034"/>
                                        </p:tgtEl>
                                        <p:attrNameLst>
                                          <p:attrName>style.visibility</p:attrName>
                                        </p:attrNameLst>
                                      </p:cBhvr>
                                      <p:to>
                                        <p:strVal val="visible"/>
                                      </p:to>
                                    </p:set>
                                    <p:anim to="" calcmode="lin" valueType="num">
                                      <p:cBhvr>
                                        <p:cTn id="12" dur="1" fill="hold"/>
                                        <p:tgtEl>
                                          <p:spTgt spid="4403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44036"/>
                                        </p:tgtEl>
                                        <p:attrNameLst>
                                          <p:attrName>style.visibility</p:attrName>
                                        </p:attrNameLst>
                                      </p:cBhvr>
                                      <p:to>
                                        <p:strVal val="visible"/>
                                      </p:to>
                                    </p:set>
                                    <p:anim to="" calcmode="lin" valueType="num">
                                      <p:cBhvr>
                                        <p:cTn id="17" dur="1" fill="hold"/>
                                        <p:tgtEl>
                                          <p:spTgt spid="44036"/>
                                        </p:tgtEl>
                                        <p:attrNameLst>
                                          <p:attrName/>
                                        </p:attrNameLst>
                                      </p:cBhvr>
                                    </p:anim>
                                  </p:childTnLst>
                                </p:cTn>
                              </p:par>
                              <p:par>
                                <p:cTn id="18" presetID="24" presetClass="exit" presetSubtype="0" fill="hold" nodeType="withEffect">
                                  <p:stCondLst>
                                    <p:cond delay="0"/>
                                  </p:stCondLst>
                                  <p:childTnLst>
                                    <p:anim to="" calcmode="lin" valueType="num">
                                      <p:cBhvr>
                                        <p:cTn id="19" dur="1"/>
                                        <p:tgtEl>
                                          <p:spTgt spid="44034"/>
                                        </p:tgtEl>
                                        <p:attrNameLst>
                                          <p:attrName/>
                                        </p:attrNameLst>
                                      </p:cBhvr>
                                    </p:anim>
                                    <p:set>
                                      <p:cBhvr>
                                        <p:cTn id="20" dur="1" fill="hold">
                                          <p:stCondLst>
                                            <p:cond delay="0"/>
                                          </p:stCondLst>
                                        </p:cTn>
                                        <p:tgtEl>
                                          <p:spTgt spid="440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ledaily.mg/wp-content/uploads/2015/04/OMC-un-arbitre-neutre.gif"/>
          <p:cNvPicPr>
            <a:picLocks noChangeAspect="1" noChangeArrowheads="1"/>
          </p:cNvPicPr>
          <p:nvPr/>
        </p:nvPicPr>
        <p:blipFill>
          <a:blip r:embed="rId3" cstate="print"/>
          <a:srcRect/>
          <a:stretch>
            <a:fillRect/>
          </a:stretch>
        </p:blipFill>
        <p:spPr bwMode="auto">
          <a:xfrm>
            <a:off x="179512" y="37715"/>
            <a:ext cx="8811874" cy="6820285"/>
          </a:xfrm>
          <a:prstGeom prst="rect">
            <a:avLst/>
          </a:prstGeom>
          <a:noFill/>
        </p:spPr>
      </p:pic>
      <p:sp>
        <p:nvSpPr>
          <p:cNvPr id="5" name="ZoneTexte 4"/>
          <p:cNvSpPr txBox="1"/>
          <p:nvPr/>
        </p:nvSpPr>
        <p:spPr>
          <a:xfrm>
            <a:off x="4572000" y="260648"/>
            <a:ext cx="3960440" cy="1446550"/>
          </a:xfrm>
          <a:prstGeom prst="rect">
            <a:avLst/>
          </a:prstGeom>
          <a:noFill/>
          <a:ln>
            <a:solidFill>
              <a:schemeClr val="tx1"/>
            </a:solidFill>
          </a:ln>
        </p:spPr>
        <p:txBody>
          <a:bodyPr wrap="square" rtlCol="0">
            <a:spAutoFit/>
            <a:scene3d>
              <a:camera prst="perspectiveBelow"/>
              <a:lightRig rig="threePt" dir="t"/>
            </a:scene3d>
          </a:bodyPr>
          <a:lstStyle/>
          <a:p>
            <a:r>
              <a:rPr lang="fr-BE" sz="44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Quelle réputation !</a:t>
            </a:r>
            <a:endParaRPr lang="fr-BE"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to="" calcmode="lin" valueType="num">
                                      <p:cBhvr>
                                        <p:cTn id="12"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img.over-blog-kiwi.com/0/61/83/70/20140526/ob_27cf4c_fmi.png"/>
          <p:cNvPicPr>
            <a:picLocks noChangeAspect="1" noChangeArrowheads="1"/>
          </p:cNvPicPr>
          <p:nvPr/>
        </p:nvPicPr>
        <p:blipFill>
          <a:blip r:embed="rId2" cstate="print"/>
          <a:srcRect/>
          <a:stretch>
            <a:fillRect/>
          </a:stretch>
        </p:blipFill>
        <p:spPr bwMode="auto">
          <a:xfrm>
            <a:off x="0" y="0"/>
            <a:ext cx="3643135" cy="2780928"/>
          </a:xfrm>
          <a:prstGeom prst="rect">
            <a:avLst/>
          </a:prstGeom>
          <a:noFill/>
        </p:spPr>
      </p:pic>
      <p:pic>
        <p:nvPicPr>
          <p:cNvPr id="40964" name="Picture 4" descr="http://idata.over-blog.com/0/60/97/21/dette_du_tiers_monde.jpg"/>
          <p:cNvPicPr>
            <a:picLocks noChangeAspect="1" noChangeArrowheads="1"/>
          </p:cNvPicPr>
          <p:nvPr/>
        </p:nvPicPr>
        <p:blipFill>
          <a:blip r:embed="rId3" cstate="print"/>
          <a:srcRect/>
          <a:stretch>
            <a:fillRect/>
          </a:stretch>
        </p:blipFill>
        <p:spPr bwMode="auto">
          <a:xfrm>
            <a:off x="299778" y="2780928"/>
            <a:ext cx="3342616" cy="2448272"/>
          </a:xfrm>
          <a:prstGeom prst="rect">
            <a:avLst/>
          </a:prstGeom>
          <a:noFill/>
        </p:spPr>
      </p:pic>
      <p:pic>
        <p:nvPicPr>
          <p:cNvPr id="40966" name="Picture 6" descr="http://www.gauche-anticapitaliste.ch/wp-content/uploads/2015/04/fmi-dettes.gif"/>
          <p:cNvPicPr>
            <a:picLocks noChangeAspect="1" noChangeArrowheads="1"/>
          </p:cNvPicPr>
          <p:nvPr/>
        </p:nvPicPr>
        <p:blipFill>
          <a:blip r:embed="rId4" cstate="print"/>
          <a:srcRect/>
          <a:stretch>
            <a:fillRect/>
          </a:stretch>
        </p:blipFill>
        <p:spPr bwMode="auto">
          <a:xfrm>
            <a:off x="2411760" y="4581128"/>
            <a:ext cx="2791567" cy="2276872"/>
          </a:xfrm>
          <a:prstGeom prst="rect">
            <a:avLst/>
          </a:prstGeom>
          <a:noFill/>
        </p:spPr>
      </p:pic>
      <p:pic>
        <p:nvPicPr>
          <p:cNvPr id="40974" name="Picture 14" descr="http://img.over-blog-kiwi.com/0/61/83/70/20150128/ob_1b097f_grece-auterite.png"/>
          <p:cNvPicPr>
            <a:picLocks noChangeAspect="1" noChangeArrowheads="1"/>
          </p:cNvPicPr>
          <p:nvPr/>
        </p:nvPicPr>
        <p:blipFill>
          <a:blip r:embed="rId5" cstate="print"/>
          <a:srcRect/>
          <a:stretch>
            <a:fillRect/>
          </a:stretch>
        </p:blipFill>
        <p:spPr bwMode="auto">
          <a:xfrm>
            <a:off x="5076056" y="4365104"/>
            <a:ext cx="3886622" cy="2273512"/>
          </a:xfrm>
          <a:prstGeom prst="rect">
            <a:avLst/>
          </a:prstGeom>
          <a:noFill/>
        </p:spPr>
      </p:pic>
      <p:pic>
        <p:nvPicPr>
          <p:cNvPr id="40968" name="Picture 8" descr="http://idata.over-blog.com/1/07/22/91/2011/2011-04/Grece-fmi-2-2.jpg"/>
          <p:cNvPicPr>
            <a:picLocks noChangeAspect="1" noChangeArrowheads="1"/>
          </p:cNvPicPr>
          <p:nvPr/>
        </p:nvPicPr>
        <p:blipFill>
          <a:blip r:embed="rId6" cstate="print"/>
          <a:srcRect/>
          <a:stretch>
            <a:fillRect/>
          </a:stretch>
        </p:blipFill>
        <p:spPr bwMode="auto">
          <a:xfrm>
            <a:off x="5724128" y="2204864"/>
            <a:ext cx="3419872" cy="2272190"/>
          </a:xfrm>
          <a:prstGeom prst="rect">
            <a:avLst/>
          </a:prstGeom>
          <a:noFill/>
        </p:spPr>
      </p:pic>
      <p:pic>
        <p:nvPicPr>
          <p:cNvPr id="40978" name="Picture 18" descr="http://u.jimdo.com/www69/o/sb83fd138479feab0/img/ie44a76b3a1842e00/1421493135/std/image.jpg"/>
          <p:cNvPicPr>
            <a:picLocks noChangeAspect="1" noChangeArrowheads="1"/>
          </p:cNvPicPr>
          <p:nvPr/>
        </p:nvPicPr>
        <p:blipFill>
          <a:blip r:embed="rId7" cstate="print"/>
          <a:srcRect/>
          <a:stretch>
            <a:fillRect/>
          </a:stretch>
        </p:blipFill>
        <p:spPr bwMode="auto">
          <a:xfrm>
            <a:off x="5061907" y="1"/>
            <a:ext cx="3888432" cy="2620804"/>
          </a:xfrm>
          <a:prstGeom prst="rect">
            <a:avLst/>
          </a:prstGeom>
          <a:noFill/>
        </p:spPr>
      </p:pic>
      <p:pic>
        <p:nvPicPr>
          <p:cNvPr id="40976" name="Picture 16" descr="http://www.kirchen.ch/ecouter-entendre/images/caricature_dette03.jpg"/>
          <p:cNvPicPr>
            <a:picLocks noChangeAspect="1" noChangeArrowheads="1"/>
          </p:cNvPicPr>
          <p:nvPr/>
        </p:nvPicPr>
        <p:blipFill>
          <a:blip r:embed="rId8" cstate="print"/>
          <a:srcRect/>
          <a:stretch>
            <a:fillRect/>
          </a:stretch>
        </p:blipFill>
        <p:spPr bwMode="auto">
          <a:xfrm>
            <a:off x="3635896" y="0"/>
            <a:ext cx="3882008" cy="2247901"/>
          </a:xfrm>
          <a:prstGeom prst="rect">
            <a:avLst/>
          </a:prstGeom>
          <a:noFill/>
        </p:spPr>
      </p:pic>
      <p:sp>
        <p:nvSpPr>
          <p:cNvPr id="11" name="ZoneTexte 10"/>
          <p:cNvSpPr txBox="1"/>
          <p:nvPr/>
        </p:nvSpPr>
        <p:spPr>
          <a:xfrm>
            <a:off x="3059832" y="2564904"/>
            <a:ext cx="3960440" cy="1446550"/>
          </a:xfrm>
          <a:prstGeom prst="rect">
            <a:avLst/>
          </a:prstGeom>
          <a:noFill/>
          <a:ln>
            <a:solidFill>
              <a:schemeClr val="tx1"/>
            </a:solidFill>
          </a:ln>
        </p:spPr>
        <p:txBody>
          <a:bodyPr wrap="square" rtlCol="0">
            <a:spAutoFit/>
            <a:scene3d>
              <a:camera prst="perspectiveBelow"/>
              <a:lightRig rig="threePt" dir="t"/>
            </a:scene3d>
          </a:bodyPr>
          <a:lstStyle/>
          <a:p>
            <a:r>
              <a:rPr lang="fr-BE" sz="44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Qui a bu… boira !</a:t>
            </a:r>
            <a:endParaRPr lang="fr-BE"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pic>
        <p:nvPicPr>
          <p:cNvPr id="40970" name="Picture 10" descr="http://static.franceculture.fr/sites/default/files/imagecache/ressource_full/2015/01/29/4993663/debt.jpg"/>
          <p:cNvPicPr>
            <a:picLocks noChangeAspect="1" noChangeArrowheads="1"/>
          </p:cNvPicPr>
          <p:nvPr/>
        </p:nvPicPr>
        <p:blipFill>
          <a:blip r:embed="rId9" cstate="print"/>
          <a:srcRect/>
          <a:stretch>
            <a:fillRect/>
          </a:stretch>
        </p:blipFill>
        <p:spPr bwMode="auto">
          <a:xfrm>
            <a:off x="0" y="0"/>
            <a:ext cx="9123079"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40962"/>
                                        </p:tgtEl>
                                        <p:attrNameLst>
                                          <p:attrName>style.visibility</p:attrName>
                                        </p:attrNameLst>
                                      </p:cBhvr>
                                      <p:to>
                                        <p:strVal val="visible"/>
                                      </p:to>
                                    </p:set>
                                    <p:anim to="" calcmode="lin" valueType="num">
                                      <p:cBhvr>
                                        <p:cTn id="11" dur="1" fill="hold"/>
                                        <p:tgtEl>
                                          <p:spTgt spid="40962"/>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nodeType="clickEffect">
                                  <p:stCondLst>
                                    <p:cond delay="0"/>
                                  </p:stCondLst>
                                  <p:childTnLst>
                                    <p:set>
                                      <p:cBhvr>
                                        <p:cTn id="15" dur="1" fill="hold">
                                          <p:stCondLst>
                                            <p:cond delay="0"/>
                                          </p:stCondLst>
                                        </p:cTn>
                                        <p:tgtEl>
                                          <p:spTgt spid="40964"/>
                                        </p:tgtEl>
                                        <p:attrNameLst>
                                          <p:attrName>style.visibility</p:attrName>
                                        </p:attrNameLst>
                                      </p:cBhvr>
                                      <p:to>
                                        <p:strVal val="visible"/>
                                      </p:to>
                                    </p:set>
                                    <p:anim to="" calcmode="lin" valueType="num">
                                      <p:cBhvr>
                                        <p:cTn id="16" dur="1" fill="hold"/>
                                        <p:tgtEl>
                                          <p:spTgt spid="40964"/>
                                        </p:tgtEl>
                                        <p:attrNameLst>
                                          <p:attrName/>
                                        </p:attrNameLst>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40966"/>
                                        </p:tgtEl>
                                        <p:attrNameLst>
                                          <p:attrName>style.visibility</p:attrName>
                                        </p:attrNameLst>
                                      </p:cBhvr>
                                      <p:to>
                                        <p:strVal val="visible"/>
                                      </p:to>
                                    </p:set>
                                    <p:anim to="" calcmode="lin" valueType="num">
                                      <p:cBhvr>
                                        <p:cTn id="21" dur="1" fill="hold"/>
                                        <p:tgtEl>
                                          <p:spTgt spid="40966"/>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40974"/>
                                        </p:tgtEl>
                                        <p:attrNameLst>
                                          <p:attrName>style.visibility</p:attrName>
                                        </p:attrNameLst>
                                      </p:cBhvr>
                                      <p:to>
                                        <p:strVal val="visible"/>
                                      </p:to>
                                    </p:set>
                                    <p:anim to="" calcmode="lin" valueType="num">
                                      <p:cBhvr>
                                        <p:cTn id="26" dur="1" fill="hold"/>
                                        <p:tgtEl>
                                          <p:spTgt spid="40974"/>
                                        </p:tgtEl>
                                        <p:attrNameLst>
                                          <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0"/>
                                          </p:stCondLst>
                                        </p:cTn>
                                        <p:tgtEl>
                                          <p:spTgt spid="40968"/>
                                        </p:tgtEl>
                                        <p:attrNameLst>
                                          <p:attrName>style.visibility</p:attrName>
                                        </p:attrNameLst>
                                      </p:cBhvr>
                                      <p:to>
                                        <p:strVal val="visible"/>
                                      </p:to>
                                    </p:set>
                                    <p:anim to="" calcmode="lin" valueType="num">
                                      <p:cBhvr>
                                        <p:cTn id="31" dur="1" fill="hold"/>
                                        <p:tgtEl>
                                          <p:spTgt spid="40968"/>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40978"/>
                                        </p:tgtEl>
                                        <p:attrNameLst>
                                          <p:attrName>style.visibility</p:attrName>
                                        </p:attrNameLst>
                                      </p:cBhvr>
                                      <p:to>
                                        <p:strVal val="visible"/>
                                      </p:to>
                                    </p:set>
                                    <p:anim to="" calcmode="lin" valueType="num">
                                      <p:cBhvr>
                                        <p:cTn id="36" dur="1" fill="hold"/>
                                        <p:tgtEl>
                                          <p:spTgt spid="40978"/>
                                        </p:tgtEl>
                                        <p:attrNameLst>
                                          <p:attrName/>
                                        </p:attrNameLst>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0"/>
                                          </p:stCondLst>
                                        </p:cTn>
                                        <p:tgtEl>
                                          <p:spTgt spid="40976"/>
                                        </p:tgtEl>
                                        <p:attrNameLst>
                                          <p:attrName>style.visibility</p:attrName>
                                        </p:attrNameLst>
                                      </p:cBhvr>
                                      <p:to>
                                        <p:strVal val="visible"/>
                                      </p:to>
                                    </p:set>
                                    <p:anim to="" calcmode="lin" valueType="num">
                                      <p:cBhvr>
                                        <p:cTn id="41" dur="1" fill="hold"/>
                                        <p:tgtEl>
                                          <p:spTgt spid="40976"/>
                                        </p:tgtEl>
                                        <p:attrNameLst>
                                          <p:attrName/>
                                        </p:attrNameLst>
                                      </p:cBhvr>
                                    </p:anim>
                                  </p:childTnLst>
                                </p:cTn>
                              </p:par>
                            </p:childTnLst>
                          </p:cTn>
                        </p:par>
                      </p:childTnLst>
                    </p:cTn>
                  </p:par>
                  <p:par>
                    <p:cTn id="42" fill="hold">
                      <p:stCondLst>
                        <p:cond delay="indefinite"/>
                      </p:stCondLst>
                      <p:childTnLst>
                        <p:par>
                          <p:cTn id="43" fill="hold">
                            <p:stCondLst>
                              <p:cond delay="0"/>
                            </p:stCondLst>
                            <p:childTnLst>
                              <p:par>
                                <p:cTn id="44" presetID="24" presetClass="entr" presetSubtype="0" fill="hold" nodeType="clickEffect">
                                  <p:stCondLst>
                                    <p:cond delay="0"/>
                                  </p:stCondLst>
                                  <p:childTnLst>
                                    <p:set>
                                      <p:cBhvr>
                                        <p:cTn id="45" dur="1" fill="hold">
                                          <p:stCondLst>
                                            <p:cond delay="0"/>
                                          </p:stCondLst>
                                        </p:cTn>
                                        <p:tgtEl>
                                          <p:spTgt spid="40970"/>
                                        </p:tgtEl>
                                        <p:attrNameLst>
                                          <p:attrName>style.visibility</p:attrName>
                                        </p:attrNameLst>
                                      </p:cBhvr>
                                      <p:to>
                                        <p:strVal val="visible"/>
                                      </p:to>
                                    </p:set>
                                    <p:anim to="" calcmode="lin" valueType="num">
                                      <p:cBhvr>
                                        <p:cTn id="46" dur="1" fill="hold"/>
                                        <p:tgtEl>
                                          <p:spTgt spid="4097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Le FMI cherche un successeur pour DSK : les droits de vote au FMI"/>
          <p:cNvPicPr>
            <a:picLocks noChangeAspect="1" noChangeArrowheads="1"/>
          </p:cNvPicPr>
          <p:nvPr/>
        </p:nvPicPr>
        <p:blipFill>
          <a:blip r:embed="rId3" cstate="print"/>
          <a:srcRect/>
          <a:stretch>
            <a:fillRect/>
          </a:stretch>
        </p:blipFill>
        <p:spPr bwMode="auto">
          <a:xfrm>
            <a:off x="0" y="0"/>
            <a:ext cx="4752653" cy="4701550"/>
          </a:xfrm>
          <a:prstGeom prst="rect">
            <a:avLst/>
          </a:prstGeom>
          <a:noFill/>
        </p:spPr>
      </p:pic>
      <p:sp>
        <p:nvSpPr>
          <p:cNvPr id="5" name="ZoneTexte 4"/>
          <p:cNvSpPr txBox="1"/>
          <p:nvPr/>
        </p:nvSpPr>
        <p:spPr>
          <a:xfrm>
            <a:off x="5004048" y="0"/>
            <a:ext cx="3960440" cy="2123658"/>
          </a:xfrm>
          <a:prstGeom prst="rect">
            <a:avLst/>
          </a:prstGeom>
          <a:noFill/>
          <a:ln>
            <a:solidFill>
              <a:schemeClr val="tx1"/>
            </a:solidFill>
          </a:ln>
        </p:spPr>
        <p:txBody>
          <a:bodyPr wrap="square" rtlCol="0">
            <a:spAutoFit/>
            <a:scene3d>
              <a:camera prst="perspectiveBelow"/>
              <a:lightRig rig="threePt" dir="t"/>
            </a:scene3d>
          </a:bodyPr>
          <a:lstStyle/>
          <a:p>
            <a:r>
              <a:rPr lang="fr-BE" sz="44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Qui a décidé… décidera !</a:t>
            </a:r>
            <a:endParaRPr lang="fr-BE"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pic>
        <p:nvPicPr>
          <p:cNvPr id="39938" name="Picture 2" descr="http://www.imf.org/external/np/exr/facts/images/govern02.jpg"/>
          <p:cNvPicPr>
            <a:picLocks noChangeAspect="1" noChangeArrowheads="1"/>
          </p:cNvPicPr>
          <p:nvPr/>
        </p:nvPicPr>
        <p:blipFill>
          <a:blip r:embed="rId4" cstate="print"/>
          <a:srcRect/>
          <a:stretch>
            <a:fillRect/>
          </a:stretch>
        </p:blipFill>
        <p:spPr bwMode="auto">
          <a:xfrm>
            <a:off x="4703996" y="2276872"/>
            <a:ext cx="4440003" cy="4581128"/>
          </a:xfrm>
          <a:prstGeom prst="rect">
            <a:avLst/>
          </a:prstGeom>
          <a:noFill/>
        </p:spPr>
      </p:pic>
      <p:pic>
        <p:nvPicPr>
          <p:cNvPr id="39942" name="Picture 6" descr="FMI_carte_sur_la_repartition_des_droits_de_vote-183cc.jpg"/>
          <p:cNvPicPr>
            <a:picLocks noChangeAspect="1" noChangeArrowheads="1"/>
          </p:cNvPicPr>
          <p:nvPr/>
        </p:nvPicPr>
        <p:blipFill>
          <a:blip r:embed="rId5" cstate="print"/>
          <a:srcRect/>
          <a:stretch>
            <a:fillRect/>
          </a:stretch>
        </p:blipFill>
        <p:spPr bwMode="auto">
          <a:xfrm>
            <a:off x="0" y="2348880"/>
            <a:ext cx="9144000" cy="4509120"/>
          </a:xfrm>
          <a:prstGeom prst="rect">
            <a:avLst/>
          </a:prstGeom>
          <a:noFill/>
        </p:spPr>
      </p:pic>
      <p:pic>
        <p:nvPicPr>
          <p:cNvPr id="4098" name="Picture 2" descr="Map of land based travel time and shipping lane density"/>
          <p:cNvPicPr>
            <a:picLocks noChangeAspect="1" noChangeArrowheads="1"/>
          </p:cNvPicPr>
          <p:nvPr/>
        </p:nvPicPr>
        <p:blipFill>
          <a:blip r:embed="rId6" cstate="print"/>
          <a:srcRect/>
          <a:stretch>
            <a:fillRect/>
          </a:stretch>
        </p:blipFill>
        <p:spPr bwMode="auto">
          <a:xfrm>
            <a:off x="0" y="1988840"/>
            <a:ext cx="9753600" cy="4869160"/>
          </a:xfrm>
          <a:prstGeom prst="rect">
            <a:avLst/>
          </a:prstGeom>
          <a:noFill/>
        </p:spPr>
      </p:pic>
      <p:pic>
        <p:nvPicPr>
          <p:cNvPr id="4100" name="Picture 4" descr="http://www.ubiqwity.com/ubik1/ubik1access/cahiers/terminale/geographie/centreperipherie/centres%20et%20p%E9riph%E9rie.jpg"/>
          <p:cNvPicPr>
            <a:picLocks noChangeAspect="1" noChangeArrowheads="1"/>
          </p:cNvPicPr>
          <p:nvPr/>
        </p:nvPicPr>
        <p:blipFill>
          <a:blip r:embed="rId7" cstate="print"/>
          <a:srcRect/>
          <a:stretch>
            <a:fillRect/>
          </a:stretch>
        </p:blipFill>
        <p:spPr bwMode="auto">
          <a:xfrm>
            <a:off x="0" y="0"/>
            <a:ext cx="9061259" cy="5805264"/>
          </a:xfrm>
          <a:prstGeom prst="rect">
            <a:avLst/>
          </a:prstGeom>
          <a:noFill/>
        </p:spPr>
      </p:pic>
      <p:pic>
        <p:nvPicPr>
          <p:cNvPr id="4102" name="Picture 6" descr="http://www.inegalites.fr/IMG/jpg/la_richesse_par_adulte_dans_le_monde2.jpg"/>
          <p:cNvPicPr>
            <a:picLocks noChangeAspect="1" noChangeArrowheads="1"/>
          </p:cNvPicPr>
          <p:nvPr/>
        </p:nvPicPr>
        <p:blipFill>
          <a:blip r:embed="rId8" cstate="print"/>
          <a:srcRect/>
          <a:stretch>
            <a:fillRect/>
          </a:stretch>
        </p:blipFill>
        <p:spPr bwMode="auto">
          <a:xfrm>
            <a:off x="107504" y="1340768"/>
            <a:ext cx="8836000" cy="4581128"/>
          </a:xfrm>
          <a:prstGeom prst="rect">
            <a:avLst/>
          </a:prstGeom>
          <a:noFill/>
        </p:spPr>
      </p:pic>
      <p:sp>
        <p:nvSpPr>
          <p:cNvPr id="9" name="ZoneTexte 8"/>
          <p:cNvSpPr txBox="1"/>
          <p:nvPr/>
        </p:nvSpPr>
        <p:spPr>
          <a:xfrm>
            <a:off x="1763688" y="6088559"/>
            <a:ext cx="6624736" cy="769441"/>
          </a:xfrm>
          <a:prstGeom prst="rect">
            <a:avLst/>
          </a:prstGeom>
          <a:noFill/>
          <a:ln>
            <a:solidFill>
              <a:schemeClr val="tx1"/>
            </a:solidFill>
          </a:ln>
        </p:spPr>
        <p:txBody>
          <a:bodyPr wrap="square" rtlCol="0">
            <a:spAutoFit/>
            <a:scene3d>
              <a:camera prst="perspectiveBelow"/>
              <a:lightRig rig="threePt" dir="t"/>
            </a:scene3d>
          </a:bodyPr>
          <a:lstStyle/>
          <a:p>
            <a:r>
              <a:rPr lang="fr-BE" sz="44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 s’enrichira.</a:t>
            </a:r>
            <a:endParaRPr lang="fr-BE"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pic>
        <p:nvPicPr>
          <p:cNvPr id="4104" name="Picture 8" descr="riches1"/>
          <p:cNvPicPr>
            <a:picLocks noChangeAspect="1" noChangeArrowheads="1"/>
          </p:cNvPicPr>
          <p:nvPr/>
        </p:nvPicPr>
        <p:blipFill>
          <a:blip r:embed="rId9" cstate="print"/>
          <a:srcRect/>
          <a:stretch>
            <a:fillRect/>
          </a:stretch>
        </p:blipFill>
        <p:spPr bwMode="auto">
          <a:xfrm>
            <a:off x="0" y="0"/>
            <a:ext cx="9144000" cy="68615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9940"/>
                                        </p:tgtEl>
                                        <p:attrNameLst>
                                          <p:attrName>style.visibility</p:attrName>
                                        </p:attrNameLst>
                                      </p:cBhvr>
                                      <p:to>
                                        <p:strVal val="visible"/>
                                      </p:to>
                                    </p:set>
                                    <p:anim to="" calcmode="lin" valueType="num">
                                      <p:cBhvr>
                                        <p:cTn id="12" dur="1" fill="hold"/>
                                        <p:tgtEl>
                                          <p:spTgt spid="3994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9938"/>
                                        </p:tgtEl>
                                        <p:attrNameLst>
                                          <p:attrName>style.visibility</p:attrName>
                                        </p:attrNameLst>
                                      </p:cBhvr>
                                      <p:to>
                                        <p:strVal val="visible"/>
                                      </p:to>
                                    </p:set>
                                    <p:anim to="" calcmode="lin" valueType="num">
                                      <p:cBhvr>
                                        <p:cTn id="17" dur="1" fill="hold"/>
                                        <p:tgtEl>
                                          <p:spTgt spid="39938"/>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9942"/>
                                        </p:tgtEl>
                                        <p:attrNameLst>
                                          <p:attrName>style.visibility</p:attrName>
                                        </p:attrNameLst>
                                      </p:cBhvr>
                                      <p:to>
                                        <p:strVal val="visible"/>
                                      </p:to>
                                    </p:set>
                                    <p:anim to="" calcmode="lin" valueType="num">
                                      <p:cBhvr>
                                        <p:cTn id="22" dur="1" fill="hold"/>
                                        <p:tgtEl>
                                          <p:spTgt spid="39942"/>
                                        </p:tgtEl>
                                        <p:attrNameLst>
                                          <p:attrName/>
                                        </p:attrNameLst>
                                      </p:cBhvr>
                                    </p:anim>
                                  </p:childTnLst>
                                </p:cTn>
                              </p:par>
                              <p:par>
                                <p:cTn id="23" presetID="24" presetClass="exit" presetSubtype="0" fill="hold" nodeType="withEffect">
                                  <p:stCondLst>
                                    <p:cond delay="0"/>
                                  </p:stCondLst>
                                  <p:childTnLst>
                                    <p:anim to="" calcmode="lin" valueType="num">
                                      <p:cBhvr>
                                        <p:cTn id="24" dur="1"/>
                                        <p:tgtEl>
                                          <p:spTgt spid="39940"/>
                                        </p:tgtEl>
                                        <p:attrNameLst>
                                          <p:attrName/>
                                        </p:attrNameLst>
                                      </p:cBhvr>
                                    </p:anim>
                                    <p:set>
                                      <p:cBhvr>
                                        <p:cTn id="25" dur="1" fill="hold">
                                          <p:stCondLst>
                                            <p:cond delay="0"/>
                                          </p:stCondLst>
                                        </p:cTn>
                                        <p:tgtEl>
                                          <p:spTgt spid="39940"/>
                                        </p:tgtEl>
                                        <p:attrNameLst>
                                          <p:attrName>style.visibility</p:attrName>
                                        </p:attrNameLst>
                                      </p:cBhvr>
                                      <p:to>
                                        <p:strVal val="hidden"/>
                                      </p:to>
                                    </p:set>
                                  </p:childTnLst>
                                </p:cTn>
                              </p:par>
                              <p:par>
                                <p:cTn id="26" presetID="24" presetClass="exit" presetSubtype="0" fill="hold" nodeType="withEffect">
                                  <p:stCondLst>
                                    <p:cond delay="0"/>
                                  </p:stCondLst>
                                  <p:childTnLst>
                                    <p:anim to="" calcmode="lin" valueType="num">
                                      <p:cBhvr>
                                        <p:cTn id="27" dur="1"/>
                                        <p:tgtEl>
                                          <p:spTgt spid="39938"/>
                                        </p:tgtEl>
                                        <p:attrNameLst>
                                          <p:attrName/>
                                        </p:attrNameLst>
                                      </p:cBhvr>
                                    </p:anim>
                                    <p:set>
                                      <p:cBhvr>
                                        <p:cTn id="28" dur="1" fill="hold">
                                          <p:stCondLst>
                                            <p:cond delay="0"/>
                                          </p:stCondLst>
                                        </p:cTn>
                                        <p:tgtEl>
                                          <p:spTgt spid="3993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nodeType="clickEffect">
                                  <p:stCondLst>
                                    <p:cond delay="0"/>
                                  </p:stCondLst>
                                  <p:childTnLst>
                                    <p:set>
                                      <p:cBhvr>
                                        <p:cTn id="32" dur="1" fill="hold">
                                          <p:stCondLst>
                                            <p:cond delay="0"/>
                                          </p:stCondLst>
                                        </p:cTn>
                                        <p:tgtEl>
                                          <p:spTgt spid="4098"/>
                                        </p:tgtEl>
                                        <p:attrNameLst>
                                          <p:attrName>style.visibility</p:attrName>
                                        </p:attrNameLst>
                                      </p:cBhvr>
                                      <p:to>
                                        <p:strVal val="visible"/>
                                      </p:to>
                                    </p:set>
                                    <p:anim to="" calcmode="lin" valueType="num">
                                      <p:cBhvr>
                                        <p:cTn id="33" dur="1" fill="hold"/>
                                        <p:tgtEl>
                                          <p:spTgt spid="4098"/>
                                        </p:tgtEl>
                                        <p:attrNameLst>
                                          <p:attrName/>
                                        </p:attrNameLst>
                                      </p:cBhvr>
                                    </p:anim>
                                  </p:childTnLst>
                                </p:cTn>
                              </p:par>
                              <p:par>
                                <p:cTn id="34" presetID="24" presetClass="exit" presetSubtype="0" fill="hold" nodeType="withEffect">
                                  <p:stCondLst>
                                    <p:cond delay="0"/>
                                  </p:stCondLst>
                                  <p:childTnLst>
                                    <p:anim to="" calcmode="lin" valueType="num">
                                      <p:cBhvr>
                                        <p:cTn id="35" dur="1"/>
                                        <p:tgtEl>
                                          <p:spTgt spid="39942"/>
                                        </p:tgtEl>
                                        <p:attrNameLst>
                                          <p:attrName/>
                                        </p:attrNameLst>
                                      </p:cBhvr>
                                    </p:anim>
                                    <p:set>
                                      <p:cBhvr>
                                        <p:cTn id="36" dur="1" fill="hold">
                                          <p:stCondLst>
                                            <p:cond delay="0"/>
                                          </p:stCondLst>
                                        </p:cTn>
                                        <p:tgtEl>
                                          <p:spTgt spid="3994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4" presetClass="exit" presetSubtype="0" fill="hold" nodeType="clickEffect">
                                  <p:stCondLst>
                                    <p:cond delay="0"/>
                                  </p:stCondLst>
                                  <p:childTnLst>
                                    <p:anim to="" calcmode="lin" valueType="num">
                                      <p:cBhvr>
                                        <p:cTn id="40" dur="1"/>
                                        <p:tgtEl>
                                          <p:spTgt spid="4098"/>
                                        </p:tgtEl>
                                        <p:attrNameLst>
                                          <p:attrName/>
                                        </p:attrNameLst>
                                      </p:cBhvr>
                                    </p:anim>
                                    <p:set>
                                      <p:cBhvr>
                                        <p:cTn id="41" dur="1" fill="hold">
                                          <p:stCondLst>
                                            <p:cond delay="0"/>
                                          </p:stCondLst>
                                        </p:cTn>
                                        <p:tgtEl>
                                          <p:spTgt spid="4098"/>
                                        </p:tgtEl>
                                        <p:attrNameLst>
                                          <p:attrName>style.visibility</p:attrName>
                                        </p:attrNameLst>
                                      </p:cBhvr>
                                      <p:to>
                                        <p:strVal val="hidden"/>
                                      </p:to>
                                    </p:set>
                                  </p:childTnLst>
                                </p:cTn>
                              </p:par>
                            </p:childTnLst>
                          </p:cTn>
                        </p:par>
                        <p:par>
                          <p:cTn id="42" fill="hold">
                            <p:stCondLst>
                              <p:cond delay="0"/>
                            </p:stCondLst>
                            <p:childTnLst>
                              <p:par>
                                <p:cTn id="43" presetID="24" presetClass="entr" presetSubtype="0" fill="hold" nodeType="afterEffect">
                                  <p:stCondLst>
                                    <p:cond delay="0"/>
                                  </p:stCondLst>
                                  <p:childTnLst>
                                    <p:set>
                                      <p:cBhvr>
                                        <p:cTn id="44" dur="1" fill="hold">
                                          <p:stCondLst>
                                            <p:cond delay="0"/>
                                          </p:stCondLst>
                                        </p:cTn>
                                        <p:tgtEl>
                                          <p:spTgt spid="4100"/>
                                        </p:tgtEl>
                                        <p:attrNameLst>
                                          <p:attrName>style.visibility</p:attrName>
                                        </p:attrNameLst>
                                      </p:cBhvr>
                                      <p:to>
                                        <p:strVal val="visible"/>
                                      </p:to>
                                    </p:set>
                                    <p:anim to="" calcmode="lin" valueType="num">
                                      <p:cBhvr>
                                        <p:cTn id="45" dur="1" fill="hold"/>
                                        <p:tgtEl>
                                          <p:spTgt spid="4100"/>
                                        </p:tgtEl>
                                        <p:attrNameLst>
                                          <p:attrName/>
                                        </p:attrNameLst>
                                      </p:cBhvr>
                                    </p:anim>
                                  </p:childTnLst>
                                </p:cTn>
                              </p:par>
                            </p:childTnLst>
                          </p:cTn>
                        </p:par>
                      </p:childTnLst>
                    </p:cTn>
                  </p:par>
                  <p:par>
                    <p:cTn id="46" fill="hold">
                      <p:stCondLst>
                        <p:cond delay="indefinite"/>
                      </p:stCondLst>
                      <p:childTnLst>
                        <p:par>
                          <p:cTn id="47" fill="hold">
                            <p:stCondLst>
                              <p:cond delay="0"/>
                            </p:stCondLst>
                            <p:childTnLst>
                              <p:par>
                                <p:cTn id="48" presetID="24" presetClass="exit" presetSubtype="0" fill="hold" nodeType="clickEffect">
                                  <p:stCondLst>
                                    <p:cond delay="0"/>
                                  </p:stCondLst>
                                  <p:childTnLst>
                                    <p:anim to="" calcmode="lin" valueType="num">
                                      <p:cBhvr>
                                        <p:cTn id="49" dur="1"/>
                                        <p:tgtEl>
                                          <p:spTgt spid="4100"/>
                                        </p:tgtEl>
                                        <p:attrNameLst>
                                          <p:attrName/>
                                        </p:attrNameLst>
                                      </p:cBhvr>
                                    </p:anim>
                                    <p:set>
                                      <p:cBhvr>
                                        <p:cTn id="50" dur="1" fill="hold">
                                          <p:stCondLst>
                                            <p:cond delay="0"/>
                                          </p:stCondLst>
                                        </p:cTn>
                                        <p:tgtEl>
                                          <p:spTgt spid="4100"/>
                                        </p:tgtEl>
                                        <p:attrNameLst>
                                          <p:attrName>style.visibility</p:attrName>
                                        </p:attrNameLst>
                                      </p:cBhvr>
                                      <p:to>
                                        <p:strVal val="hidden"/>
                                      </p:to>
                                    </p:set>
                                  </p:childTnLst>
                                </p:cTn>
                              </p:par>
                            </p:childTnLst>
                          </p:cTn>
                        </p:par>
                        <p:par>
                          <p:cTn id="51" fill="hold">
                            <p:stCondLst>
                              <p:cond delay="0"/>
                            </p:stCondLst>
                            <p:childTnLst>
                              <p:par>
                                <p:cTn id="52" presetID="24" presetClass="entr" presetSubtype="0" fill="hold" nodeType="afterEffect">
                                  <p:stCondLst>
                                    <p:cond delay="0"/>
                                  </p:stCondLst>
                                  <p:childTnLst>
                                    <p:set>
                                      <p:cBhvr>
                                        <p:cTn id="53" dur="1" fill="hold">
                                          <p:stCondLst>
                                            <p:cond delay="0"/>
                                          </p:stCondLst>
                                        </p:cTn>
                                        <p:tgtEl>
                                          <p:spTgt spid="4102"/>
                                        </p:tgtEl>
                                        <p:attrNameLst>
                                          <p:attrName>style.visibility</p:attrName>
                                        </p:attrNameLst>
                                      </p:cBhvr>
                                      <p:to>
                                        <p:strVal val="visible"/>
                                      </p:to>
                                    </p:set>
                                    <p:anim to="" calcmode="lin" valueType="num">
                                      <p:cBhvr>
                                        <p:cTn id="54" dur="1" fill="hold"/>
                                        <p:tgtEl>
                                          <p:spTgt spid="4102"/>
                                        </p:tgtEl>
                                        <p:attrNameLst>
                                          <p:attrName/>
                                        </p:attrNameLst>
                                      </p:cBhvr>
                                    </p:anim>
                                  </p:childTnLst>
                                </p:cTn>
                              </p:par>
                            </p:childTnLst>
                          </p:cTn>
                        </p:par>
                        <p:par>
                          <p:cTn id="55" fill="hold">
                            <p:stCondLst>
                              <p:cond delay="0"/>
                            </p:stCondLst>
                            <p:childTnLst>
                              <p:par>
                                <p:cTn id="56" presetID="24" presetClass="entr" presetSubtype="0" fill="hold" grpId="0" nodeType="afterEffect">
                                  <p:stCondLst>
                                    <p:cond delay="3500"/>
                                  </p:stCondLst>
                                  <p:childTnLst>
                                    <p:set>
                                      <p:cBhvr>
                                        <p:cTn id="57" dur="1" fill="hold">
                                          <p:stCondLst>
                                            <p:cond delay="0"/>
                                          </p:stCondLst>
                                        </p:cTn>
                                        <p:tgtEl>
                                          <p:spTgt spid="9">
                                            <p:bg/>
                                          </p:spTgt>
                                        </p:tgtEl>
                                        <p:attrNameLst>
                                          <p:attrName>style.visibility</p:attrName>
                                        </p:attrNameLst>
                                      </p:cBhvr>
                                      <p:to>
                                        <p:strVal val="visible"/>
                                      </p:to>
                                    </p:set>
                                    <p:anim to="" calcmode="lin" valueType="num">
                                      <p:cBhvr>
                                        <p:cTn id="58" dur="1" fill="hold"/>
                                        <p:tgtEl>
                                          <p:spTgt spid="9">
                                            <p:bg/>
                                          </p:spTgt>
                                        </p:tgtEl>
                                        <p:attrNameLst>
                                          <p:attrName/>
                                        </p:attrNameLst>
                                      </p:cBhvr>
                                    </p:anim>
                                  </p:childTnLst>
                                </p:cTn>
                              </p:par>
                            </p:childTnLst>
                          </p:cTn>
                        </p:par>
                        <p:par>
                          <p:cTn id="59" fill="hold">
                            <p:stCondLst>
                              <p:cond delay="3500"/>
                            </p:stCondLst>
                            <p:childTnLst>
                              <p:par>
                                <p:cTn id="60" presetID="24" presetClass="entr" presetSubtype="0" fill="hold" grpId="0" nodeType="afterEffect">
                                  <p:stCondLst>
                                    <p:cond delay="0"/>
                                  </p:stCondLst>
                                  <p:childTnLst>
                                    <p:set>
                                      <p:cBhvr>
                                        <p:cTn id="61" dur="1" fill="hold">
                                          <p:stCondLst>
                                            <p:cond delay="0"/>
                                          </p:stCondLst>
                                        </p:cTn>
                                        <p:tgtEl>
                                          <p:spTgt spid="9">
                                            <p:txEl>
                                              <p:pRg st="0" end="0"/>
                                            </p:txEl>
                                          </p:spTgt>
                                        </p:tgtEl>
                                        <p:attrNameLst>
                                          <p:attrName>style.visibility</p:attrName>
                                        </p:attrNameLst>
                                      </p:cBhvr>
                                      <p:to>
                                        <p:strVal val="visible"/>
                                      </p:to>
                                    </p:set>
                                    <p:anim to="" calcmode="lin" valueType="num">
                                      <p:cBhvr>
                                        <p:cTn id="62" dur="1" fill="hold"/>
                                        <p:tgtEl>
                                          <p:spTgt spid="9">
                                            <p:txEl>
                                              <p:pRg st="0" end="0"/>
                                            </p:txEl>
                                          </p:spTgt>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nodeType="clickEffect">
                                  <p:stCondLst>
                                    <p:cond delay="0"/>
                                  </p:stCondLst>
                                  <p:childTnLst>
                                    <p:set>
                                      <p:cBhvr>
                                        <p:cTn id="66" dur="1" fill="hold">
                                          <p:stCondLst>
                                            <p:cond delay="0"/>
                                          </p:stCondLst>
                                        </p:cTn>
                                        <p:tgtEl>
                                          <p:spTgt spid="4104"/>
                                        </p:tgtEl>
                                        <p:attrNameLst>
                                          <p:attrName>style.visibility</p:attrName>
                                        </p:attrNameLst>
                                      </p:cBhvr>
                                      <p:to>
                                        <p:strVal val="visible"/>
                                      </p:to>
                                    </p:set>
                                    <p:anim to="" calcmode="lin" valueType="num">
                                      <p:cBhvr>
                                        <p:cTn id="67" dur="1" fill="hold"/>
                                        <p:tgtEl>
                                          <p:spTgt spid="410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uiExpand="1" build="p" bldLvl="5"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Réunions de printemps 2012, Washington"/>
          <p:cNvPicPr>
            <a:picLocks noChangeAspect="1" noChangeArrowheads="1"/>
          </p:cNvPicPr>
          <p:nvPr/>
        </p:nvPicPr>
        <p:blipFill>
          <a:blip r:embed="rId3" cstate="print"/>
          <a:srcRect/>
          <a:stretch>
            <a:fillRect/>
          </a:stretch>
        </p:blipFill>
        <p:spPr bwMode="auto">
          <a:xfrm>
            <a:off x="3311352" y="0"/>
            <a:ext cx="5832648" cy="2916326"/>
          </a:xfrm>
          <a:prstGeom prst="rect">
            <a:avLst/>
          </a:prstGeom>
          <a:noFill/>
        </p:spPr>
      </p:pic>
      <p:pic>
        <p:nvPicPr>
          <p:cNvPr id="27658" name="Picture 10" descr="http://www.bundesfinanzministerium.de/Content/FR/Bilder/Termine/2015-05-05-reunion-de-printemps-du-fmi.jpg?__blob=normal&amp;v=2"/>
          <p:cNvPicPr>
            <a:picLocks noChangeAspect="1" noChangeArrowheads="1"/>
          </p:cNvPicPr>
          <p:nvPr/>
        </p:nvPicPr>
        <p:blipFill>
          <a:blip r:embed="rId4" cstate="print"/>
          <a:srcRect/>
          <a:stretch>
            <a:fillRect/>
          </a:stretch>
        </p:blipFill>
        <p:spPr bwMode="auto">
          <a:xfrm>
            <a:off x="2561758" y="3284984"/>
            <a:ext cx="6582242" cy="3717032"/>
          </a:xfrm>
          <a:prstGeom prst="rect">
            <a:avLst/>
          </a:prstGeom>
          <a:noFill/>
        </p:spPr>
      </p:pic>
      <p:pic>
        <p:nvPicPr>
          <p:cNvPr id="27660" name="Picture 12" descr="http://blogs.worldbank.org/voices/files/meetings/assemblees-annuelles.png"/>
          <p:cNvPicPr>
            <a:picLocks noChangeAspect="1" noChangeArrowheads="1"/>
          </p:cNvPicPr>
          <p:nvPr/>
        </p:nvPicPr>
        <p:blipFill>
          <a:blip r:embed="rId5" cstate="print"/>
          <a:srcRect/>
          <a:stretch>
            <a:fillRect/>
          </a:stretch>
        </p:blipFill>
        <p:spPr bwMode="auto">
          <a:xfrm>
            <a:off x="0" y="0"/>
            <a:ext cx="4857750" cy="2171701"/>
          </a:xfrm>
          <a:prstGeom prst="rect">
            <a:avLst/>
          </a:prstGeom>
          <a:noFill/>
        </p:spPr>
      </p:pic>
      <p:pic>
        <p:nvPicPr>
          <p:cNvPr id="27662" name="Picture 14" descr="http://www.banquemondiale.org/assemblees/printemps/2013/images/2013-Spring-Meetings-logo.png"/>
          <p:cNvPicPr>
            <a:picLocks noChangeAspect="1" noChangeArrowheads="1"/>
          </p:cNvPicPr>
          <p:nvPr/>
        </p:nvPicPr>
        <p:blipFill>
          <a:blip r:embed="rId6" cstate="print"/>
          <a:srcRect/>
          <a:stretch>
            <a:fillRect/>
          </a:stretch>
        </p:blipFill>
        <p:spPr bwMode="auto">
          <a:xfrm>
            <a:off x="0" y="1706512"/>
            <a:ext cx="5724128" cy="2862066"/>
          </a:xfrm>
          <a:prstGeom prst="rect">
            <a:avLst/>
          </a:prstGeom>
          <a:noFill/>
        </p:spPr>
      </p:pic>
      <p:pic>
        <p:nvPicPr>
          <p:cNvPr id="27664" name="Picture 16" descr="http://www.banquemondiale.org/assemblees/printemps/2014/files-general/2014-Spring-Meetings-logo.png"/>
          <p:cNvPicPr>
            <a:picLocks noChangeAspect="1" noChangeArrowheads="1"/>
          </p:cNvPicPr>
          <p:nvPr/>
        </p:nvPicPr>
        <p:blipFill>
          <a:blip r:embed="rId7" cstate="print"/>
          <a:srcRect/>
          <a:stretch>
            <a:fillRect/>
          </a:stretch>
        </p:blipFill>
        <p:spPr bwMode="auto">
          <a:xfrm>
            <a:off x="0" y="1484784"/>
            <a:ext cx="8441423" cy="3737224"/>
          </a:xfrm>
          <a:prstGeom prst="rect">
            <a:avLst/>
          </a:prstGeom>
          <a:noFill/>
        </p:spPr>
      </p:pic>
      <p:sp>
        <p:nvSpPr>
          <p:cNvPr id="27668" name="AutoShape 20" descr="data:image/jpeg;base64,/9j/4AAQSkZJRgABAQAAAQABAAD/2wCEAAkGBxQTEhUUExQVFRQVFxoVFxYYFRQYFBcUGBUYHBoYGhgYHCggGBolHBgYITEhJSkrLi4uFx80ODMsNygtLiwBCgoKDg0OGhAQGywkICQsLCwsLCwsLCwsLCwsLCwsLCwsLCwsLCwsLCwsLCwsLCwsLCwsLCwsLCwsLCwsLCwsLP/AABEIAMABBgMBIgACEQEDEQH/xAAcAAAABwEBAAAAAAAAAAAAAAAAAQMEBQYHAgj/xABCEAABAgQDBQUFBgQGAQUAAAABAhEAAwQhBRIxBkFRYXETIoGRoQcyQrHBFCNS0eHwYnKCkhUzY6Ky8UMWJDXC0v/EABoBAAIDAQEAAAAAAAAAAAAAAAADAQIFBAb/xAAnEQADAAICAgEDBAMAAAAAAAAAAQIDESExBBJBEyJRBSMyYXGBsf/aAAwDAQACEQMRAD8As0CCgRuHEHAgQICAQIECAkEHBQcBAHg4KBASHBQIEAAg4KBAAcCBAgAOBBQcAAg4KBAAcHHKlNFY2q2lEnuI70w7rskcVflFbtQtstMtvSJrEMWlSR31eA1itVe3YD9mkW/EfoLnwiApMLnTznmqIfvX94jpu3eUWaj2TlNcEl9STw5RlZf1DT0jtx+I2uSFXtzV/CiUf6Vj5qhxSe0CYFNNkpb+EkH5mLAvZKQ3uBz1iKxHYWUbozJP8xI8jCJ/UX+WMfhcfBMYdtfSzWGfs1GwC+6/QmxidSoHSMWxfC1yiUr7w3FmtA2c2qnUcwAkrpyWUgnNlHFB3Nw0jvxeaq/kcl4NdG1wIb0NYidLTMlnMhYCknkflC8d5zhwcFAgIDgQUCABtAgoOAkEHBQICA4KBEph2CrmEFXcTz1PQfnFLuYW6ZZS30RqUklgHPDfEnJwKaQ5ASOevlFmpKCXJDIT3uJ97xO4dIWyExwZPNfUD5wr5Kp/giuI9W+UITcNWnc/SLmKfrDStOUaFuMUXmZF2X+lL6KURBRL4jIC+8kX3sNecRSktraNDFmm1s57hyFAgoENKBwIECAA4EFBwAG8E8HDDG64SJEyafhSW/m0A82iG9EgxOuTLSbjOxITvJawit4Ls0q86d3pyzmvcJf6/KGmxslU5SqibdySly55X5CLpKnB48953mO36ya/ieNpezFKPCkgMf2Yn6KQhI0BMR8qZoYW7fr8oz0zqqR3WZeAiOnNHc+cVafO0M56oiyZRA7T4SmYjMBGU43SqQo6+TCNkxScAiMxx1QUS36fpHV41PRzeRJK+yfGiFzKVZLK+8l8AQwWOT2PgY02MI2ammVW06/9VKf7+7f+6N3jf8S/aNfgycs6YIECBHUKDgoECABtBwUCAA4AgAPHcxQSLe8d/CEZ884p2xmPG7Y7pEpSXLFXPRP6xYsLqc358ecUyVMcsNN8WCkqsqWjEyZ6ut0dyxqVpE+ufdhqYU7UJF4hEVTAq3nSGtfiIyEPqG+TxRUT6j6p2hRu03EnVt4HCGi8XCx71vRvHpFOYqWS7v8AseAESFPRKJhVZmmdE4VosUidqRD6mkpnApUH4EM4iEElUscTCVJi5lzEvZz4Mf36ROPyGmReDjgPEcPVKUQbjiIZRaq+emYjnFYnJYxu+N5Hv9r7MzLj1yjiBAgR2CQ4EFBwACKl7S1/+1CXYKWH5sDFtise0OmUuldPwLCjxbR4Vm/gy+P+SGuCqEuVLSnTKB4xLSM5NhFdwGrBlAq3fJoeIx6ak2lltzX87R5bJLdG/jtKUWymUW5x2mfe+nOIKk2gNipgTuO6F6qszBxFNaL9kvU43KlhrP0hirEpqy4SnJu4tEKiYCc0whIG8/rD6VjVGQ0uolqXo3aA/vzi/a6F60xzPXmFw3WKjjWDByoWiyVM5ZB7JAUvcCWR4m5iOxBMzs2mEZjqEDuv1VeLYuGRkW0UCup8s6SbA9ogW0fOL/WNxjM6HDpORU2ckzMpdEtyElYNid56RddnMXNQhRUACkjTRjp8o2PCzz7enyzN8jBXp7/BLwIECNQ4A4KDgoAC+yKZ2/O8GujUGtqW8Y6VWC5Ce8pgS9mHCOF4jkClt8Wf0Zo5vfKudDfWRnWTihWQXVva7Dh++MNK2qZWUG4sT9IbdqUjMfeLqPU6Dwf0hpTIKjmVvLjpu9Ixs+R3W2d2OFK0iZpVhIcw/p57jqfSIYd4sPdGp+g4qPpD8TAkOWFmH5dI5tjND+dUfv5fKIusqOen6RwuuB0L893hEbPKpiglPuj3jxMQ2MiNslsJQDv/AFixyE5f+ormH0x3losBnISkOtI6qaEqtnRS0HV1QAL2iuYisEPwuIkqqckixtxBcRB1hu1oq+xkLgkaTEyQL8jyP6w7zgm9xFMk1xRMCToSx/OLHJqN0d2DI00zhz41yiUFEqzEG7WOh5x2KXunQqcAMdHMJS6wgBkgXBJ3qI+UcyagpBZrqCvIxup5WjL+1MVqZAShNwSVEEg2sNIdfZU5B3fgzO934NDGfUZgAEhIBJtvJhT7aQzJTmSMoUXcDpENZHP97BOdhpoicrEd62uhZ4KdhgmIWhTKC0Fm4u0df4gbd0WL79WaE5dWpIADBgQ/UvA/rNaBeiM8XhpkrmS9RKUxO5nt5w5GLSpSM8w9EgOpTDcIfY2xqpqe8kzpKVMFKyqWkkME6XANr3MRgw0IUlTOdzh2G/pGL5ONRXJrePbqeA6XGEVQ7tMtIJKQpSRcs+odtdYf4JSLHbSyS4DpNmHmL29QY6kyHGhYbgGHlEvs7IBmKPG3i2/nHM2vg6JlpckDiGFiZlfM1iQ4ZxqDa4jnC8FppThEtJUrUkBXkCIs1RL7PW242cNzhaXKlli/kEj6RHs0iXC70NJMjKhkgJHAW9IZVWhBESVez2J84jKgOYiOyWtIjxRkJQod4BZCks53kKEWfZrCwmWvKwu+mvlETSljo9rBt/HlE9hdQtCBZL33G193KNDw1Tyv1/Bx+W0sOn+R6KInKxBzcvrHSqJnJUGAd2PFtIRFYsAAMGL2GpjmZUkuGSHDFhzeNb94yvsHC6HVlAkEOOotBQkKtTk2u27gIEGsxP7YwhGtQ6CP3rC0Ax0UtpoWnpldxKYQkHiW+cMFYkUqNhlFudg8TOJSg2U6u6eBbUcoZUmGiasS9AQpz++Tx57Jjc00zUik1shjtNNmEpkSSop1J0SDyDD1h7h1DMnJE2ctWd/8skZQAd4FrsfMQ6RhyWVJSchBZamuoMAFcyzecOMPoBJSpKX7pBYnV9T5xzO0mdrxpztDympUt3iWG7WHtJJTu0iCRVl9IlaGqjnyVtl8caR3iEwywXISnV76eEVHE8dQlYQJM9alM0w5kpudQMpcc40GdOSpLW8g/wC/CKpiCVBXdALHRtOYtbwi0VK7Kuaa4K3R180KIStQvlIPm3rFhlzlADNr9Y7wrBwSZiwoKJ0OmusIbdy1y5CJqAycwCiN1tfNvOLNe1aRKr1XIxxFQzgj9kRJ0NdmtFDw3EZhUz5kncdQCCHEW7A5BKkjifTfHXiw8pHHlyp7Zc5eg6R1BQI9IlpaMhvbDECBAiSAQcFAgAi9oaDtJedP+ZKBUgjXiU+LeYEROCYuVpIXfc++LXGe1ErsahaBuUW/lNx6ERkfqeHaVo0/0/Jy5ZcFze4QGFt0ReH41LkEIC+8Rm8Sb24QKae6D0ipz8MUtZdYSl9TuDxjSjUp6LfUbYoK+zKCX1VbLfdcvC8hK0MoPlVdt6X3RFYeKamT7wUdSstm890KTto0K/yiqZySkqt4AxLW+g5XZNmY8ITYKlqQtL6HeDYiG9bOYRE9kvoc0MrOtsxDB7NcWDFxzicSGDDQRX9m1Z5i1bkpy+JL/SLBHovAhLF7a5Zh+ZbeT13wg4ECBHccYIOCgQaAP7Et2tfnHK6ZQ82txgxUgFASkhKTmubkwJVWUggWdeY9OEc3tl/AzUiFdh5UllDfY8FDfFdVWKp3TlaYh+6TpbTodekXAYjY91ySTra/GMu2wxJquZuJ58gR6RyeT7Ut0tD8TS4TFZW0g7cqUnKhdiT8KvqGs/BosQmZmL24bvDlGeyVGeQhAGclnvoRYndZosmC0C5CsqlOlu7ctz6Rj55ne/k1vHt+uvgnxJEIZilUOpagYNdM8cjZ0oVpa0Mxg6qplJTmNucQNaVyyMgKnsAPm+4QtQ4eVnPOLncj4RzPExZIHosGFT86QQlTbiRqIc7T06DRrB7zpJykasNIp2MYhU0xHZTB2ZtlIcg8HfTnHP8A6jVMQlKrnrYHhDZl7Whdeo52T2UlzCmcoXKe4l2SlOpJa5Jt0aLjLwzLdIToGKd40tyhDAAJaEBVmlsRzy6Q8kVjOqycqGSkcTHoYmsa1K+DBulT5AKE/iSCSQL6kawQoi3vJdipnuwhGVUEZN+Uk9SY6FUXBYWSU+cO/eF/YHOpykBTgg2txjqXSEgXAKrhJ1IjmpqysAZQAC+/g0GmrIA7qSUhgo6iJ3l9f7I+3Z0aItqHbNl3txjr7F3sudL8L6wU6rsAkB8gBVd+YjlFYQpSmDqb0iqeZot9h0mhUW5kjo0VLbXCykongOCAhRG53yk+o8otf21Tg6MSWDsX4whWq7WWZawCgpKSOu/qCxHSF5ceXLDloviyTjtUin4YoLQpO9ohK/BphXea0s3ZI7z9TDyqp5tHNcgqRoFAWUPorlEjS1ctWht8jyjBqKx1po3JqbSaYzw3B5SSPuc6vxTHX/ysPCLTSyGawHQQ2TWISndB/wCNJPCKOqYxnNcjLmWLEjTjEDWTyq3CHdfWKmG1kw1El4mVrliqrfCJTZ2tRJlntTlQqYE52JSFqBYKI0cJN9HHMRcZVIFJKkLStFmUkhSVPwIhvSbLpXQKkzAxnMp2ugi6C3EFlRk5TMlqWgkpUlRSpiR3kkg6cxrGz4+a1Ckyc0TVtmyDDjvLd7KPzjlNFmulThi1muN0ZPRYnUIuJ859f8xZDjkTEijaWp90zVbx8NgdRpDfr2K+mjSU4ed6msD4nd6QIoFNtTVI/wDK9m7yEm27dAg+vf5J+mi1QIQTWIPxDpv8oa12KhAcJKj5RoFJwZK6lkmhBJAGptGWbZ0Mpc8rTNSZudlJZQBygDul9LN1i44NjS5ldLlKYdyZMKRokBJAB4ku/hFjl4RImSEUs+WCB2ZCmYpUQkhaTrlcsdXuDrGR52Z+/qnwv+nZjw+i0+yi7G4RlBmKTlf3RqW3EmJnF5JsUxNVeHKkEpUAADYhiCPDToYYzVA9Iw7puts0saSngi6KcdDD5VWEi8RlfMyl4by6oLOjgRVrY1EtJUJyjdkpDOOJ/wCoY4jOmyS/dXLdgrRQvYKa3jp0tEkLoYMDyiAxWrmSiy0ug2c6HlF47BiOIYklYKVhlEMBqOoMKbI4MVqE1VpaTb+JQ+kRH2eXMmIEoLClKYArKkh9WB0jTaWQJaEoTokACNfwfHVPb6RmeZmc8LsVgQIONsyQQIECAAQIECAAQcFAgAOBEXi2PSacHOp1D4E3V48PGM52j2vnznSk9nL/AApNyOatT6CE5M0wXmGyxbc7YIlg08plrUyZirFKASHSOK/l1iKqaQy1Ej3fl1/OM9nKY9C8a3IAUBzH0jJ8q3k5Z3+N9nCI6TN0ufOHSECCn4OdZR/oOngd0NZc4g5FgoVwVZ+h0PhGdSfwaCpMkUXsIsmyOC9tNBI+7lspfAn4U+dzyHOIPD6RUxaJcu8yYWH8I3qPIC8bFg+FpkSky0aDU71KOqjzMMww6e30Kz5FK0uxeol90xiHtDoexrlKHuzkpmDhmYpW3il/6o3hrRnXtiwl6eXPSLyV5VfyTGHooJ8zHfL0zPMvTMHTiYUAbr8usIHf1g5zX1F/qYaQO7an9TBQxqklYYLKWOobnaBABc5KcqdXO8w3qpwQkqVdg/KElVOvARXdoK05CPzjWyZFEm3dqUWHYGaFS6uoV73bJAPxACWoNyB7QeUWnANsBPKE9mUGV3SopfvJSHHAA2YOLEHpQdi5S5UmZfu1CTlB0E1u6ebsG6RacW2YmSTKniZJlrUgInyu1UCFpAYoUGzEOxDgXD7o83kfvTZwf57LycLmTgVS1JCFO6Ve8CWJSbMRz1vFexrDTIIzkOdW0HA6DVo6wjaJIGSXNWtaSQpKSq3FJBBIO9+cJ4rigmgOFF1N3jlGYmwBOUk9AfSOe5VItjqpf9FWxGjUbi/KIZUwoi54hg1SoDskZndykpGVuJOm7mYqWJ0E+S+eTMLO5CFEW3uzNzhSilwzp+pL+RJGMLTv8DHU/EzOGTKVFVgACSTyA3xVa6uWpwlBT/MGPOxi3+zOrMpZzq70xgEkj3knMkjqkL6tHVi8f2aEZPJ0nosWyeyqpQ7SYPvScqUuDkDXf+L5RZhQqe2Vr3e1tYMVrHupYZsxu7uLxyKxgyUhKWNne5DPGzinJjn1lGVdK3tnQolEs6bhxexfhHFRLCUo4nM/gY7k12Vu6CwAF+EIzp2ZrMz+peGS8rpb6KP10PplIjunNlZIKweB3iEp9J31MyUggBzqSAWhrOm5iCRoAPKF1Vrk5kggkEDgQGiPXKuSdyGKBW8gFyACbkjhAFArK7ji3LjHCq1ThSm7pKuAuPQCKxjO24CezkhK1gN2hfIkch8TcdOsVrJlnslTL6J7F6iVTAmbNSG0SHK1HgEjX5RF7KYj9uqjLUCiSlBUQFELVcAOoadBFFmzFzVmZNUVqN1KJu306CLR7OcQlyaohZZS0d21jdyH6QjJntz2NnHOzSlbGYeRellnmQSfOMp9r+zNPS9kunRkzlQUly1rggHSNjmYv92pbEISWUpwGMZT7XcQlTUyQleZQJLa90gh3HNo5lyM5MbqEXjV9l5KpkhCm1SnroIzUyXLeEbBsPSqNLJOpygf2936RXIuC2N6YQlkGGGKbQy5KhKEsT56i2QtkTZ++Tpa+XzYaymMYmArs5fvGxmABk8kneeflFe2i2bmfZzMzZyBmUGAUngeJPGEzPI2qeuBYbS1Ql5pB+zISRnVKly8rk21QR+cTmy3tArlA9oqXPTmZKzKyEoG85WuekUWgSmcmVLS4zFKFlRd1E8BzjZqbZySmShPZABIZ7hXUkamHNP4OaHt/cOKPbmUpWWahSCfiT3k+OhHkYlMT7GtpZslExK+0QpNiMwJFi2ouxiJwzZyUiY5GdxooAgDkPrEgNmacqfs78QpYHoYF7fIxqTztiVWpCzLZlJOVf8AMLEebw4o6ntEl9XvElt9s0ZOKdkO7LnlKkqUSwzOCCdTcf7hELhkhSM4Vq7W0LPpDJpuijRIpRc+cFBhXygQ0qL1M8nfbhFfxydbWLVPkhoouNqzTMguSWAGvQAavHT5Tco0c7aRdvZ7iXa0yqdV5kpQXL3lszp6lK/mmL8irRUTzLqEpKUosklRR2i05mUU2cD59Ir+xOxX2OUqpqO7UFLJSDeWgjThnNnN20HGI/CELm1UyUichUvMsFDLTMlhZSorJNu7ZiDpwvGK5W20Kltpb7FZ+zE1MwTqVYQprom5lIYgHsyofACpgSXF4f4Tic2WlXb0a+4p1LBmzZaTxZ2AvueL8solyc7nKkb3vubx9Yyig9rk4goVLl5FOLpAGU6O3LWIW2iKbHaduVieU9pLlpcKyhJSV7rZkhMK4htH9oVmSkonXDAEgpSzd9mItfT6wjh2MUy5wCqanzLDh0lTDflK3CfCBi+H4YkkqGZalWRIOQB9xykJ8beJiUR0yvYzOlKckkzEoCA5Q5JTlVmawUVE2DgDKHtFSq8UUVS8hbssrKH406KHRhFm21FHICTIP3xcBCSVIQki/eUXV+9IqtLSgSwskOrQcnjpwy3yUfPBtOy2NCrp0zLBY7sxPBY18DYjkYl4xPZzHJlJMKpZBSpgtB91QGnQhzfnGsYBj0qqRmlllD30H3kn6jmI18WVUueziyY3L2uiUgQcFDhIcRuL43Jpx31d7cgXWfDcOZiSjG6ypVNXNWS6irMejt6D5QjNlcLgZEexL4pj02pJzHLL3Swbcs34j6WhtKlj6fn++cMJU31Py/7iQpf18/2I4HTp7Z0JJdDlmHW379Imdk6bPOzNbME/U+giGnLsP3+90W/ZGhWiSJhSfcmLFjcnup9Ii3pFkuS6okdrQVAuMwUp91mV9IxnaOR904v2ayg9Dp6xteH1AFDPQpQBShaUg2PelhtdXU8ZVMwyYtdTL7NYC0laTlOXMzi+msUl8FtMoUsd4c42P2bhM6iTLJPcmTJZYtmObPlUdfdWmwa3iIx2WO837eNS9k9R3aqXvSZdQOrFK/RI8xA+iq7NKTQIASnIkBLsAAAOkVvbSfKk0qyqxUOzS2pUqwbi1z/TFvWXv0MZj7TJ6DUolLzMiUZiQGYzVqKQ/IBP+4xQl1pGd0MsyqlKH7NKwMqld0AhylT9Qb8WjctkdpTVo7NYAmpFyAyVgaqTzuHG5xujG8TonQoTQvMUJ7LRtbO+gZ9IlcLrZlLMlqQvtBLKZhy6aMoeRKfGJEqtcm5Uye//AE/UfnEm4A9Yi6aelWRaC6VIzJPFKgCPmIeKW4HO0QOM39sFOQJFWEv2E0P/ACuCPUCMzm6vzV/yP5xvO3VGJtHMlM5Um3Uf9R56parRC+6tJYvvaxbyvzi0PTB9Dx9P3vgRypYADkb9/SChxQlcVm5UE8onPZxsgiU1dVgdoRmkyjrLSdFqB+Ii4G4c9K5jM8AgFirVL6W3kHXkPyit1VXmKjNVmUrVSi58zB5+T2v1Rp5km+Td8TmKmqOUOLfr4tEVh2EJlVS8qQFKyBZa5AS4+enLpGIKxYoDImLHJK1AHyMPtntuqimmhQyrS7lKtb29/V+rjlGf9N/Aj2jo9C48D2Sg7lgQkBtObmPPUiVQAEKnT0LSSCDLBDgtYpBtG30m00qqpO1lv+FabZkLJFleevlHnfGJbVE4f6q/+RiYna0yttwLTa3s1fcrURuJDehhNeMTSCO651UEgK8xDPLHKlQ31Ql22Eskm5cmJipl5ES078r+ZMR9BJzTEjiYksYV94QNBaH419rZaVw2M3h3h9euTMTMlqKVp37iN4I3g8IYgwpl37olN/BD5Nx2UxZNZLziyk2mIe6SzuOKTuPhuiWqZWVmBYhw+p8Iw7ZnHZlJPTNl3ayknRaDqk/uxAjZ6bFU1MuXNQXBT5F7gjcRpHXiy3dI5skKUdY2FSKebOLdyWpeu8IJHyjDsHqHXlPxd0+LxuG1NQZ1JPlhF1Sltf4hLLN4x55UooUFDTV4Tnq3r2LQl8EjNWUKKeD+UT+GTcw8hEBUnt5YWn30+8OI4w52eqLgHjCF2XLfh1GJs9EslgSx4sB+kaglWVAADJT3QGYMOUZRhc8iolF//IkeZA+sbQinSnn10gslPRH1O0igT91LJDM6TblziOlVZKkvmHTTo3CLL2KcvuC/0hP7EhRdtPpEJaROzEtusJRT1Ty3AmDtG4F7ty3xMey2qyYglPwzpK0NxPdV6BKoi/aDNKq2YDpLZIHJn+scbIVAl1tKomwnBPhMBl//AGEW+CDd8PP3eU6oJln+k2/2tGZe0TIquIWrK0hJSwclTqtyjUaeWy5oAJcpVYb2v9Ioe2mzE6dU52SlAQBm+N3VufS48zCXSS5CpddFH7QgfeoK8yGQpRUANwUOIHDSDTmlAZVpImIZSQxISToX0MSQwaegpM2WqahKSAAvcxZuhh1s/stWLSmdISkpOZNyHGqTY6b4FSfKYlxS7Rfdhq1MyklsSTLBll+IILeShFppjp/N9IqexOzs+mQtMxLZjm1FlMx62CYttPIUE31iRy6OFy+0UeABHiY897W4YmTWzpSkgoUrtEuLd7X1+cejqeVlF9SXjO/aFsHOq5qJsjICmysyiHG7QGJT0yTJxhMpj3Ab735wIvsv2aVvGV/ef/zBwzcEaZkm2M/PPyjcIgjLhafOK1qWd5McGK5K9qbL3XtTYl2cc6Qu0JLEUKFr2YxpdOvtUDPLLCYi4Cg+hO4g6H84jNqcv2uapD5Jiu0R/KsBXo5HhEXTVq5fuKKX14HqN8dTqpcxs5dtBuHQaCKpaY2rVTpidzBhEGBBxYUSWAS/vMx+EE+UI1Ux1E8TDzDu7JWrepkj5n6RHTFQ/qEv9jepQAIkkyWkAneT8/0iNTD2unNKQnk58YI0k2E8JsYGZFp2L2jNPMAUfulkBYew3Z+o+UUwKiRwqkVOmIlJfNNUlHRJNz4C/gYrFNVtCnz2b7VTghClqslCSpXQAk+kefUrBdwyTu/DfSNf9o1b2dGUA3mqEv8Ap95Xolv6oxtD3ADx0+XXKQnEuNjhEhSCFILiF6edlmhQDBYduBZj+cMZdSpB3iFptUFJHERybGlww2Y86Sf40n1jcBMJBYiMFwKYFGW+mdAb+oflG2ScQylkpSByEXdaIa2SyFFhaOpSi+kR6cU0uNYcf4kHbKerpiHRCkxbbz/5CfzUAf7R+/CI/DEKMyVl94TEkdQoH6RI7eB6+ceJH/ERxsyh6iV1PmAW+kC6L/JsVNtDOCe6hA494knjAqcXzheaUVZwMqnHdI+cREzukP7uW45mOxNN0EnKlSR0cHTyhdY18l1WuhpLo54v2gIzFsyfEAEFrRdNjC0lQYAhZJA0c3LeMVqgJIU5zBKgBmAdnaLDskbTRwX9BFVhmZ9kFZHXDLHmgs0cPAeAod5oDwmtTAngIrlLtTnkTp3Z/wCSSCl9WiCdFmeDisVm1OSnlTxLcTfhfSzwUGyfVnlVMu0dCXCwjiZNaJKiaw0NphjtReDCYkBCO0R1kgIEAHYg4NoOWm4gAlFjLJQDvdX0HyhPCcPM+ZlcJSAVzFnREpAdaz0Gg3kgb4c45LYgfhSkN/SInMDpEysNm1E0OibNyEO3aplAFMlxdIXNU6j+GQrkYdk4eht8cFUnqQVqMtKkyye6lRdQTuzH8R1O5za0IV8xz6QtNmOSWAcuyQAkdANBEfPU5ijfBVvg4TGqexrZ4Te1rFn3HlS+ObKCsjwIHiYytCSbC5NgN7x6D2IoPslLKlqfMEqKh/qLufKw8IZiim9z8CbpJclQ9qilBdMFAhJRMUOZdIPkG84zWodKnEbH7WKQT6NM0OJlOQWYMUFkqD/2n+mMhkVAPvhxvgyunW6CNa4BLqH14QqaeWsGzKAcNHSaRCj92oBzYF/LT6wuikWB3UgvZ8yfk8ULDrZqb3kA/jT8xGyzn1a0YXgiiiehJt94P+QjflU4I8IrTJSGFNNdXrEkmkXmfMln5PCEqkZQPnyiU/wgk5gUcd0V2W0ZZt3SLFTNWR3SQxfflGvD9IY7LT2qZfX1YxL7eYklM+bJHeWopcbkixc9frFfwhGWckjccw8otiqqT3+R3k48cOfR72k3/T/Bpc6qzK6hvUw/xSVlUf450gDoxf5GKlitSUoQ1irf1d/nF52gl5ZaFs4TNleiiPkYmxCIKRUETVyxoZhHkqLdsfOJM0Hc0UKhnE1CVFrzvFify+cXjZgZamoT0+sVqvt0E/JaoECBFCDlSho4fhFDwaV93Xy+aj84sWNYZNVNROkkBaQ2VT5SIRwbA1oTPVMIzzncDQa/nAWXRCUUrtMOkD8KyPLNAicwbA1yqfslEEhZUCNGL/nAiNA2f//Z"/>
          <p:cNvSpPr>
            <a:spLocks noChangeAspect="1" noChangeArrowheads="1"/>
          </p:cNvSpPr>
          <p:nvPr/>
        </p:nvSpPr>
        <p:spPr bwMode="auto">
          <a:xfrm>
            <a:off x="155575" y="-2125663"/>
            <a:ext cx="6057900" cy="4438651"/>
          </a:xfrm>
          <a:prstGeom prst="rect">
            <a:avLst/>
          </a:prstGeom>
          <a:noFill/>
        </p:spPr>
        <p:txBody>
          <a:bodyPr vert="horz" wrap="square" lIns="91440" tIns="45720" rIns="91440" bIns="45720" numCol="1" anchor="t" anchorCtr="0" compatLnSpc="1">
            <a:prstTxWarp prst="textNoShape">
              <a:avLst/>
            </a:prstTxWarp>
          </a:bodyPr>
          <a:lstStyle/>
          <a:p>
            <a:endParaRPr lang="fr-BE"/>
          </a:p>
        </p:txBody>
      </p:sp>
      <p:pic>
        <p:nvPicPr>
          <p:cNvPr id="27672" name="Picture 24" descr="http://www.sbs.com.au/news/sites/sbs.com.au.news/files/styles/full/public/20150418001123083973-original.jpg?itok=9UFuFb0y&amp;mtime=1429318172"/>
          <p:cNvPicPr>
            <a:picLocks noChangeAspect="1" noChangeArrowheads="1"/>
          </p:cNvPicPr>
          <p:nvPr/>
        </p:nvPicPr>
        <p:blipFill>
          <a:blip r:embed="rId8" cstate="print"/>
          <a:srcRect/>
          <a:stretch>
            <a:fillRect/>
          </a:stretch>
        </p:blipFill>
        <p:spPr bwMode="auto">
          <a:xfrm>
            <a:off x="-324544" y="0"/>
            <a:ext cx="6705600" cy="3771901"/>
          </a:xfrm>
          <a:prstGeom prst="rect">
            <a:avLst/>
          </a:prstGeom>
          <a:noFill/>
        </p:spPr>
      </p:pic>
      <p:sp>
        <p:nvSpPr>
          <p:cNvPr id="14" name="ZoneTexte 13"/>
          <p:cNvSpPr txBox="1"/>
          <p:nvPr/>
        </p:nvSpPr>
        <p:spPr>
          <a:xfrm>
            <a:off x="251520" y="3861048"/>
            <a:ext cx="2088232" cy="2800767"/>
          </a:xfrm>
          <a:prstGeom prst="rect">
            <a:avLst/>
          </a:prstGeom>
          <a:noFill/>
          <a:ln>
            <a:solidFill>
              <a:schemeClr val="tx1"/>
            </a:solidFill>
          </a:ln>
        </p:spPr>
        <p:txBody>
          <a:bodyPr wrap="square" rtlCol="0">
            <a:spAutoFit/>
            <a:scene3d>
              <a:camera prst="perspectiveBelow"/>
              <a:lightRig rig="threePt" dir="t"/>
            </a:scene3d>
          </a:bodyPr>
          <a:lstStyle/>
          <a:p>
            <a:r>
              <a:rPr lang="fr-BE" sz="44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Un travail de concert</a:t>
            </a:r>
            <a:endParaRPr lang="fr-BE"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pic>
        <p:nvPicPr>
          <p:cNvPr id="27674" name="Picture 26" descr="http://pbs.twimg.com/media/B8BrtdiCIAEDvtD.jpg"/>
          <p:cNvPicPr>
            <a:picLocks noChangeAspect="1" noChangeArrowheads="1"/>
          </p:cNvPicPr>
          <p:nvPr/>
        </p:nvPicPr>
        <p:blipFill>
          <a:blip r:embed="rId9" cstate="print"/>
          <a:srcRect/>
          <a:stretch>
            <a:fillRect/>
          </a:stretch>
        </p:blipFill>
        <p:spPr bwMode="auto">
          <a:xfrm>
            <a:off x="2586191" y="-138566"/>
            <a:ext cx="6557809" cy="486371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7660"/>
                                        </p:tgtEl>
                                        <p:attrNameLst>
                                          <p:attrName>style.visibility</p:attrName>
                                        </p:attrNameLst>
                                      </p:cBhvr>
                                      <p:to>
                                        <p:strVal val="visible"/>
                                      </p:to>
                                    </p:set>
                                    <p:anim to="" calcmode="lin" valueType="num">
                                      <p:cBhvr>
                                        <p:cTn id="7" dur="1" fill="hold"/>
                                        <p:tgtEl>
                                          <p:spTgt spid="27660"/>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to="" calcmode="lin" valueType="num">
                                      <p:cBhvr>
                                        <p:cTn id="11" dur="1" fill="hold"/>
                                        <p:tgtEl>
                                          <p:spTgt spid="14"/>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1500"/>
                                  </p:stCondLst>
                                  <p:childTnLst>
                                    <p:set>
                                      <p:cBhvr>
                                        <p:cTn id="14" dur="1" fill="hold">
                                          <p:stCondLst>
                                            <p:cond delay="0"/>
                                          </p:stCondLst>
                                        </p:cTn>
                                        <p:tgtEl>
                                          <p:spTgt spid="27650"/>
                                        </p:tgtEl>
                                        <p:attrNameLst>
                                          <p:attrName>style.visibility</p:attrName>
                                        </p:attrNameLst>
                                      </p:cBhvr>
                                      <p:to>
                                        <p:strVal val="visible"/>
                                      </p:to>
                                    </p:set>
                                    <p:anim to="" calcmode="lin" valueType="num">
                                      <p:cBhvr>
                                        <p:cTn id="15" dur="1" fill="hold"/>
                                        <p:tgtEl>
                                          <p:spTgt spid="27650"/>
                                        </p:tgtEl>
                                        <p:attrNameLst>
                                          <p:attrName/>
                                        </p:attrNameLst>
                                      </p:cBhvr>
                                    </p:anim>
                                  </p:childTnLst>
                                </p:cTn>
                              </p:par>
                            </p:childTnLst>
                          </p:cTn>
                        </p:par>
                        <p:par>
                          <p:cTn id="16" fill="hold">
                            <p:stCondLst>
                              <p:cond delay="1500"/>
                            </p:stCondLst>
                            <p:childTnLst>
                              <p:par>
                                <p:cTn id="17" presetID="24" presetClass="exit" presetSubtype="0" fill="hold" nodeType="afterEffect">
                                  <p:stCondLst>
                                    <p:cond delay="0"/>
                                  </p:stCondLst>
                                  <p:childTnLst>
                                    <p:anim to="" calcmode="lin" valueType="num">
                                      <p:cBhvr>
                                        <p:cTn id="18" dur="1"/>
                                        <p:tgtEl>
                                          <p:spTgt spid="27660"/>
                                        </p:tgtEl>
                                        <p:attrNameLst>
                                          <p:attrName/>
                                        </p:attrNameLst>
                                      </p:cBhvr>
                                    </p:anim>
                                    <p:set>
                                      <p:cBhvr>
                                        <p:cTn id="19" dur="1" fill="hold">
                                          <p:stCondLst>
                                            <p:cond delay="0"/>
                                          </p:stCondLst>
                                        </p:cTn>
                                        <p:tgtEl>
                                          <p:spTgt spid="27660"/>
                                        </p:tgtEl>
                                        <p:attrNameLst>
                                          <p:attrName>style.visibility</p:attrName>
                                        </p:attrNameLst>
                                      </p:cBhvr>
                                      <p:to>
                                        <p:strVal val="hidden"/>
                                      </p:to>
                                    </p:set>
                                  </p:childTnLst>
                                </p:cTn>
                              </p:par>
                            </p:childTnLst>
                          </p:cTn>
                        </p:par>
                        <p:par>
                          <p:cTn id="20" fill="hold">
                            <p:stCondLst>
                              <p:cond delay="1500"/>
                            </p:stCondLst>
                            <p:childTnLst>
                              <p:par>
                                <p:cTn id="21" presetID="24" presetClass="entr" presetSubtype="0" fill="hold" nodeType="afterEffect">
                                  <p:stCondLst>
                                    <p:cond delay="1000"/>
                                  </p:stCondLst>
                                  <p:childTnLst>
                                    <p:set>
                                      <p:cBhvr>
                                        <p:cTn id="22" dur="1" fill="hold">
                                          <p:stCondLst>
                                            <p:cond delay="0"/>
                                          </p:stCondLst>
                                        </p:cTn>
                                        <p:tgtEl>
                                          <p:spTgt spid="27662"/>
                                        </p:tgtEl>
                                        <p:attrNameLst>
                                          <p:attrName>style.visibility</p:attrName>
                                        </p:attrNameLst>
                                      </p:cBhvr>
                                      <p:to>
                                        <p:strVal val="visible"/>
                                      </p:to>
                                    </p:set>
                                    <p:anim to="" calcmode="lin" valueType="num">
                                      <p:cBhvr>
                                        <p:cTn id="23" dur="1" fill="hold"/>
                                        <p:tgtEl>
                                          <p:spTgt spid="27662"/>
                                        </p:tgtEl>
                                        <p:attrNameLst>
                                          <p:attrName/>
                                        </p:attrNameLst>
                                      </p:cBhvr>
                                    </p:anim>
                                  </p:childTnLst>
                                </p:cTn>
                              </p:par>
                              <p:par>
                                <p:cTn id="24" presetID="24" presetClass="exit" presetSubtype="0" fill="hold" nodeType="withEffect">
                                  <p:stCondLst>
                                    <p:cond delay="1500"/>
                                  </p:stCondLst>
                                  <p:childTnLst>
                                    <p:anim to="" calcmode="lin" valueType="num">
                                      <p:cBhvr>
                                        <p:cTn id="25" dur="1"/>
                                        <p:tgtEl>
                                          <p:spTgt spid="27650"/>
                                        </p:tgtEl>
                                        <p:attrNameLst>
                                          <p:attrName/>
                                        </p:attrNameLst>
                                      </p:cBhvr>
                                    </p:anim>
                                    <p:set>
                                      <p:cBhvr>
                                        <p:cTn id="26" dur="1" fill="hold">
                                          <p:stCondLst>
                                            <p:cond delay="0"/>
                                          </p:stCondLst>
                                        </p:cTn>
                                        <p:tgtEl>
                                          <p:spTgt spid="27650"/>
                                        </p:tgtEl>
                                        <p:attrNameLst>
                                          <p:attrName>style.visibility</p:attrName>
                                        </p:attrNameLst>
                                      </p:cBhvr>
                                      <p:to>
                                        <p:strVal val="hidden"/>
                                      </p:to>
                                    </p:set>
                                  </p:childTnLst>
                                </p:cTn>
                              </p:par>
                            </p:childTnLst>
                          </p:cTn>
                        </p:par>
                        <p:par>
                          <p:cTn id="27" fill="hold">
                            <p:stCondLst>
                              <p:cond delay="3000"/>
                            </p:stCondLst>
                            <p:childTnLst>
                              <p:par>
                                <p:cTn id="28" presetID="24" presetClass="entr" presetSubtype="0" fill="hold" nodeType="afterEffect">
                                  <p:stCondLst>
                                    <p:cond delay="1000"/>
                                  </p:stCondLst>
                                  <p:childTnLst>
                                    <p:set>
                                      <p:cBhvr>
                                        <p:cTn id="29" dur="1" fill="hold">
                                          <p:stCondLst>
                                            <p:cond delay="0"/>
                                          </p:stCondLst>
                                        </p:cTn>
                                        <p:tgtEl>
                                          <p:spTgt spid="27664"/>
                                        </p:tgtEl>
                                        <p:attrNameLst>
                                          <p:attrName>style.visibility</p:attrName>
                                        </p:attrNameLst>
                                      </p:cBhvr>
                                      <p:to>
                                        <p:strVal val="visible"/>
                                      </p:to>
                                    </p:set>
                                    <p:anim to="" calcmode="lin" valueType="num">
                                      <p:cBhvr>
                                        <p:cTn id="30" dur="1" fill="hold"/>
                                        <p:tgtEl>
                                          <p:spTgt spid="27664"/>
                                        </p:tgtEl>
                                        <p:attrNameLst>
                                          <p:attrName/>
                                        </p:attrNameLst>
                                      </p:cBhvr>
                                    </p:anim>
                                  </p:childTnLst>
                                </p:cTn>
                              </p:par>
                              <p:par>
                                <p:cTn id="31" presetID="24" presetClass="exit" presetSubtype="0" fill="hold" nodeType="withEffect">
                                  <p:stCondLst>
                                    <p:cond delay="1000"/>
                                  </p:stCondLst>
                                  <p:childTnLst>
                                    <p:anim to="" calcmode="lin" valueType="num">
                                      <p:cBhvr>
                                        <p:cTn id="32" dur="1"/>
                                        <p:tgtEl>
                                          <p:spTgt spid="27662"/>
                                        </p:tgtEl>
                                        <p:attrNameLst>
                                          <p:attrName/>
                                        </p:attrNameLst>
                                      </p:cBhvr>
                                    </p:anim>
                                    <p:set>
                                      <p:cBhvr>
                                        <p:cTn id="33" dur="1" fill="hold">
                                          <p:stCondLst>
                                            <p:cond delay="0"/>
                                          </p:stCondLst>
                                        </p:cTn>
                                        <p:tgtEl>
                                          <p:spTgt spid="27662"/>
                                        </p:tgtEl>
                                        <p:attrNameLst>
                                          <p:attrName>style.visibility</p:attrName>
                                        </p:attrNameLst>
                                      </p:cBhvr>
                                      <p:to>
                                        <p:strVal val="hidden"/>
                                      </p:to>
                                    </p:set>
                                  </p:childTnLst>
                                </p:cTn>
                              </p:par>
                            </p:childTnLst>
                          </p:cTn>
                        </p:par>
                        <p:par>
                          <p:cTn id="34" fill="hold">
                            <p:stCondLst>
                              <p:cond delay="4000"/>
                            </p:stCondLst>
                            <p:childTnLst>
                              <p:par>
                                <p:cTn id="35" presetID="24" presetClass="entr" presetSubtype="0" fill="hold" nodeType="afterEffect">
                                  <p:stCondLst>
                                    <p:cond delay="500"/>
                                  </p:stCondLst>
                                  <p:childTnLst>
                                    <p:set>
                                      <p:cBhvr>
                                        <p:cTn id="36" dur="1" fill="hold">
                                          <p:stCondLst>
                                            <p:cond delay="0"/>
                                          </p:stCondLst>
                                        </p:cTn>
                                        <p:tgtEl>
                                          <p:spTgt spid="27658"/>
                                        </p:tgtEl>
                                        <p:attrNameLst>
                                          <p:attrName>style.visibility</p:attrName>
                                        </p:attrNameLst>
                                      </p:cBhvr>
                                      <p:to>
                                        <p:strVal val="visible"/>
                                      </p:to>
                                    </p:set>
                                    <p:anim to="" calcmode="lin" valueType="num">
                                      <p:cBhvr>
                                        <p:cTn id="37" dur="1" fill="hold"/>
                                        <p:tgtEl>
                                          <p:spTgt spid="27658"/>
                                        </p:tgtEl>
                                        <p:attrNameLst>
                                          <p:attrName/>
                                        </p:attrNameLst>
                                      </p:cBhvr>
                                    </p:anim>
                                  </p:childTnLst>
                                </p:cTn>
                              </p:par>
                              <p:par>
                                <p:cTn id="38" presetID="24" presetClass="exit" presetSubtype="0" fill="hold" nodeType="withEffect">
                                  <p:stCondLst>
                                    <p:cond delay="500"/>
                                  </p:stCondLst>
                                  <p:childTnLst>
                                    <p:anim to="" calcmode="lin" valueType="num">
                                      <p:cBhvr>
                                        <p:cTn id="39" dur="1"/>
                                        <p:tgtEl>
                                          <p:spTgt spid="27664"/>
                                        </p:tgtEl>
                                        <p:attrNameLst>
                                          <p:attrName/>
                                        </p:attrNameLst>
                                      </p:cBhvr>
                                    </p:anim>
                                    <p:set>
                                      <p:cBhvr>
                                        <p:cTn id="40" dur="1" fill="hold">
                                          <p:stCondLst>
                                            <p:cond delay="0"/>
                                          </p:stCondLst>
                                        </p:cTn>
                                        <p:tgtEl>
                                          <p:spTgt spid="27664"/>
                                        </p:tgtEl>
                                        <p:attrNameLst>
                                          <p:attrName>style.visibility</p:attrName>
                                        </p:attrNameLst>
                                      </p:cBhvr>
                                      <p:to>
                                        <p:strVal val="hidden"/>
                                      </p:to>
                                    </p:set>
                                  </p:childTnLst>
                                </p:cTn>
                              </p:par>
                            </p:childTnLst>
                          </p:cTn>
                        </p:par>
                        <p:par>
                          <p:cTn id="41" fill="hold">
                            <p:stCondLst>
                              <p:cond delay="4500"/>
                            </p:stCondLst>
                            <p:childTnLst>
                              <p:par>
                                <p:cTn id="42" presetID="24" presetClass="entr" presetSubtype="0" fill="hold" nodeType="afterEffect">
                                  <p:stCondLst>
                                    <p:cond delay="1000"/>
                                  </p:stCondLst>
                                  <p:childTnLst>
                                    <p:set>
                                      <p:cBhvr>
                                        <p:cTn id="43" dur="1" fill="hold">
                                          <p:stCondLst>
                                            <p:cond delay="0"/>
                                          </p:stCondLst>
                                        </p:cTn>
                                        <p:tgtEl>
                                          <p:spTgt spid="27672"/>
                                        </p:tgtEl>
                                        <p:attrNameLst>
                                          <p:attrName>style.visibility</p:attrName>
                                        </p:attrNameLst>
                                      </p:cBhvr>
                                      <p:to>
                                        <p:strVal val="visible"/>
                                      </p:to>
                                    </p:set>
                                    <p:anim to="" calcmode="lin" valueType="num">
                                      <p:cBhvr>
                                        <p:cTn id="44" dur="1" fill="hold"/>
                                        <p:tgtEl>
                                          <p:spTgt spid="27672"/>
                                        </p:tgtEl>
                                        <p:attrNameLst>
                                          <p:attrName/>
                                        </p:attrNameLst>
                                      </p:cBhvr>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nodeType="clickEffect">
                                  <p:stCondLst>
                                    <p:cond delay="0"/>
                                  </p:stCondLst>
                                  <p:childTnLst>
                                    <p:set>
                                      <p:cBhvr>
                                        <p:cTn id="48" dur="1" fill="hold">
                                          <p:stCondLst>
                                            <p:cond delay="0"/>
                                          </p:stCondLst>
                                        </p:cTn>
                                        <p:tgtEl>
                                          <p:spTgt spid="27674"/>
                                        </p:tgtEl>
                                        <p:attrNameLst>
                                          <p:attrName>style.visibility</p:attrName>
                                        </p:attrNameLst>
                                      </p:cBhvr>
                                      <p:to>
                                        <p:strVal val="visible"/>
                                      </p:to>
                                    </p:set>
                                    <p:anim to="" calcmode="lin" valueType="num">
                                      <p:cBhvr>
                                        <p:cTn id="49" dur="1" fill="hold"/>
                                        <p:tgtEl>
                                          <p:spTgt spid="2767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fin.gc.ca/bretwood/images/bretwd08_02-fra.gif"/>
          <p:cNvPicPr>
            <a:picLocks noChangeAspect="1" noChangeArrowheads="1"/>
          </p:cNvPicPr>
          <p:nvPr/>
        </p:nvPicPr>
        <p:blipFill>
          <a:blip r:embed="rId3" cstate="print"/>
          <a:srcRect/>
          <a:stretch>
            <a:fillRect/>
          </a:stretch>
        </p:blipFill>
        <p:spPr bwMode="auto">
          <a:xfrm>
            <a:off x="-6715" y="-315060"/>
            <a:ext cx="9110248" cy="4803588"/>
          </a:xfrm>
          <a:prstGeom prst="rect">
            <a:avLst/>
          </a:prstGeom>
          <a:noFill/>
        </p:spPr>
      </p:pic>
      <p:sp>
        <p:nvSpPr>
          <p:cNvPr id="3" name="ZoneTexte 2"/>
          <p:cNvSpPr txBox="1"/>
          <p:nvPr/>
        </p:nvSpPr>
        <p:spPr>
          <a:xfrm>
            <a:off x="467544" y="4869160"/>
            <a:ext cx="8064896" cy="1323439"/>
          </a:xfrm>
          <a:prstGeom prst="rect">
            <a:avLst/>
          </a:prstGeom>
          <a:noFill/>
          <a:ln>
            <a:solidFill>
              <a:schemeClr val="tx1"/>
            </a:solidFill>
          </a:ln>
        </p:spPr>
        <p:txBody>
          <a:bodyPr wrap="square" rtlCol="0">
            <a:spAutoFit/>
            <a:scene3d>
              <a:camera prst="perspectiveBelow"/>
              <a:lightRig rig="threePt" dir="t"/>
            </a:scene3d>
          </a:bodyPr>
          <a:lstStyle/>
          <a:p>
            <a:r>
              <a:rPr lang="fr-BE" sz="40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Juge, conseiller, philanthrope, prêteur, garant et partie ?</a:t>
            </a:r>
            <a:endParaRPr lang="fr-BE" sz="1600"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banquemondiale.org/ida/images/ida-video-2013.jpg"/>
          <p:cNvPicPr>
            <a:picLocks noChangeAspect="1" noChangeArrowheads="1"/>
          </p:cNvPicPr>
          <p:nvPr/>
        </p:nvPicPr>
        <p:blipFill>
          <a:blip r:embed="rId2" cstate="print"/>
          <a:srcRect/>
          <a:stretch>
            <a:fillRect/>
          </a:stretch>
        </p:blipFill>
        <p:spPr bwMode="auto">
          <a:xfrm>
            <a:off x="107504" y="260648"/>
            <a:ext cx="9036496" cy="6310401"/>
          </a:xfrm>
          <a:prstGeom prst="rect">
            <a:avLst/>
          </a:prstGeom>
          <a:noFill/>
        </p:spPr>
      </p:pic>
      <p:pic>
        <p:nvPicPr>
          <p:cNvPr id="31748" name="Picture 4" descr="IDA, the World Bank's Fund for the Poorest"/>
          <p:cNvPicPr>
            <a:picLocks noChangeAspect="1" noChangeArrowheads="1"/>
          </p:cNvPicPr>
          <p:nvPr/>
        </p:nvPicPr>
        <p:blipFill>
          <a:blip r:embed="rId3" cstate="print"/>
          <a:srcRect/>
          <a:stretch>
            <a:fillRect/>
          </a:stretch>
        </p:blipFill>
        <p:spPr bwMode="auto">
          <a:xfrm>
            <a:off x="0" y="0"/>
            <a:ext cx="4499992" cy="11853936"/>
          </a:xfrm>
          <a:prstGeom prst="rect">
            <a:avLst/>
          </a:prstGeom>
          <a:noFill/>
        </p:spPr>
      </p:pic>
      <p:pic>
        <p:nvPicPr>
          <p:cNvPr id="4" name="Picture 4" descr="IDA, the World Bank's Fund for the Poorest"/>
          <p:cNvPicPr>
            <a:picLocks noChangeAspect="1" noChangeArrowheads="1"/>
          </p:cNvPicPr>
          <p:nvPr/>
        </p:nvPicPr>
        <p:blipFill>
          <a:blip r:embed="rId3" cstate="print"/>
          <a:srcRect/>
          <a:stretch>
            <a:fillRect/>
          </a:stretch>
        </p:blipFill>
        <p:spPr bwMode="auto">
          <a:xfrm>
            <a:off x="4427985" y="-5211960"/>
            <a:ext cx="4716016" cy="123133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31746"/>
                                        </p:tgtEl>
                                        <p:attrNameLst>
                                          <p:attrName>style.visibility</p:attrName>
                                        </p:attrNameLst>
                                      </p:cBhvr>
                                      <p:to>
                                        <p:strVal val="visible"/>
                                      </p:to>
                                    </p:set>
                                    <p:anim to="" calcmode="lin" valueType="num">
                                      <p:cBhvr>
                                        <p:cTn id="7" dur="1" fill="hold"/>
                                        <p:tgtEl>
                                          <p:spTgt spid="3174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 to="" calcmode="lin" valueType="num">
                                      <p:cBhvr>
                                        <p:cTn id="12" dur="1" fill="hold"/>
                                        <p:tgtEl>
                                          <p:spTgt spid="31748"/>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Une restructuration pour de meilleures solutions"/>
          <p:cNvPicPr>
            <a:picLocks noChangeAspect="1" noChangeArrowheads="1"/>
          </p:cNvPicPr>
          <p:nvPr/>
        </p:nvPicPr>
        <p:blipFill>
          <a:blip r:embed="rId3" cstate="print"/>
          <a:srcRect/>
          <a:stretch>
            <a:fillRect/>
          </a:stretch>
        </p:blipFill>
        <p:spPr bwMode="auto">
          <a:xfrm>
            <a:off x="467544" y="0"/>
            <a:ext cx="7404651" cy="6858000"/>
          </a:xfrm>
          <a:prstGeom prst="rect">
            <a:avLst/>
          </a:prstGeom>
          <a:noFill/>
        </p:spPr>
      </p:pic>
      <p:sp>
        <p:nvSpPr>
          <p:cNvPr id="5" name="Organigramme : Alternative 4"/>
          <p:cNvSpPr/>
          <p:nvPr/>
        </p:nvSpPr>
        <p:spPr>
          <a:xfrm>
            <a:off x="251520" y="548680"/>
            <a:ext cx="5112568" cy="6048672"/>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BE" sz="1600" b="1" dirty="0" smtClean="0">
              <a:solidFill>
                <a:schemeClr val="bg1">
                  <a:lumMod val="95000"/>
                  <a:lumOff val="5000"/>
                </a:schemeClr>
              </a:solidFill>
            </a:endParaRPr>
          </a:p>
          <a:p>
            <a:pPr algn="just"/>
            <a:endParaRPr lang="fr-BE" sz="1600" b="1" dirty="0" smtClean="0">
              <a:solidFill>
                <a:schemeClr val="bg1">
                  <a:lumMod val="95000"/>
                  <a:lumOff val="5000"/>
                </a:schemeClr>
              </a:solidFill>
            </a:endParaRPr>
          </a:p>
          <a:p>
            <a:pPr algn="just"/>
            <a:r>
              <a:rPr lang="fr-BE" sz="1600" b="1" dirty="0" smtClean="0">
                <a:solidFill>
                  <a:schemeClr val="bg1">
                    <a:lumMod val="95000"/>
                    <a:lumOff val="5000"/>
                  </a:schemeClr>
                </a:solidFill>
              </a:rPr>
              <a:t>Légende de l’infographie:</a:t>
            </a:r>
          </a:p>
          <a:p>
            <a:pPr algn="just"/>
            <a:endParaRPr lang="fr-BE" sz="1600" b="1" dirty="0" smtClean="0">
              <a:solidFill>
                <a:schemeClr val="bg1">
                  <a:lumMod val="95000"/>
                  <a:lumOff val="5000"/>
                </a:schemeClr>
              </a:solidFill>
            </a:endParaRPr>
          </a:p>
          <a:p>
            <a:pPr algn="just"/>
            <a:r>
              <a:rPr lang="fr-BE" sz="1600" b="1" dirty="0" smtClean="0">
                <a:solidFill>
                  <a:schemeClr val="bg1">
                    <a:lumMod val="95000"/>
                    <a:lumOff val="5000"/>
                  </a:schemeClr>
                </a:solidFill>
              </a:rPr>
              <a:t>Les défis de la lutte contre la pauvreté se différencient et varient d’un pays ou d’une région à l’autre, et les solutions devront faire appel à des approches multisectorielles. </a:t>
            </a:r>
            <a:r>
              <a:rPr lang="fr-BE" sz="1600" b="1" dirty="0" smtClean="0">
                <a:solidFill>
                  <a:srgbClr val="C00000"/>
                </a:solidFill>
              </a:rPr>
              <a:t>Des progrès plus importants sont accomplis lorsque les investissements — notamment pour améliorer l’environnement de l’investissement privé et la croissance de la productivité, renforcer le capital humain et promouvoir une croissance intelligente </a:t>
            </a:r>
            <a:r>
              <a:rPr lang="fr-BE" sz="1600" b="1" dirty="0" smtClean="0">
                <a:solidFill>
                  <a:schemeClr val="bg1">
                    <a:lumMod val="95000"/>
                    <a:lumOff val="5000"/>
                  </a:schemeClr>
                </a:solidFill>
              </a:rPr>
              <a:t>face au climat — sont bien conçus, lorsque les efforts sont coordonnés entre les régions et les secteurs, et lorsque la croissance est inclusive. Concilier amélioration de l’équité et besoin de croissance aidera à faire en sorte que les 40 % les plus pauvres de la société profitent aussi des fruits de prospérité</a:t>
            </a:r>
            <a:endParaRPr lang="fr-BE" sz="1600" dirty="0">
              <a:solidFill>
                <a:schemeClr val="bg1">
                  <a:lumMod val="95000"/>
                  <a:lumOff val="5000"/>
                </a:schemeClr>
              </a:solidFill>
            </a:endParaRPr>
          </a:p>
        </p:txBody>
      </p:sp>
      <p:sp>
        <p:nvSpPr>
          <p:cNvPr id="29699" name="Rectangle 3"/>
          <p:cNvSpPr>
            <a:spLocks noChangeArrowheads="1"/>
          </p:cNvSpPr>
          <p:nvPr/>
        </p:nvSpPr>
        <p:spPr bwMode="auto">
          <a:xfrm>
            <a:off x="0" y="-323165"/>
            <a:ext cx="3570208"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charset="0"/>
                <a:cs typeface="Arial" charset="0"/>
              </a:rPr>
              <a:t>e Groupe de la Banque mondiale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charset="0"/>
                <a:cs typeface="Arial" charset="0"/>
                <a:hlinkClick r:id="rId4"/>
              </a:rPr>
              <a:t>  </a:t>
            </a:r>
            <a:r>
              <a:rPr kumimoji="0" lang="fr-FR" sz="5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hlinkClick r:id="rId4"/>
              </a:rPr>
              <a:t>  </a:t>
            </a:r>
            <a:r>
              <a:rPr kumimoji="0" lang="fr-FR" sz="500" b="0" i="0" u="none" strike="noStrike" cap="none" normalizeH="0" baseline="0" dirty="0" smtClean="0">
                <a:ln>
                  <a:noFill/>
                </a:ln>
                <a:solidFill>
                  <a:schemeClr val="tx1"/>
                </a:solidFill>
                <a:effectLst/>
                <a:latin typeface="Arial" charset="0"/>
                <a:cs typeface="Arial" charset="0"/>
              </a:rPr>
              <a:t> </a:t>
            </a:r>
            <a:endParaRPr kumimoji="0" lang="fr-FR" sz="1800" b="0" i="0" u="none" strike="noStrike" cap="none" normalizeH="0" baseline="0" dirty="0" smtClean="0">
              <a:ln>
                <a:noFill/>
              </a:ln>
              <a:solidFill>
                <a:schemeClr val="tx1"/>
              </a:solidFill>
              <a:effectLst/>
              <a:latin typeface="Arial" charset="0"/>
              <a:cs typeface="Arial" charset="0"/>
            </a:endParaRPr>
          </a:p>
        </p:txBody>
      </p:sp>
      <p:pic>
        <p:nvPicPr>
          <p:cNvPr id="29700" name="Picture 4" descr="http://www.banquemondiale.org/etc/designs/wbg/images/nav-arrow-left.png">
            <a:hlinkClick r:id="rId4"/>
          </p:cNvPr>
          <p:cNvPicPr>
            <a:picLocks noChangeAspect="1" noChangeArrowheads="1"/>
          </p:cNvPicPr>
          <p:nvPr/>
        </p:nvPicPr>
        <p:blipFill>
          <a:blip r:embed="rId5" cstate="print"/>
          <a:srcRect/>
          <a:stretch>
            <a:fillRect/>
          </a:stretch>
        </p:blipFill>
        <p:spPr bwMode="auto">
          <a:xfrm>
            <a:off x="155575" y="-274638"/>
            <a:ext cx="57150" cy="85725"/>
          </a:xfrm>
          <a:prstGeom prst="rect">
            <a:avLst/>
          </a:prstGeom>
          <a:noFill/>
        </p:spPr>
      </p:pic>
      <p:pic>
        <p:nvPicPr>
          <p:cNvPr id="29701" name="Picture 5" descr="http://www.banquemondiale.org/etc/designs/wbg/images/nav-arrow-right.png">
            <a:hlinkClick r:id="rId4"/>
          </p:cNvPr>
          <p:cNvPicPr>
            <a:picLocks noChangeAspect="1" noChangeArrowheads="1"/>
          </p:cNvPicPr>
          <p:nvPr/>
        </p:nvPicPr>
        <p:blipFill>
          <a:blip r:embed="rId6" cstate="print"/>
          <a:srcRect/>
          <a:stretch>
            <a:fillRect/>
          </a:stretch>
        </p:blipFill>
        <p:spPr bwMode="auto">
          <a:xfrm>
            <a:off x="300038" y="-274638"/>
            <a:ext cx="47625" cy="85725"/>
          </a:xfrm>
          <a:prstGeom prst="rect">
            <a:avLst/>
          </a:prstGeom>
          <a:noFill/>
        </p:spPr>
      </p:pic>
      <p:sp>
        <p:nvSpPr>
          <p:cNvPr id="10" name="Organigramme : Alternative 9"/>
          <p:cNvSpPr/>
          <p:nvPr/>
        </p:nvSpPr>
        <p:spPr>
          <a:xfrm>
            <a:off x="5580112" y="1988840"/>
            <a:ext cx="3347864" cy="3744416"/>
          </a:xfrm>
          <a:prstGeom prst="flowChartAlternateProcess">
            <a:avLst/>
          </a:prstGeom>
          <a:solidFill>
            <a:schemeClr val="bg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fr-FR" sz="1600" dirty="0" smtClean="0">
                <a:solidFill>
                  <a:schemeClr val="bg1">
                    <a:lumMod val="95000"/>
                    <a:lumOff val="5000"/>
                  </a:schemeClr>
                </a:solidFill>
                <a:latin typeface="Arial" charset="0"/>
                <a:cs typeface="Arial" charset="0"/>
              </a:rPr>
              <a:t>La société financière internationale (IFC):</a:t>
            </a:r>
          </a:p>
          <a:p>
            <a:pPr lvl="0" eaLnBrk="0" fontAlgn="base" hangingPunct="0">
              <a:spcBef>
                <a:spcPct val="0"/>
              </a:spcBef>
              <a:spcAft>
                <a:spcPct val="0"/>
              </a:spcAft>
            </a:pPr>
            <a:endParaRPr lang="fr-FR" sz="1600" dirty="0" smtClean="0">
              <a:solidFill>
                <a:schemeClr val="bg1">
                  <a:lumMod val="95000"/>
                  <a:lumOff val="5000"/>
                </a:schemeClr>
              </a:solidFill>
              <a:latin typeface="Arial" charset="0"/>
              <a:cs typeface="Arial" charset="0"/>
            </a:endParaRPr>
          </a:p>
          <a:p>
            <a:pPr lvl="0" eaLnBrk="0" fontAlgn="base" hangingPunct="0">
              <a:spcBef>
                <a:spcPct val="0"/>
              </a:spcBef>
              <a:spcAft>
                <a:spcPct val="0"/>
              </a:spcAft>
            </a:pPr>
            <a:r>
              <a:rPr lang="fr-FR" sz="1600" dirty="0" smtClean="0">
                <a:solidFill>
                  <a:schemeClr val="bg1">
                    <a:lumMod val="95000"/>
                    <a:lumOff val="5000"/>
                  </a:schemeClr>
                </a:solidFill>
                <a:latin typeface="Arial" charset="0"/>
                <a:cs typeface="Arial" charset="0"/>
              </a:rPr>
              <a:t>Fournit des prêts et des services-conseil et procède à des prises de participation afin de </a:t>
            </a:r>
            <a:r>
              <a:rPr lang="fr-FR" sz="1600" dirty="0" smtClean="0">
                <a:solidFill>
                  <a:srgbClr val="C00000"/>
                </a:solidFill>
                <a:latin typeface="Arial" charset="0"/>
                <a:cs typeface="Arial" charset="0"/>
              </a:rPr>
              <a:t>stimuler les investissements du secteur privé dans les pays en développement</a:t>
            </a:r>
            <a:r>
              <a:rPr lang="fr-FR" sz="1600" dirty="0" smtClean="0">
                <a:solidFill>
                  <a:schemeClr val="bg1">
                    <a:lumMod val="95000"/>
                    <a:lumOff val="5000"/>
                  </a:schemeClr>
                </a:solidFill>
                <a:latin typeface="Arial" charset="0"/>
                <a:cs typeface="Arial" charset="0"/>
              </a:rPr>
              <a:t>.</a:t>
            </a:r>
          </a:p>
        </p:txBody>
      </p:sp>
      <p:pic>
        <p:nvPicPr>
          <p:cNvPr id="29703" name="Picture 7" descr="IFC Logo"/>
          <p:cNvPicPr>
            <a:picLocks noChangeAspect="1" noChangeArrowheads="1"/>
          </p:cNvPicPr>
          <p:nvPr/>
        </p:nvPicPr>
        <p:blipFill>
          <a:blip r:embed="rId7" cstate="print"/>
          <a:srcRect/>
          <a:stretch>
            <a:fillRect/>
          </a:stretch>
        </p:blipFill>
        <p:spPr bwMode="auto">
          <a:xfrm>
            <a:off x="5868144" y="2276872"/>
            <a:ext cx="2333625" cy="409575"/>
          </a:xfrm>
          <a:prstGeom prst="rect">
            <a:avLst/>
          </a:prstGeom>
          <a:noFill/>
        </p:spPr>
      </p:pic>
      <p:sp>
        <p:nvSpPr>
          <p:cNvPr id="12" name="ZoneTexte 11"/>
          <p:cNvSpPr txBox="1"/>
          <p:nvPr/>
        </p:nvSpPr>
        <p:spPr>
          <a:xfrm>
            <a:off x="5868144" y="260648"/>
            <a:ext cx="3096344" cy="369332"/>
          </a:xfrm>
          <a:prstGeom prst="rect">
            <a:avLst/>
          </a:prstGeom>
          <a:noFill/>
        </p:spPr>
        <p:txBody>
          <a:bodyPr wrap="square" rtlCol="0">
            <a:spAutoFit/>
          </a:bodyPr>
          <a:lstStyle/>
          <a:p>
            <a:r>
              <a:rPr lang="fr-BE" dirty="0" smtClean="0">
                <a:solidFill>
                  <a:srgbClr val="C00000"/>
                </a:solidFill>
              </a:rPr>
              <a:t>www.banquemondiale.org</a:t>
            </a:r>
            <a:endParaRPr lang="fr-BE" dirty="0">
              <a:solidFill>
                <a:srgbClr val="C00000"/>
              </a:solidFill>
            </a:endParaRPr>
          </a:p>
        </p:txBody>
      </p:sp>
      <p:sp>
        <p:nvSpPr>
          <p:cNvPr id="16" name="Ellipse 15"/>
          <p:cNvSpPr/>
          <p:nvPr/>
        </p:nvSpPr>
        <p:spPr>
          <a:xfrm>
            <a:off x="5148064" y="1700808"/>
            <a:ext cx="1080120" cy="11521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7" name="Ellipse 16"/>
          <p:cNvSpPr/>
          <p:nvPr/>
        </p:nvSpPr>
        <p:spPr>
          <a:xfrm>
            <a:off x="2915816" y="2420888"/>
            <a:ext cx="2376264" cy="20162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9698"/>
                                        </p:tgtEl>
                                        <p:attrNameLst>
                                          <p:attrName>style.visibility</p:attrName>
                                        </p:attrNameLst>
                                      </p:cBhvr>
                                      <p:to>
                                        <p:strVal val="visible"/>
                                      </p:to>
                                    </p:set>
                                    <p:anim to="" calcmode="lin" valueType="num">
                                      <p:cBhvr>
                                        <p:cTn id="7" dur="1" fill="hold"/>
                                        <p:tgtEl>
                                          <p:spTgt spid="29698"/>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to="" calcmode="lin" valueType="num">
                                      <p:cBhvr>
                                        <p:cTn id="10" dur="1" fill="hold"/>
                                        <p:tgtEl>
                                          <p:spTgt spid="12"/>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to="" calcmode="lin" valueType="num">
                                      <p:cBhvr>
                                        <p:cTn id="15" dur="1" fill="hold"/>
                                        <p:tgtEl>
                                          <p:spTgt spid="17"/>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to="" calcmode="lin" valueType="num">
                                      <p:cBhvr>
                                        <p:cTn id="18" dur="1" fill="hold"/>
                                        <p:tgtEl>
                                          <p:spTgt spid="16"/>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to="" calcmode="lin" valueType="num">
                                      <p:cBhvr>
                                        <p:cTn id="23" dur="1" fill="hold"/>
                                        <p:tgtEl>
                                          <p:spTgt spid="5"/>
                                        </p:tgtEl>
                                        <p:attrNameLst>
                                          <p:attrName/>
                                        </p:attrNameLst>
                                      </p:cBhvr>
                                    </p:anim>
                                  </p:childTnLst>
                                </p:cTn>
                              </p:par>
                              <p:par>
                                <p:cTn id="24" presetID="24" presetClass="exit" presetSubtype="0" fill="hold" nodeType="withEffect">
                                  <p:stCondLst>
                                    <p:cond delay="0"/>
                                  </p:stCondLst>
                                  <p:childTnLst>
                                    <p:anim to="" calcmode="lin" valueType="num">
                                      <p:cBhvr>
                                        <p:cTn id="25" dur="1"/>
                                        <p:tgtEl>
                                          <p:spTgt spid="17"/>
                                        </p:tgtEl>
                                        <p:attrNameLst>
                                          <p:attrName/>
                                        </p:attrNameLst>
                                      </p:cBhvr>
                                    </p:anim>
                                    <p:set>
                                      <p:cBhvr>
                                        <p:cTn id="26" dur="1" fill="hold">
                                          <p:stCondLst>
                                            <p:cond delay="0"/>
                                          </p:stCondLst>
                                        </p:cTn>
                                        <p:tgtEl>
                                          <p:spTgt spid="17"/>
                                        </p:tgtEl>
                                        <p:attrNameLst>
                                          <p:attrName>style.visibility</p:attrName>
                                        </p:attrNameLst>
                                      </p:cBhvr>
                                      <p:to>
                                        <p:strVal val="hidden"/>
                                      </p:to>
                                    </p:set>
                                  </p:childTnLst>
                                </p:cTn>
                              </p:par>
                              <p:par>
                                <p:cTn id="27" presetID="24" presetClass="exit" presetSubtype="0" fill="hold" nodeType="withEffect">
                                  <p:stCondLst>
                                    <p:cond delay="0"/>
                                  </p:stCondLst>
                                  <p:childTnLst>
                                    <p:anim to="" calcmode="lin" valueType="num">
                                      <p:cBhvr>
                                        <p:cTn id="28" dur="1"/>
                                        <p:tgtEl>
                                          <p:spTgt spid="16"/>
                                        </p:tgtEl>
                                        <p:attrNameLst>
                                          <p:attrName/>
                                        </p:attrNameLst>
                                      </p:cBhvr>
                                    </p:anim>
                                    <p:set>
                                      <p:cBhvr>
                                        <p:cTn id="29" dur="1" fill="hold">
                                          <p:stCondLst>
                                            <p:cond delay="0"/>
                                          </p:stCondLst>
                                        </p:cTn>
                                        <p:tgtEl>
                                          <p:spTgt spid="1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4"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to="" calcmode="lin" valueType="num">
                                      <p:cBhvr>
                                        <p:cTn id="34" dur="1" fill="hold"/>
                                        <p:tgtEl>
                                          <p:spTgt spid="10"/>
                                        </p:tgtEl>
                                        <p:attrNameLst>
                                          <p:attrName/>
                                        </p:attrNameLst>
                                      </p:cBhvr>
                                    </p:anim>
                                  </p:childTnLst>
                                </p:cTn>
                              </p:par>
                              <p:par>
                                <p:cTn id="35" presetID="24" presetClass="entr" presetSubtype="0" fill="hold" nodeType="withEffect">
                                  <p:stCondLst>
                                    <p:cond delay="0"/>
                                  </p:stCondLst>
                                  <p:childTnLst>
                                    <p:set>
                                      <p:cBhvr>
                                        <p:cTn id="36" dur="1" fill="hold">
                                          <p:stCondLst>
                                            <p:cond delay="0"/>
                                          </p:stCondLst>
                                        </p:cTn>
                                        <p:tgtEl>
                                          <p:spTgt spid="29703"/>
                                        </p:tgtEl>
                                        <p:attrNameLst>
                                          <p:attrName>style.visibility</p:attrName>
                                        </p:attrNameLst>
                                      </p:cBhvr>
                                      <p:to>
                                        <p:strVal val="visible"/>
                                      </p:to>
                                    </p:set>
                                    <p:anim to="" calcmode="lin" valueType="num">
                                      <p:cBhvr>
                                        <p:cTn id="37" dur="1" fill="hold"/>
                                        <p:tgtEl>
                                          <p:spTgt spid="2970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stopparadisfiscaux.fr/IMG/gif/Carte_PFJ_filiales_europeennes.gif"/>
          <p:cNvPicPr>
            <a:picLocks noChangeAspect="1" noChangeArrowheads="1"/>
          </p:cNvPicPr>
          <p:nvPr/>
        </p:nvPicPr>
        <p:blipFill>
          <a:blip r:embed="rId3" cstate="print"/>
          <a:srcRect/>
          <a:stretch>
            <a:fillRect/>
          </a:stretch>
        </p:blipFill>
        <p:spPr bwMode="auto">
          <a:xfrm>
            <a:off x="22036" y="1013843"/>
            <a:ext cx="9121964" cy="5844157"/>
          </a:xfrm>
          <a:prstGeom prst="rect">
            <a:avLst/>
          </a:prstGeom>
          <a:noFill/>
        </p:spPr>
      </p:pic>
      <p:sp>
        <p:nvSpPr>
          <p:cNvPr id="4" name="ZoneTexte 3"/>
          <p:cNvSpPr txBox="1"/>
          <p:nvPr/>
        </p:nvSpPr>
        <p:spPr>
          <a:xfrm>
            <a:off x="323528" y="116632"/>
            <a:ext cx="7920880" cy="646331"/>
          </a:xfrm>
          <a:prstGeom prst="rect">
            <a:avLst/>
          </a:prstGeom>
          <a:noFill/>
          <a:ln>
            <a:solidFill>
              <a:schemeClr val="tx1"/>
            </a:solidFill>
          </a:ln>
        </p:spPr>
        <p:txBody>
          <a:bodyPr wrap="square" rtlCol="0">
            <a:spAutoFit/>
            <a:scene3d>
              <a:camera prst="perspectiveBelow"/>
              <a:lightRig rig="threePt" dir="t"/>
            </a:scene3d>
          </a:bodyPr>
          <a:lstStyle/>
          <a:p>
            <a:r>
              <a:rPr lang="fr-BE" sz="36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Libre circulation des capitaux</a:t>
            </a:r>
            <a:endParaRPr lang="fr-BE" sz="1400"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pic>
        <p:nvPicPr>
          <p:cNvPr id="32772" name="Picture 4" descr="http://www.diploweb.com/IMG/jpg/qicarte34.jpg"/>
          <p:cNvPicPr>
            <a:picLocks noChangeAspect="1" noChangeArrowheads="1"/>
          </p:cNvPicPr>
          <p:nvPr/>
        </p:nvPicPr>
        <p:blipFill>
          <a:blip r:embed="rId4" cstate="print"/>
          <a:srcRect/>
          <a:stretch>
            <a:fillRect/>
          </a:stretch>
        </p:blipFill>
        <p:spPr bwMode="auto">
          <a:xfrm>
            <a:off x="323528" y="25655"/>
            <a:ext cx="8496944" cy="6832345"/>
          </a:xfrm>
          <a:prstGeom prst="rect">
            <a:avLst/>
          </a:prstGeom>
          <a:noFill/>
        </p:spPr>
      </p:pic>
      <p:pic>
        <p:nvPicPr>
          <p:cNvPr id="32774" name="Picture 6" descr="File:Carte de la dette publique des pays du monde en 2011 (en % du PIB).png"/>
          <p:cNvPicPr>
            <a:picLocks noChangeAspect="1" noChangeArrowheads="1"/>
          </p:cNvPicPr>
          <p:nvPr/>
        </p:nvPicPr>
        <p:blipFill>
          <a:blip r:embed="rId5" cstate="print"/>
          <a:srcRect/>
          <a:stretch>
            <a:fillRect/>
          </a:stretch>
        </p:blipFill>
        <p:spPr bwMode="auto">
          <a:xfrm>
            <a:off x="1" y="836036"/>
            <a:ext cx="9370276" cy="5786147"/>
          </a:xfrm>
          <a:prstGeom prst="rect">
            <a:avLst/>
          </a:prstGeom>
          <a:noFill/>
        </p:spPr>
      </p:pic>
      <p:sp>
        <p:nvSpPr>
          <p:cNvPr id="7" name="ZoneTexte 6"/>
          <p:cNvSpPr txBox="1"/>
          <p:nvPr/>
        </p:nvSpPr>
        <p:spPr>
          <a:xfrm>
            <a:off x="179512" y="908720"/>
            <a:ext cx="1512168" cy="369332"/>
          </a:xfrm>
          <a:prstGeom prst="rect">
            <a:avLst/>
          </a:prstGeom>
          <a:noFill/>
        </p:spPr>
        <p:txBody>
          <a:bodyPr wrap="square" rtlCol="0">
            <a:spAutoFit/>
          </a:bodyPr>
          <a:lstStyle/>
          <a:p>
            <a:pPr algn="ctr"/>
            <a:r>
              <a:rPr lang="fr-BE" dirty="0" smtClean="0">
                <a:solidFill>
                  <a:srgbClr val="C00000"/>
                </a:solidFill>
              </a:rPr>
              <a:t>2011</a:t>
            </a:r>
            <a:endParaRPr lang="fr-BE" dirty="0">
              <a:solidFill>
                <a:srgbClr val="C00000"/>
              </a:solidFill>
            </a:endParaRPr>
          </a:p>
        </p:txBody>
      </p:sp>
      <p:pic>
        <p:nvPicPr>
          <p:cNvPr id="32776" name="Picture 8" descr="oups.jpg"/>
          <p:cNvPicPr>
            <a:picLocks noChangeAspect="1" noChangeArrowheads="1"/>
          </p:cNvPicPr>
          <p:nvPr/>
        </p:nvPicPr>
        <p:blipFill>
          <a:blip r:embed="rId6" cstate="print"/>
          <a:srcRect/>
          <a:stretch>
            <a:fillRect/>
          </a:stretch>
        </p:blipFill>
        <p:spPr bwMode="auto">
          <a:xfrm>
            <a:off x="286882" y="0"/>
            <a:ext cx="8605598"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2772"/>
                                        </p:tgtEl>
                                        <p:attrNameLst>
                                          <p:attrName>style.visibility</p:attrName>
                                        </p:attrNameLst>
                                      </p:cBhvr>
                                      <p:to>
                                        <p:strVal val="visible"/>
                                      </p:to>
                                    </p:set>
                                    <p:anim to="" calcmode="lin" valueType="num">
                                      <p:cBhvr>
                                        <p:cTn id="12" dur="1" fill="hold"/>
                                        <p:tgtEl>
                                          <p:spTgt spid="3277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2774"/>
                                        </p:tgtEl>
                                        <p:attrNameLst>
                                          <p:attrName>style.visibility</p:attrName>
                                        </p:attrNameLst>
                                      </p:cBhvr>
                                      <p:to>
                                        <p:strVal val="visible"/>
                                      </p:to>
                                    </p:set>
                                    <p:anim to="" calcmode="lin" valueType="num">
                                      <p:cBhvr>
                                        <p:cTn id="17" dur="1" fill="hold"/>
                                        <p:tgtEl>
                                          <p:spTgt spid="32774"/>
                                        </p:tgtEl>
                                        <p:attrNameLst>
                                          <p:attrName/>
                                        </p:attrNameLst>
                                      </p:cBhvr>
                                    </p:anim>
                                  </p:childTnLst>
                                </p:cTn>
                              </p:par>
                              <p:par>
                                <p:cTn id="18" presetID="24"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to="" calcmode="lin" valueType="num">
                                      <p:cBhvr>
                                        <p:cTn id="20" dur="1" fill="hold"/>
                                        <p:tgtEl>
                                          <p:spTgt spid="7"/>
                                        </p:tgtEl>
                                        <p:attrNameLst>
                                          <p:attrName/>
                                        </p:attrNameLst>
                                      </p:cBhvr>
                                    </p:anim>
                                  </p:childTnLst>
                                </p:cTn>
                              </p:par>
                              <p:par>
                                <p:cTn id="21" presetID="24" presetClass="exit" presetSubtype="0" fill="hold" nodeType="withEffect">
                                  <p:stCondLst>
                                    <p:cond delay="0"/>
                                  </p:stCondLst>
                                  <p:childTnLst>
                                    <p:anim to="" calcmode="lin" valueType="num">
                                      <p:cBhvr>
                                        <p:cTn id="22" dur="1"/>
                                        <p:tgtEl>
                                          <p:spTgt spid="32772"/>
                                        </p:tgtEl>
                                        <p:attrNameLst>
                                          <p:attrName/>
                                        </p:attrNameLst>
                                      </p:cBhvr>
                                    </p:anim>
                                    <p:set>
                                      <p:cBhvr>
                                        <p:cTn id="23" dur="1" fill="hold">
                                          <p:stCondLst>
                                            <p:cond delay="0"/>
                                          </p:stCondLst>
                                        </p:cTn>
                                        <p:tgtEl>
                                          <p:spTgt spid="3277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nodeType="clickEffect">
                                  <p:stCondLst>
                                    <p:cond delay="0"/>
                                  </p:stCondLst>
                                  <p:childTnLst>
                                    <p:set>
                                      <p:cBhvr>
                                        <p:cTn id="27" dur="1" fill="hold">
                                          <p:stCondLst>
                                            <p:cond delay="0"/>
                                          </p:stCondLst>
                                        </p:cTn>
                                        <p:tgtEl>
                                          <p:spTgt spid="32776"/>
                                        </p:tgtEl>
                                        <p:attrNameLst>
                                          <p:attrName>style.visibility</p:attrName>
                                        </p:attrNameLst>
                                      </p:cBhvr>
                                      <p:to>
                                        <p:strVal val="visible"/>
                                      </p:to>
                                    </p:set>
                                    <p:anim to="" calcmode="lin" valueType="num">
                                      <p:cBhvr>
                                        <p:cTn id="28" dur="1" fill="hold"/>
                                        <p:tgtEl>
                                          <p:spTgt spid="32776"/>
                                        </p:tgtEl>
                                        <p:attrNameLst>
                                          <p:attrName/>
                                        </p:attrNameLst>
                                      </p:cBhvr>
                                    </p:anim>
                                  </p:childTnLst>
                                </p:cTn>
                              </p:par>
                              <p:par>
                                <p:cTn id="29" presetID="24" presetClass="exit" presetSubtype="0" fill="hold" nodeType="withEffect">
                                  <p:stCondLst>
                                    <p:cond delay="0"/>
                                  </p:stCondLst>
                                  <p:childTnLst>
                                    <p:anim to="" calcmode="lin" valueType="num">
                                      <p:cBhvr>
                                        <p:cTn id="30" dur="1"/>
                                        <p:tgtEl>
                                          <p:spTgt spid="32774"/>
                                        </p:tgtEl>
                                        <p:attrNameLst>
                                          <p:attrName/>
                                        </p:attrNameLst>
                                      </p:cBhvr>
                                    </p:anim>
                                    <p:set>
                                      <p:cBhvr>
                                        <p:cTn id="31" dur="1" fill="hold">
                                          <p:stCondLst>
                                            <p:cond delay="0"/>
                                          </p:stCondLst>
                                        </p:cTn>
                                        <p:tgtEl>
                                          <p:spTgt spid="32774"/>
                                        </p:tgtEl>
                                        <p:attrNameLst>
                                          <p:attrName>style.visibility</p:attrName>
                                        </p:attrNameLst>
                                      </p:cBhvr>
                                      <p:to>
                                        <p:strVal val="hidden"/>
                                      </p:to>
                                    </p:set>
                                  </p:childTnLst>
                                </p:cTn>
                              </p:par>
                              <p:par>
                                <p:cTn id="32" presetID="24" presetClass="exit" presetSubtype="0" fill="hold" grpId="1" nodeType="withEffect">
                                  <p:stCondLst>
                                    <p:cond delay="0"/>
                                  </p:stCondLst>
                                  <p:childTnLst>
                                    <p:anim to="" calcmode="lin" valueType="num">
                                      <p:cBhvr>
                                        <p:cTn id="33" dur="1"/>
                                        <p:tgtEl>
                                          <p:spTgt spid="7"/>
                                        </p:tgtEl>
                                        <p:attrNameLst>
                                          <p:attrName/>
                                        </p:attrNameLst>
                                      </p:cBhvr>
                                    </p:anim>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nodeType="clickEffect">
                                  <p:stCondLst>
                                    <p:cond delay="0"/>
                                  </p:stCondLst>
                                  <p:childTnLst>
                                    <p:set>
                                      <p:cBhvr>
                                        <p:cTn id="38" dur="1" fill="hold">
                                          <p:stCondLst>
                                            <p:cond delay="0"/>
                                          </p:stCondLst>
                                        </p:cTn>
                                        <p:tgtEl>
                                          <p:spTgt spid="32770"/>
                                        </p:tgtEl>
                                        <p:attrNameLst>
                                          <p:attrName>style.visibility</p:attrName>
                                        </p:attrNameLst>
                                      </p:cBhvr>
                                      <p:to>
                                        <p:strVal val="visible"/>
                                      </p:to>
                                    </p:set>
                                    <p:anim to="" calcmode="lin" valueType="num">
                                      <p:cBhvr>
                                        <p:cTn id="39" dur="1" fill="hold"/>
                                        <p:tgtEl>
                                          <p:spTgt spid="32770"/>
                                        </p:tgtEl>
                                        <p:attrNameLst>
                                          <p:attrName/>
                                        </p:attrNameLst>
                                      </p:cBhvr>
                                    </p:anim>
                                  </p:childTnLst>
                                </p:cTn>
                              </p:par>
                              <p:par>
                                <p:cTn id="40" presetID="24" presetClass="exit" presetSubtype="0" fill="hold" nodeType="withEffect">
                                  <p:stCondLst>
                                    <p:cond delay="0"/>
                                  </p:stCondLst>
                                  <p:childTnLst>
                                    <p:anim to="" calcmode="lin" valueType="num">
                                      <p:cBhvr>
                                        <p:cTn id="41" dur="1"/>
                                        <p:tgtEl>
                                          <p:spTgt spid="32776"/>
                                        </p:tgtEl>
                                        <p:attrNameLst>
                                          <p:attrName/>
                                        </p:attrNameLst>
                                      </p:cBhvr>
                                    </p:anim>
                                    <p:set>
                                      <p:cBhvr>
                                        <p:cTn id="42" dur="1" fill="hold">
                                          <p:stCondLst>
                                            <p:cond delay="0"/>
                                          </p:stCondLst>
                                        </p:cTn>
                                        <p:tgtEl>
                                          <p:spTgt spid="327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11560" y="2780928"/>
            <a:ext cx="7524328"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http://www.rtbf.be/info/economie/detail_les-derniers-points-de-discorde-entre-athenes-et-ses-creanciers?id=9011230</a:t>
            </a:r>
            <a:r>
              <a:rPr kumimoji="0" lang="fr-FR"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fr-BE"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Dans le cadre des négociations de la dette grecque, à propos des dépenses militaires de la Grèce : « On parle là d'une baisse de 200 millions d'euros en 2016. Une proposition que n'a toutefois pas formellement soutenue le FMI, car son statut ne lui permet pas de discuter de ce genre de points; </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 pourrait être perçu comme de l'ingérence</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sz="2000" dirty="0" smtClean="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ZoneTexte 2"/>
          <p:cNvSpPr txBox="1"/>
          <p:nvPr/>
        </p:nvSpPr>
        <p:spPr>
          <a:xfrm>
            <a:off x="683568" y="404664"/>
            <a:ext cx="8064896" cy="1323439"/>
          </a:xfrm>
          <a:prstGeom prst="rect">
            <a:avLst/>
          </a:prstGeom>
          <a:noFill/>
          <a:ln>
            <a:solidFill>
              <a:schemeClr val="tx1"/>
            </a:solidFill>
          </a:ln>
        </p:spPr>
        <p:txBody>
          <a:bodyPr wrap="square" rtlCol="0">
            <a:spAutoFit/>
            <a:scene3d>
              <a:camera prst="perspectiveBelow"/>
              <a:lightRig rig="threePt" dir="t"/>
            </a:scene3d>
          </a:bodyPr>
          <a:lstStyle/>
          <a:p>
            <a:pPr algn="ctr"/>
            <a:r>
              <a:rPr lang="fr-BE" sz="40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Documents complémentaires</a:t>
            </a:r>
          </a:p>
          <a:p>
            <a:pPr algn="ctr"/>
            <a:r>
              <a:rPr lang="fr-BE" sz="4000" b="1" dirty="0" smtClean="0">
                <a:ln w="18000">
                  <a:solidFill>
                    <a:srgbClr val="C00000"/>
                  </a:solidFill>
                  <a:prstDash val="solid"/>
                  <a:miter lim="800000"/>
                </a:ln>
                <a:solidFill>
                  <a:srgbClr val="C00000"/>
                </a:solidFill>
                <a:effectLst>
                  <a:outerShdw blurRad="25500" dist="23000" dir="7020000" algn="tl">
                    <a:srgbClr val="000000">
                      <a:alpha val="50000"/>
                    </a:srgbClr>
                  </a:outerShdw>
                </a:effectLst>
              </a:rPr>
              <a:t>Perles</a:t>
            </a:r>
            <a:endParaRPr lang="fr-BE" sz="1600" b="1" dirty="0">
              <a:ln w="18000">
                <a:solidFill>
                  <a:srgbClr val="C00000"/>
                </a:solidFill>
                <a:prstDash val="solid"/>
                <a:miter lim="800000"/>
              </a:ln>
              <a:solidFill>
                <a:srgbClr val="C00000"/>
              </a:solidFill>
              <a:effectLst>
                <a:outerShdw blurRad="25500" dist="23000" dir="7020000" algn="tl">
                  <a:srgbClr val="000000">
                    <a:alpha val="50000"/>
                  </a:srgbClr>
                </a:outerShdw>
              </a:effectLst>
            </a:endParaRPr>
          </a:p>
        </p:txBody>
      </p:sp>
      <p:sp>
        <p:nvSpPr>
          <p:cNvPr id="4" name="Rectangle 3"/>
          <p:cNvSpPr/>
          <p:nvPr/>
        </p:nvSpPr>
        <p:spPr>
          <a:xfrm>
            <a:off x="2915816" y="5661248"/>
            <a:ext cx="4572000" cy="492443"/>
          </a:xfrm>
          <a:prstGeom prst="rect">
            <a:avLst/>
          </a:prstGeom>
        </p:spPr>
        <p:txBody>
          <a:bodyPr>
            <a:spAutoFit/>
          </a:bodyPr>
          <a:lstStyle/>
          <a:p>
            <a:r>
              <a:rPr lang="fr-BE" sz="1400" dirty="0" smtClean="0">
                <a:solidFill>
                  <a:srgbClr val="FF0000"/>
                </a:solidFill>
                <a:latin typeface="Arial Black" pitchFamily="34" charset="0"/>
              </a:rPr>
              <a:t>Mignon (T.), </a:t>
            </a:r>
            <a:r>
              <a:rPr lang="fr-BE" sz="1400" i="1" dirty="0" smtClean="0">
                <a:solidFill>
                  <a:srgbClr val="FF0000"/>
                </a:solidFill>
                <a:latin typeface="Arial Black" pitchFamily="34" charset="0"/>
              </a:rPr>
              <a:t>Les</a:t>
            </a:r>
            <a:r>
              <a:rPr lang="fr-BE" sz="1200" i="1" dirty="0" smtClean="0">
                <a:solidFill>
                  <a:srgbClr val="FF0000"/>
                </a:solidFill>
                <a:latin typeface="Arial Black" pitchFamily="34" charset="0"/>
              </a:rPr>
              <a:t> derniers points de discorde entre Athènes et ses créanciers</a:t>
            </a:r>
            <a:r>
              <a:rPr lang="fr-BE" sz="1200" dirty="0" smtClean="0">
                <a:solidFill>
                  <a:srgbClr val="FF0000"/>
                </a:solidFill>
                <a:latin typeface="Arial Black" pitchFamily="34" charset="0"/>
              </a:rPr>
              <a:t>, rtbf.be info, 21/06/15.</a:t>
            </a:r>
            <a:endParaRPr lang="fr-BE" sz="1200" dirty="0">
              <a:solidFill>
                <a:srgbClr val="FF0000"/>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Résultat de recherche d'images pour &quot;ocd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
        <p:nvSpPr>
          <p:cNvPr id="1028" name="AutoShape 4" descr="Résultat de recherche d'images pour &quot;ocd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1723</TotalTime>
  <Words>636</Words>
  <Application>Microsoft Office PowerPoint</Application>
  <PresentationFormat>Affichage à l'écran (4:3)</PresentationFormat>
  <Paragraphs>101</Paragraphs>
  <Slides>13</Slides>
  <Notes>8</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Apex</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Thibault Zaleski</dc:creator>
  <cp:lastModifiedBy>Tibo</cp:lastModifiedBy>
  <cp:revision>63</cp:revision>
  <dcterms:created xsi:type="dcterms:W3CDTF">2015-04-30T12:33:43Z</dcterms:created>
  <dcterms:modified xsi:type="dcterms:W3CDTF">2016-10-20T14:37:17Z</dcterms:modified>
</cp:coreProperties>
</file>