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257" r:id="rId2"/>
    <p:sldId id="291" r:id="rId3"/>
    <p:sldId id="305" r:id="rId4"/>
    <p:sldId id="306" r:id="rId5"/>
    <p:sldId id="281" r:id="rId6"/>
    <p:sldId id="308" r:id="rId7"/>
    <p:sldId id="304" r:id="rId8"/>
    <p:sldId id="307" r:id="rId9"/>
    <p:sldId id="276" r:id="rId10"/>
    <p:sldId id="258" r:id="rId11"/>
    <p:sldId id="312" r:id="rId12"/>
    <p:sldId id="322" r:id="rId13"/>
    <p:sldId id="259" r:id="rId14"/>
    <p:sldId id="317" r:id="rId15"/>
    <p:sldId id="316" r:id="rId16"/>
    <p:sldId id="314" r:id="rId17"/>
    <p:sldId id="332" r:id="rId18"/>
    <p:sldId id="261" r:id="rId19"/>
    <p:sldId id="289" r:id="rId20"/>
    <p:sldId id="380" r:id="rId21"/>
    <p:sldId id="339" r:id="rId22"/>
    <p:sldId id="295" r:id="rId23"/>
    <p:sldId id="376" r:id="rId24"/>
    <p:sldId id="266" r:id="rId25"/>
    <p:sldId id="386" r:id="rId26"/>
    <p:sldId id="357" r:id="rId27"/>
    <p:sldId id="329" r:id="rId28"/>
    <p:sldId id="328" r:id="rId29"/>
    <p:sldId id="358" r:id="rId30"/>
    <p:sldId id="268" r:id="rId31"/>
    <p:sldId id="361" r:id="rId32"/>
    <p:sldId id="382" r:id="rId33"/>
    <p:sldId id="363" r:id="rId34"/>
    <p:sldId id="313" r:id="rId35"/>
    <p:sldId id="373" r:id="rId36"/>
    <p:sldId id="378" r:id="rId37"/>
    <p:sldId id="379" r:id="rId38"/>
    <p:sldId id="327" r:id="rId39"/>
    <p:sldId id="326" r:id="rId40"/>
    <p:sldId id="260" r:id="rId41"/>
    <p:sldId id="340" r:id="rId42"/>
    <p:sldId id="364" r:id="rId43"/>
    <p:sldId id="366" r:id="rId44"/>
    <p:sldId id="367" r:id="rId45"/>
    <p:sldId id="368" r:id="rId46"/>
    <p:sldId id="369" r:id="rId47"/>
    <p:sldId id="371" r:id="rId48"/>
    <p:sldId id="377" r:id="rId49"/>
    <p:sldId id="274" r:id="rId50"/>
    <p:sldId id="375" r:id="rId51"/>
    <p:sldId id="319" r:id="rId52"/>
    <p:sldId id="383" r:id="rId53"/>
    <p:sldId id="384" r:id="rId54"/>
    <p:sldId id="381" r:id="rId55"/>
    <p:sldId id="344" r:id="rId56"/>
    <p:sldId id="346" r:id="rId57"/>
    <p:sldId id="347" r:id="rId58"/>
    <p:sldId id="345" r:id="rId59"/>
    <p:sldId id="288" r:id="rId60"/>
    <p:sldId id="292" r:id="rId61"/>
    <p:sldId id="337" r:id="rId62"/>
    <p:sldId id="385" r:id="rId63"/>
    <p:sldId id="298" r:id="rId64"/>
    <p:sldId id="342" r:id="rId65"/>
    <p:sldId id="278" r:id="rId66"/>
    <p:sldId id="343" r:id="rId67"/>
    <p:sldId id="277" r:id="rId68"/>
    <p:sldId id="262" r:id="rId69"/>
    <p:sldId id="324" r:id="rId70"/>
    <p:sldId id="275" r:id="rId71"/>
    <p:sldId id="282" r:id="rId72"/>
    <p:sldId id="311" r:id="rId73"/>
    <p:sldId id="336" r:id="rId74"/>
    <p:sldId id="331" r:id="rId75"/>
    <p:sldId id="341" r:id="rId76"/>
    <p:sldId id="338" r:id="rId77"/>
    <p:sldId id="335" r:id="rId78"/>
    <p:sldId id="299" r:id="rId79"/>
    <p:sldId id="286" r:id="rId80"/>
    <p:sldId id="285" r:id="rId81"/>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2F1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6" autoAdjust="0"/>
    <p:restoredTop sz="72973" autoAdjust="0"/>
  </p:normalViewPr>
  <p:slideViewPr>
    <p:cSldViewPr>
      <p:cViewPr varScale="1">
        <p:scale>
          <a:sx n="71" d="100"/>
          <a:sy n="71" d="100"/>
        </p:scale>
        <p:origin x="-432" y="-102"/>
      </p:cViewPr>
      <p:guideLst>
        <p:guide orient="horz" pos="2160"/>
        <p:guide pos="2880"/>
      </p:guideLst>
    </p:cSldViewPr>
  </p:slideViewPr>
  <p:outlineViewPr>
    <p:cViewPr>
      <p:scale>
        <a:sx n="33" d="100"/>
        <a:sy n="33" d="100"/>
      </p:scale>
      <p:origin x="0" y="153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A154F0D-C7B2-40C0-B0E0-0F563AF8F27D}" type="datetimeFigureOut">
              <a:rPr lang="fr-BE" smtClean="0"/>
              <a:pPr/>
              <a:t>22/11/2018</a:t>
            </a:fld>
            <a:endParaRPr lang="fr-BE"/>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CC99D1FA-6D3B-4088-AD3B-8371BA9671CC}" type="slidenum">
              <a:rPr lang="fr-BE" smtClean="0"/>
              <a:pPr/>
              <a:t>‹N°›</a:t>
            </a:fld>
            <a:endParaRPr lang="fr-B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monde-diplomatique.fr/cartes/desastre-sanitaire-yemen"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s://fr.wikipedia.org/wiki/Chahada" TargetMode="External"/><Relationship Id="rId3" Type="http://schemas.openxmlformats.org/officeDocument/2006/relationships/hyperlink" Target="https://fr.wikipedia.org/wiki/Vert" TargetMode="External"/><Relationship Id="rId7" Type="http://schemas.openxmlformats.org/officeDocument/2006/relationships/hyperlink" Target="https://fr.wikipedia.org/wiki/Ibn_S%C3%A9oud"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fr.wikipedia.org/wiki/Drapeau_de_l'Arabie_saoudite" TargetMode="External"/><Relationship Id="rId5" Type="http://schemas.openxmlformats.org/officeDocument/2006/relationships/hyperlink" Target="https://fr.wikipedia.org/wiki/Blanc" TargetMode="External"/><Relationship Id="rId4" Type="http://schemas.openxmlformats.org/officeDocument/2006/relationships/hyperlink" Target="https://fr.wikipedia.org/wiki/Islam" TargetMode="External"/><Relationship Id="rId9" Type="http://schemas.openxmlformats.org/officeDocument/2006/relationships/hyperlink" Target="https://fr.wikipedia.org/wiki/Arabe"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fr.wikipedia.org/wiki/1980" TargetMode="External"/><Relationship Id="rId13" Type="http://schemas.openxmlformats.org/officeDocument/2006/relationships/hyperlink" Target="https://fr.wikipedia.org/wiki/Embl%C3%A8me_de_l'Iran" TargetMode="External"/><Relationship Id="rId18" Type="http://schemas.openxmlformats.org/officeDocument/2006/relationships/hyperlink" Target="https://fr.wikipedia.org/wiki/Croissant_(symbole)" TargetMode="External"/><Relationship Id="rId26" Type="http://schemas.openxmlformats.org/officeDocument/2006/relationships/hyperlink" Target="https://fr.wikipedia.org/wiki/Martyr" TargetMode="External"/><Relationship Id="rId3" Type="http://schemas.openxmlformats.org/officeDocument/2006/relationships/hyperlink" Target="https://www.rtbf.be/info/dossier/la-prem1ere-au-bout-du-jour/detail_le-president-rohani-cerne-par-les-critiques-des-iraniens?id=10010487" TargetMode="External"/><Relationship Id="rId21" Type="http://schemas.openxmlformats.org/officeDocument/2006/relationships/hyperlink" Target="https://fr.wikipedia.org/wiki/Diacritiques_de_l'alphabet_arabe" TargetMode="External"/><Relationship Id="rId34" Type="http://schemas.openxmlformats.org/officeDocument/2006/relationships/hyperlink" Target="https://fr.wikipedia.org/wiki/Allah_akbar" TargetMode="External"/><Relationship Id="rId7" Type="http://schemas.openxmlformats.org/officeDocument/2006/relationships/hyperlink" Target="https://fr.wikipedia.org/wiki/Juillet_1980" TargetMode="External"/><Relationship Id="rId12" Type="http://schemas.openxmlformats.org/officeDocument/2006/relationships/hyperlink" Target="https://fr.wikipedia.org/wiki/Rouge" TargetMode="External"/><Relationship Id="rId17" Type="http://schemas.openxmlformats.org/officeDocument/2006/relationships/hyperlink" Target="https://fr.wikipedia.org/wiki/Djihad" TargetMode="External"/><Relationship Id="rId25" Type="http://schemas.openxmlformats.org/officeDocument/2006/relationships/hyperlink" Target="https://fr.wikipedia.org/wiki/Tulipe" TargetMode="External"/><Relationship Id="rId33" Type="http://schemas.openxmlformats.org/officeDocument/2006/relationships/hyperlink" Target="https://fr.wikipedia.org/wiki/Coufique" TargetMode="External"/><Relationship Id="rId2" Type="http://schemas.openxmlformats.org/officeDocument/2006/relationships/slide" Target="../slides/slide18.xml"/><Relationship Id="rId16" Type="http://schemas.openxmlformats.org/officeDocument/2006/relationships/hyperlink" Target="https://fr.wikipedia.org/wiki/%C3%89p%C3%A9e" TargetMode="External"/><Relationship Id="rId20" Type="http://schemas.openxmlformats.org/officeDocument/2006/relationships/hyperlink" Target="https://fr.wikipedia.org/wiki/Piliers_de_l'islam" TargetMode="External"/><Relationship Id="rId29" Type="http://schemas.openxmlformats.org/officeDocument/2006/relationships/hyperlink" Target="https://fr.wikipedia.org/wiki/Mai_1980" TargetMode="External"/><Relationship Id="rId1" Type="http://schemas.openxmlformats.org/officeDocument/2006/relationships/notesMaster" Target="../notesMasters/notesMaster1.xml"/><Relationship Id="rId6" Type="http://schemas.openxmlformats.org/officeDocument/2006/relationships/hyperlink" Target="https://fr.wikipedia.org/wiki/29_juillet" TargetMode="External"/><Relationship Id="rId11" Type="http://schemas.openxmlformats.org/officeDocument/2006/relationships/hyperlink" Target="https://fr.wikipedia.org/wiki/Blanc" TargetMode="External"/><Relationship Id="rId24" Type="http://schemas.openxmlformats.org/officeDocument/2006/relationships/hyperlink" Target="https://fr.wikipedia.org/wiki/Wikip%C3%A9dia:V%C3%A9rifiabilit%C3%A9" TargetMode="External"/><Relationship Id="rId32" Type="http://schemas.openxmlformats.org/officeDocument/2006/relationships/hyperlink" Target="https://fr.wikipedia.org/wiki/Sikh" TargetMode="External"/><Relationship Id="rId5" Type="http://schemas.openxmlformats.org/officeDocument/2006/relationships/hyperlink" Target="https://fr.wikipedia.org/wiki/R%C3%A9publique_islamique_d'Iran" TargetMode="External"/><Relationship Id="rId15" Type="http://schemas.openxmlformats.org/officeDocument/2006/relationships/hyperlink" Target="https://en.wikipedia.org/wiki/Setareh" TargetMode="External"/><Relationship Id="rId23" Type="http://schemas.openxmlformats.org/officeDocument/2006/relationships/hyperlink" Target="https://fr.wikipedia.org/wiki/Chahada" TargetMode="External"/><Relationship Id="rId28" Type="http://schemas.openxmlformats.org/officeDocument/2006/relationships/hyperlink" Target="https://fr.wikipedia.org/wiki/9_mai" TargetMode="External"/><Relationship Id="rId36" Type="http://schemas.openxmlformats.org/officeDocument/2006/relationships/hyperlink" Target="https://fr.wikipedia.org/wiki/11_f%C3%A9vrier" TargetMode="External"/><Relationship Id="rId10" Type="http://schemas.openxmlformats.org/officeDocument/2006/relationships/hyperlink" Target="https://fr.wikipedia.org/wiki/Vert" TargetMode="External"/><Relationship Id="rId19" Type="http://schemas.openxmlformats.org/officeDocument/2006/relationships/hyperlink" Target="https://fr.wikipedia.org/wiki/Islam" TargetMode="External"/><Relationship Id="rId31" Type="http://schemas.openxmlformats.org/officeDocument/2006/relationships/hyperlink" Target="https://fr.wikipedia.org/wiki/Kha%E1%B9%87%E1%B8%8D%C4%81" TargetMode="External"/><Relationship Id="rId4" Type="http://schemas.openxmlformats.org/officeDocument/2006/relationships/hyperlink" Target="https://fr.wikipedia.org/wiki/Drapeau_national" TargetMode="External"/><Relationship Id="rId9" Type="http://schemas.openxmlformats.org/officeDocument/2006/relationships/hyperlink" Target="https://fr.wikipedia.org/wiki/R%C3%A9volution_islamique" TargetMode="External"/><Relationship Id="rId14" Type="http://schemas.openxmlformats.org/officeDocument/2006/relationships/hyperlink" Target="https://fr.wikipedia.org/wiki/R%C3%A9publique_islamique" TargetMode="External"/><Relationship Id="rId22" Type="http://schemas.openxmlformats.org/officeDocument/2006/relationships/hyperlink" Target="https://fr.wikipedia.org/wiki/Alphabet_arabe" TargetMode="External"/><Relationship Id="rId27" Type="http://schemas.openxmlformats.org/officeDocument/2006/relationships/hyperlink" Target="https://fr.wikipedia.org/wiki/Ayatollah_Khomeini" TargetMode="External"/><Relationship Id="rId30" Type="http://schemas.openxmlformats.org/officeDocument/2006/relationships/hyperlink" Target="https://fr.wikipedia.org/wiki/Embl%C3%A8me_d'Iran" TargetMode="External"/><Relationship Id="rId35" Type="http://schemas.openxmlformats.org/officeDocument/2006/relationships/hyperlink" Target="https://fr.wikipedia.org/wiki/Calendrier_persan"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fr.wikipedia.org/wiki/%C3%89nergie" TargetMode="External"/><Relationship Id="rId2" Type="http://schemas.openxmlformats.org/officeDocument/2006/relationships/slide" Target="../slides/slide23.xml"/><Relationship Id="rId1" Type="http://schemas.openxmlformats.org/officeDocument/2006/relationships/notesMaster" Target="../notesMasters/notesMaster1.xml"/><Relationship Id="rId5" Type="http://schemas.openxmlformats.org/officeDocument/2006/relationships/hyperlink" Target="https://fr.wikipedia.org/wiki/2025" TargetMode="External"/><Relationship Id="rId4" Type="http://schemas.openxmlformats.org/officeDocument/2006/relationships/hyperlink" Target="https://fr.wikipedia.org/wiki/1970"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ww.lesclesdumoyenorient.com/L-acheminement-des-hydrocarbures-du-Moyen-Orient-Premiere-partie-le-gazoduc.html"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gulf2000.columbia.edu/"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lesclesdumoyenorient.com/Les-enjeux-du-petrole-au-Moyen.html"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lesclesdumoyenorient.com/L-acheminement-des-hydrocarbures-du-Moyen-Orient-Premiere-partie-le-gazoduc.html"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www.lesclesdumoyenorient.com/L-acheminement-des-hydrocarbures-du-Moyen-Orient-Premiere-partie-le-gazoduc.html"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tedxparis.com/patrick-chappatte-un-nouveau-modele-de-reportage" TargetMode="External"/><Relationship Id="rId2" Type="http://schemas.openxmlformats.org/officeDocument/2006/relationships/slide" Target="../slides/slide35.xml"/><Relationship Id="rId1" Type="http://schemas.openxmlformats.org/officeDocument/2006/relationships/notesMaster" Target="../notesMasters/notesMaster1.xml"/><Relationship Id="rId6" Type="http://schemas.openxmlformats.org/officeDocument/2006/relationships/hyperlink" Target="https://prixdubaril.com/" TargetMode="External"/><Relationship Id="rId5" Type="http://schemas.openxmlformats.org/officeDocument/2006/relationships/hyperlink" Target="https://prixdubaril.com/petrole-index/organisation-des-pays-exportateurs-de-petrole-opep.html" TargetMode="External"/><Relationship Id="rId4" Type="http://schemas.openxmlformats.org/officeDocument/2006/relationships/hyperlink" Target="http://www.lepoint.fr/economie/guerre-commerciale-les-multiples-fronts-ouverts-par-les-etats-unis-06-07-2018-2233750_28.php" TargetMode="Externa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otherwords.org/he-came-bearing-gifts/"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www.whitehouse.gov/briefings-statements/statement-president-donald-j-trump-standing-saudi-arabia/"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www.lefigaro.fr/conjoncture/2018/04/19/20002-20180419ARTFIG00003-chine-etats-unis-arabie-saoudite-qui-gagnera-la-guerre-du-petrole.php"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www.diplomatie.gouv.fr/fr/politique-etrangere-de-la-france/desarmement-et-non-proliferation/"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otherwords.org/just-follow-the-oil/" TargetMode="External"/><Relationship Id="rId2" Type="http://schemas.openxmlformats.org/officeDocument/2006/relationships/slide" Target="../slides/slide54.xml"/><Relationship Id="rId1" Type="http://schemas.openxmlformats.org/officeDocument/2006/relationships/notesMaster" Target="../notesMasters/notesMaster1.xml"/><Relationship Id="rId5" Type="http://schemas.openxmlformats.org/officeDocument/2006/relationships/hyperlink" Target="http://www.bendib.com/newones/june" TargetMode="External"/><Relationship Id="rId4" Type="http://schemas.openxmlformats.org/officeDocument/2006/relationships/hyperlink" Target="https://ips-dc.org/horses-bayonets-iran-cartoon/" TargetMode="Externa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smtClean="0"/>
          </a:p>
          <a:p>
            <a:r>
              <a:rPr lang="fr-BE" dirty="0" smtClean="0"/>
              <a:t>Dégagez des pistes problématiques : confiez aux élèves le soin d’élaborer des questions qui interrogent</a:t>
            </a:r>
            <a:r>
              <a:rPr lang="fr-BE" baseline="0" dirty="0" smtClean="0"/>
              <a:t> le discours de Marion </a:t>
            </a:r>
            <a:r>
              <a:rPr lang="fr-BE" baseline="0" dirty="0" err="1" smtClean="0"/>
              <a:t>Netisse</a:t>
            </a:r>
            <a:r>
              <a:rPr lang="fr-BE" baseline="0" dirty="0" smtClean="0"/>
              <a:t>, caricature syncrétique d’approches stratégiques du Moyen-Orient ?</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2</a:t>
            </a:fld>
            <a:endParaRPr lang="fr-B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Reportage photo publié par </a:t>
            </a:r>
            <a:r>
              <a:rPr lang="fr-BE" dirty="0" err="1" smtClean="0"/>
              <a:t>SoCurious</a:t>
            </a:r>
            <a:r>
              <a:rPr lang="fr-BE" baseline="0" dirty="0" smtClean="0"/>
              <a:t> sur le </a:t>
            </a:r>
            <a:r>
              <a:rPr lang="fr-BE" baseline="0" dirty="0" err="1" smtClean="0"/>
              <a:t>Dayly</a:t>
            </a:r>
            <a:r>
              <a:rPr lang="fr-BE" baseline="0" dirty="0" smtClean="0"/>
              <a:t> </a:t>
            </a:r>
            <a:r>
              <a:rPr lang="fr-BE" baseline="0" dirty="0" err="1" smtClean="0"/>
              <a:t>Geek</a:t>
            </a:r>
            <a:r>
              <a:rPr lang="fr-BE" baseline="0" dirty="0" smtClean="0"/>
              <a:t> show.</a:t>
            </a:r>
          </a:p>
          <a:p>
            <a:r>
              <a:rPr lang="fr-BE" dirty="0" smtClean="0"/>
              <a:t>(https://dailygeekshow.com/yemen-photos-paysages-photographie/)</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3</a:t>
            </a:fld>
            <a:endParaRPr lang="fr-B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Reportage photo publié par </a:t>
            </a:r>
            <a:r>
              <a:rPr lang="fr-BE" dirty="0" err="1" smtClean="0"/>
              <a:t>SoCurious</a:t>
            </a:r>
            <a:r>
              <a:rPr lang="fr-BE" baseline="0" dirty="0" smtClean="0"/>
              <a:t> sur le </a:t>
            </a:r>
            <a:r>
              <a:rPr lang="fr-BE" baseline="0" dirty="0" err="1" smtClean="0"/>
              <a:t>Dayly</a:t>
            </a:r>
            <a:r>
              <a:rPr lang="fr-BE" baseline="0" dirty="0" smtClean="0"/>
              <a:t> </a:t>
            </a:r>
            <a:r>
              <a:rPr lang="fr-BE" baseline="0" dirty="0" err="1" smtClean="0"/>
              <a:t>Geek</a:t>
            </a:r>
            <a:r>
              <a:rPr lang="fr-BE" baseline="0" dirty="0" smtClean="0"/>
              <a:t> show.</a:t>
            </a:r>
          </a:p>
          <a:p>
            <a:r>
              <a:rPr lang="fr-BE" dirty="0" smtClean="0"/>
              <a:t>(https://dailygeekshow.com/yemen-photos-paysages-photographie</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4</a:t>
            </a:fld>
            <a:endParaRPr lang="fr-B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t>Consigne.</a:t>
            </a:r>
          </a:p>
          <a:p>
            <a:r>
              <a:rPr lang="fr-BE" b="0" dirty="0" smtClean="0"/>
              <a:t>Que savez-vous du Yémen ?</a:t>
            </a:r>
          </a:p>
          <a:p>
            <a:r>
              <a:rPr lang="fr-BE" b="0" dirty="0" smtClean="0"/>
              <a:t>Recueillir les représentations.</a:t>
            </a:r>
          </a:p>
          <a:p>
            <a:endParaRPr lang="fr-BE" b="0" dirty="0" smtClean="0"/>
          </a:p>
          <a:p>
            <a:endParaRPr lang="fr-BE" b="0" dirty="0" smtClean="0"/>
          </a:p>
          <a:p>
            <a:r>
              <a:rPr lang="fr-BE" b="1" dirty="0" smtClean="0"/>
              <a:t>Source.</a:t>
            </a:r>
          </a:p>
          <a:p>
            <a:r>
              <a:rPr lang="fr-BE" dirty="0" smtClean="0"/>
              <a:t>Image non filtrée par licence</a:t>
            </a:r>
            <a:r>
              <a:rPr lang="fr-BE" baseline="0" dirty="0" smtClean="0"/>
              <a:t> (recherche Google).</a:t>
            </a:r>
            <a:endParaRPr lang="fr-B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dirty="0" smtClean="0"/>
              <a:t>Utilisée par </a:t>
            </a:r>
            <a:r>
              <a:rPr lang="fr-BE" i="1" dirty="0" smtClean="0"/>
              <a:t>Le</a:t>
            </a:r>
            <a:r>
              <a:rPr lang="fr-BE" i="1" baseline="0" dirty="0" smtClean="0"/>
              <a:t> courrier du Maghreb et de l’Orient, </a:t>
            </a:r>
            <a:r>
              <a:rPr lang="fr-BE" i="0" baseline="0" dirty="0" smtClean="0"/>
              <a:t>mars 2015. (URL:</a:t>
            </a:r>
            <a:r>
              <a:rPr lang="fr-BE" dirty="0" smtClean="0"/>
              <a:t> https://lecourrierdumaghrebetdelorient.info/yemen/yemen-histoire-dune-revolution-premiere-partie-de-linstabilite-a-la-guerre-civile/ )</a:t>
            </a:r>
            <a:endParaRPr lang="fr-BE" i="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b="1" dirty="0" smtClean="0"/>
              <a:t>Critique.</a:t>
            </a:r>
            <a:r>
              <a:rPr lang="fr-BE" dirty="0" smtClean="0"/>
              <a:t> Pas de garantie critique, vraisemblance haute</a:t>
            </a:r>
            <a:r>
              <a:rPr lang="fr-BE" baseline="0" dirty="0" smtClean="0"/>
              <a:t> &gt; danger d’utilisation ? Faible car usage pédagogique pour faire surgir les représentations de réalités attestées par d’autres vecteurs fiables. Utilisation consciente et brève de l’émotion pour connecter aux enjeux humains. Le scénario didactique prévoit de dépasser le registre de l’émotion et de convoquer des données géographiques. La photo comprend aussi l’avantage de ne pas montrer d’éléments qui fonderaient des préjugés culturels stéréotypés. L’utilisation de la photo par l’ASBL belge </a:t>
            </a:r>
            <a:r>
              <a:rPr lang="fr-BE" i="1" dirty="0" smtClean="0"/>
              <a:t>Le Courrier du Maghreb et de l’Orient</a:t>
            </a:r>
            <a:r>
              <a:rPr lang="fr-BE" dirty="0" smtClean="0"/>
              <a:t> ,</a:t>
            </a:r>
            <a:r>
              <a:rPr lang="fr-BE" baseline="0" dirty="0" smtClean="0"/>
              <a:t> dont le rédacteur en chef est Pierre </a:t>
            </a:r>
            <a:r>
              <a:rPr lang="fr-BE" baseline="0" dirty="0" err="1" smtClean="0"/>
              <a:t>Piccinin</a:t>
            </a:r>
            <a:r>
              <a:rPr lang="fr-BE" baseline="0" dirty="0" smtClean="0"/>
              <a:t>, ne nous apparaît pas problématique : l’ouverture sémantique autour de la souffrance humaine n’induit ici aucun choix partisan.</a:t>
            </a:r>
            <a:endParaRPr lang="fr-BE" dirty="0" smtClean="0"/>
          </a:p>
          <a:p>
            <a:endParaRPr lang="fr-BE" i="1" baseline="0" dirty="0" smtClean="0"/>
          </a:p>
          <a:p>
            <a:endParaRPr lang="fr-BE" dirty="0" smtClean="0"/>
          </a:p>
          <a:p>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5</a:t>
            </a:fld>
            <a:endParaRPr lang="fr-B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solidFill>
                  <a:schemeClr val="bg1"/>
                </a:solidFill>
              </a:rPr>
              <a:t>Source</a:t>
            </a:r>
            <a:r>
              <a:rPr lang="fr-BE" dirty="0" smtClean="0">
                <a:solidFill>
                  <a:schemeClr val="bg1"/>
                </a:solidFill>
              </a:rPr>
              <a:t> : Ouest France, 15/12/2015.</a:t>
            </a:r>
          </a:p>
          <a:p>
            <a:r>
              <a:rPr lang="fr-BE" dirty="0" smtClean="0">
                <a:solidFill>
                  <a:schemeClr val="bg1"/>
                </a:solidFill>
              </a:rPr>
              <a:t>(Photo : Khaled Abdullah/Reuters) Sur la photo : des enfants soldats enrôlés par les rebelles </a:t>
            </a:r>
            <a:r>
              <a:rPr lang="fr-BE" dirty="0" err="1" smtClean="0">
                <a:solidFill>
                  <a:schemeClr val="bg1"/>
                </a:solidFill>
              </a:rPr>
              <a:t>Houthis</a:t>
            </a:r>
            <a:r>
              <a:rPr lang="fr-BE" dirty="0" smtClean="0">
                <a:solidFill>
                  <a:schemeClr val="bg1"/>
                </a:solidFill>
              </a:rPr>
              <a:t>, lors d’une manifestation antigouvernementale. </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6</a:t>
            </a:fld>
            <a:endParaRPr lang="fr-B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7</a:t>
            </a:fld>
            <a:endParaRPr lang="fr-B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Carte physique, </a:t>
            </a:r>
            <a:r>
              <a:rPr lang="fr-BE" dirty="0" err="1" smtClean="0"/>
              <a:t>oro</a:t>
            </a:r>
            <a:r>
              <a:rPr lang="fr-BE" dirty="0" smtClean="0"/>
              <a:t>-hydrographique.</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8</a:t>
            </a:fld>
            <a:endParaRPr lang="fr-B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b="1" dirty="0" smtClean="0"/>
              <a:t>Consignes. </a:t>
            </a:r>
            <a:r>
              <a:rPr lang="fr-BE" b="0" dirty="0" smtClean="0"/>
              <a:t>Localiser</a:t>
            </a:r>
            <a:r>
              <a:rPr lang="fr-BE" b="1" dirty="0" smtClean="0"/>
              <a:t>.</a:t>
            </a:r>
            <a:r>
              <a:rPr lang="fr-BE" b="1" baseline="0" dirty="0" smtClean="0"/>
              <a:t> </a:t>
            </a:r>
            <a:endParaRPr lang="fr-BE" b="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BE"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b="1" dirty="0" smtClean="0"/>
              <a:t>Commentaire. </a:t>
            </a:r>
            <a:r>
              <a:rPr lang="fr-BE" dirty="0" smtClean="0"/>
              <a:t>Le théâtre du conflit. « Tempête décisive », puis</a:t>
            </a:r>
            <a:r>
              <a:rPr lang="fr-BE" baseline="0" dirty="0" smtClean="0"/>
              <a:t> « </a:t>
            </a:r>
            <a:r>
              <a:rPr lang="fr-BE" dirty="0" smtClean="0"/>
              <a:t>Restaurer l’espoir » ont considérablement accru le risque sanitaire qui menace désormais 22 millions de Yéménites.</a:t>
            </a:r>
          </a:p>
          <a:p>
            <a:pPr marL="0" marR="0" indent="0" algn="l" defTabSz="914400" rtl="0" eaLnBrk="1" fontAlgn="auto" latinLnBrk="0" hangingPunct="1">
              <a:lnSpc>
                <a:spcPct val="100000"/>
              </a:lnSpc>
              <a:spcBef>
                <a:spcPts val="0"/>
              </a:spcBef>
              <a:spcAft>
                <a:spcPts val="0"/>
              </a:spcAft>
              <a:buClrTx/>
              <a:buSzTx/>
              <a:buFontTx/>
              <a:buNone/>
              <a:tabLst/>
              <a:defRPr/>
            </a:pPr>
            <a:endParaRPr lang="fr-BE" dirty="0" smtClean="0"/>
          </a:p>
          <a:p>
            <a:r>
              <a:rPr lang="fr-BE" b="1" dirty="0" smtClean="0">
                <a:hlinkClick r:id="rId3"/>
              </a:rPr>
              <a:t>Source : L’opération « Tempête décisive » provoque un désastre sanitaire</a:t>
            </a:r>
            <a:r>
              <a:rPr lang="fr-BE" b="1" dirty="0" smtClean="0">
                <a:solidFill>
                  <a:schemeClr val="bg1"/>
                </a:solidFill>
              </a:rPr>
              <a:t>,</a:t>
            </a:r>
            <a:r>
              <a:rPr lang="fr-BE" b="1" baseline="0" dirty="0" smtClean="0">
                <a:solidFill>
                  <a:schemeClr val="bg1"/>
                </a:solidFill>
              </a:rPr>
              <a:t> </a:t>
            </a:r>
            <a:r>
              <a:rPr lang="fr-BE" b="0" baseline="0" dirty="0" smtClean="0">
                <a:solidFill>
                  <a:schemeClr val="bg1"/>
                </a:solidFill>
              </a:rPr>
              <a:t>auteur </a:t>
            </a:r>
            <a:r>
              <a:rPr lang="fr-BE" dirty="0" smtClean="0">
                <a:solidFill>
                  <a:schemeClr val="bg1"/>
                </a:solidFill>
              </a:rPr>
              <a:t>Cécile Marin,</a:t>
            </a:r>
            <a:r>
              <a:rPr lang="fr-BE" baseline="0" dirty="0" smtClean="0">
                <a:solidFill>
                  <a:schemeClr val="bg1"/>
                </a:solidFill>
              </a:rPr>
              <a:t> </a:t>
            </a:r>
            <a:r>
              <a:rPr lang="fr-BE" i="1" dirty="0" smtClean="0">
                <a:solidFill>
                  <a:schemeClr val="bg1"/>
                </a:solidFill>
              </a:rPr>
              <a:t>Le monde diplomatique</a:t>
            </a:r>
            <a:r>
              <a:rPr lang="fr-BE" dirty="0" smtClean="0">
                <a:solidFill>
                  <a:schemeClr val="bg1"/>
                </a:solidFill>
              </a:rPr>
              <a:t>, Décembre 2017.</a:t>
            </a:r>
          </a:p>
          <a:p>
            <a:endParaRPr lang="fr-BE" dirty="0" smtClean="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9</a:t>
            </a:fld>
            <a:endParaRPr lang="fr-B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Cécile Marin dans </a:t>
            </a:r>
            <a:r>
              <a:rPr lang="fr-BE" i="1" dirty="0" smtClean="0"/>
              <a:t>Le Monde diplomatique</a:t>
            </a:r>
            <a:r>
              <a:rPr lang="fr-BE" i="0" dirty="0" smtClean="0"/>
              <a:t>, Juin 2016.</a:t>
            </a:r>
          </a:p>
          <a:p>
            <a:endParaRPr lang="fr-BE" i="0" dirty="0" smtClean="0"/>
          </a:p>
          <a:p>
            <a:r>
              <a:rPr lang="fr-BE" b="1" i="0" dirty="0" smtClean="0"/>
              <a:t>Conclure</a:t>
            </a:r>
            <a:r>
              <a:rPr lang="fr-BE" i="0" dirty="0" smtClean="0"/>
              <a:t> sur le fait qu’il est impossible d’appréhender le conflit qualifié de </a:t>
            </a:r>
            <a:r>
              <a:rPr lang="fr-BE" i="1" dirty="0" smtClean="0"/>
              <a:t>« pire crise humanitaire » </a:t>
            </a:r>
            <a:r>
              <a:rPr lang="fr-BE" i="0" u="none" dirty="0" smtClean="0"/>
              <a:t>par l’ONU sans prendre en compte le contexte.</a:t>
            </a:r>
            <a:endParaRPr lang="fr-BE" u="non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10</a:t>
            </a:fld>
            <a:endParaRPr lang="fr-B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dirty="0" smtClean="0"/>
              <a:t>Objectif &gt; Étudier le contexte régional</a:t>
            </a:r>
          </a:p>
          <a:p>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11</a:t>
            </a:fld>
            <a:endParaRPr lang="fr-B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b="1" dirty="0" smtClean="0"/>
              <a:t>Source. </a:t>
            </a:r>
            <a:r>
              <a:rPr lang="en-US" b="0" dirty="0" smtClean="0"/>
              <a:t>Michael </a:t>
            </a:r>
            <a:r>
              <a:rPr lang="en-US" b="0" dirty="0" err="1" smtClean="0"/>
              <a:t>Mehrdad</a:t>
            </a:r>
            <a:r>
              <a:rPr lang="en-US" b="0" dirty="0" smtClean="0"/>
              <a:t> R.S.C. Izady or Michael Izady (</a:t>
            </a:r>
            <a:r>
              <a:rPr lang="en-US" dirty="0" smtClean="0"/>
              <a:t>1963-), </a:t>
            </a:r>
            <a:r>
              <a:rPr lang="en-US" dirty="0" err="1" smtClean="0"/>
              <a:t>écrivain</a:t>
            </a:r>
            <a:r>
              <a:rPr lang="en-US" dirty="0" smtClean="0"/>
              <a:t> </a:t>
            </a:r>
            <a:r>
              <a:rPr lang="en-US" dirty="0" err="1" smtClean="0"/>
              <a:t>spécialisé</a:t>
            </a:r>
            <a:r>
              <a:rPr lang="en-US" dirty="0" smtClean="0"/>
              <a:t> </a:t>
            </a:r>
            <a:r>
              <a:rPr lang="en-US" dirty="0" err="1" smtClean="0"/>
              <a:t>dans</a:t>
            </a:r>
            <a:r>
              <a:rPr lang="en-US" dirty="0" smtClean="0"/>
              <a:t> les </a:t>
            </a:r>
            <a:r>
              <a:rPr lang="en-US" dirty="0" err="1" smtClean="0"/>
              <a:t>thèmes</a:t>
            </a:r>
            <a:r>
              <a:rPr lang="en-US" dirty="0" smtClean="0"/>
              <a:t> du </a:t>
            </a:r>
            <a:r>
              <a:rPr lang="en-US" dirty="0" err="1" smtClean="0"/>
              <a:t>Moyen</a:t>
            </a:r>
            <a:r>
              <a:rPr lang="en-US" dirty="0" smtClean="0"/>
              <a:t>-Orient et des </a:t>
            </a:r>
            <a:r>
              <a:rPr lang="en-US" dirty="0" err="1" smtClean="0"/>
              <a:t>Kurdes</a:t>
            </a:r>
            <a:r>
              <a:rPr lang="en-US" dirty="0" smtClean="0"/>
              <a:t>. Il a </a:t>
            </a:r>
            <a:r>
              <a:rPr lang="en-US" dirty="0" err="1" smtClean="0"/>
              <a:t>travaillé</a:t>
            </a:r>
            <a:r>
              <a:rPr lang="en-US" dirty="0" smtClean="0"/>
              <a:t> </a:t>
            </a:r>
            <a:r>
              <a:rPr lang="en-US" dirty="0" err="1" smtClean="0"/>
              <a:t>dans</a:t>
            </a:r>
            <a:r>
              <a:rPr lang="en-US" dirty="0" smtClean="0"/>
              <a:t> le cadre de </a:t>
            </a:r>
            <a:r>
              <a:rPr lang="en-US" dirty="0" err="1" smtClean="0"/>
              <a:t>plusieurs</a:t>
            </a:r>
            <a:r>
              <a:rPr lang="en-US" dirty="0" smtClean="0"/>
              <a:t> </a:t>
            </a:r>
            <a:r>
              <a:rPr lang="en-US" dirty="0" err="1" smtClean="0"/>
              <a:t>universités</a:t>
            </a:r>
            <a:r>
              <a:rPr lang="en-US" dirty="0" smtClean="0"/>
              <a:t> </a:t>
            </a:r>
            <a:r>
              <a:rPr lang="en-US" dirty="0" err="1" smtClean="0"/>
              <a:t>américaines</a:t>
            </a:r>
            <a:r>
              <a:rPr lang="en-US" dirty="0" smtClean="0"/>
              <a:t>. </a:t>
            </a:r>
            <a:r>
              <a:rPr lang="en-US" dirty="0" err="1" smtClean="0"/>
              <a:t>Très</a:t>
            </a:r>
            <a:r>
              <a:rPr lang="en-US" dirty="0" smtClean="0"/>
              <a:t> </a:t>
            </a:r>
            <a:r>
              <a:rPr lang="en-US" dirty="0" err="1" smtClean="0"/>
              <a:t>actif</a:t>
            </a:r>
            <a:r>
              <a:rPr lang="en-US" dirty="0" smtClean="0"/>
              <a:t> </a:t>
            </a:r>
            <a:r>
              <a:rPr lang="en-US" dirty="0" err="1" smtClean="0"/>
              <a:t>dans</a:t>
            </a:r>
            <a:r>
              <a:rPr lang="en-US" dirty="0" smtClean="0"/>
              <a:t> le </a:t>
            </a:r>
            <a:r>
              <a:rPr lang="en-US" dirty="0" err="1" smtClean="0"/>
              <a:t>projet</a:t>
            </a:r>
            <a:r>
              <a:rPr lang="en-US" dirty="0" smtClean="0"/>
              <a:t> </a:t>
            </a:r>
            <a:r>
              <a:rPr lang="en-US" dirty="0" err="1" smtClean="0"/>
              <a:t>universitaire</a:t>
            </a:r>
            <a:r>
              <a:rPr lang="en-US" dirty="0" smtClean="0"/>
              <a:t> Gulf2000 de </a:t>
            </a:r>
            <a:r>
              <a:rPr lang="en-US" dirty="0" err="1" smtClean="0"/>
              <a:t>l’université</a:t>
            </a:r>
            <a:r>
              <a:rPr lang="en-US" dirty="0" smtClean="0"/>
              <a:t> Columbia. </a:t>
            </a:r>
            <a:r>
              <a:rPr lang="en-US" dirty="0" err="1" smtClean="0"/>
              <a:t>Ce</a:t>
            </a:r>
            <a:r>
              <a:rPr lang="en-US" dirty="0" smtClean="0"/>
              <a:t> </a:t>
            </a:r>
            <a:r>
              <a:rPr lang="en-US" dirty="0" err="1" smtClean="0"/>
              <a:t>projet</a:t>
            </a:r>
            <a:r>
              <a:rPr lang="en-US" dirty="0" smtClean="0"/>
              <a:t> </a:t>
            </a:r>
            <a:r>
              <a:rPr lang="en-US" dirty="0" err="1" smtClean="0"/>
              <a:t>rassemble</a:t>
            </a:r>
            <a:r>
              <a:rPr lang="en-US" dirty="0" smtClean="0"/>
              <a:t> des </a:t>
            </a:r>
            <a:r>
              <a:rPr lang="en-US" dirty="0" err="1" smtClean="0"/>
              <a:t>dizaines</a:t>
            </a:r>
            <a:r>
              <a:rPr lang="en-US" dirty="0" smtClean="0"/>
              <a:t> de </a:t>
            </a:r>
            <a:r>
              <a:rPr lang="en-US" dirty="0" err="1" smtClean="0"/>
              <a:t>cartes</a:t>
            </a:r>
            <a:r>
              <a:rPr lang="en-US" dirty="0" smtClean="0"/>
              <a:t> </a:t>
            </a:r>
            <a:r>
              <a:rPr lang="en-US" dirty="0" err="1" smtClean="0"/>
              <a:t>pertinentes</a:t>
            </a:r>
            <a:r>
              <a:rPr lang="en-US" baseline="0" dirty="0" smtClean="0"/>
              <a:t> pour </a:t>
            </a:r>
            <a:r>
              <a:rPr lang="en-US" baseline="0" dirty="0" err="1" smtClean="0"/>
              <a:t>l’étude</a:t>
            </a:r>
            <a:r>
              <a:rPr lang="en-US" baseline="0" dirty="0" smtClean="0"/>
              <a:t> du </a:t>
            </a:r>
            <a:r>
              <a:rPr lang="en-US" baseline="0" dirty="0" err="1" smtClean="0"/>
              <a:t>Moyen</a:t>
            </a:r>
            <a:r>
              <a:rPr lang="en-US" baseline="0" dirty="0" smtClean="0"/>
              <a:t>-Orient.</a:t>
            </a:r>
            <a:endParaRPr lang="en-US" dirty="0" smtClean="0"/>
          </a:p>
          <a:p>
            <a:endParaRPr lang="en-US" dirty="0" smtClean="0"/>
          </a:p>
          <a:p>
            <a:r>
              <a:rPr lang="fr-BE" b="1" dirty="0" smtClean="0"/>
              <a:t>Commentaire. </a:t>
            </a:r>
            <a:r>
              <a:rPr lang="fr-BE" dirty="0" smtClean="0"/>
              <a:t>Carte très utile pour établir une surprenante corrélation entre le peuplement recensé au</a:t>
            </a:r>
            <a:r>
              <a:rPr lang="fr-BE" baseline="0" dirty="0" smtClean="0"/>
              <a:t> départ du critère religieux de la confession chiite d’une part et la localisation des réserves d’hydrocarbures. On peut questionner alors l’omniprésence de l’argument religieux dans la présentation des conflits régionaux : la </a:t>
            </a:r>
            <a:r>
              <a:rPr lang="fr-BE" i="1" baseline="0" dirty="0" err="1" smtClean="0"/>
              <a:t>reductio</a:t>
            </a:r>
            <a:r>
              <a:rPr lang="fr-BE" baseline="0" dirty="0" smtClean="0"/>
              <a:t> de la complexité à la seule composante religieuse dope fallacieusement le schéma civilisationnel d’interprétation : manichéisme des axes du bien et du mal, justification par la supériorité de l’interventionnisme et du non-respect de la souveraineté et du droit international, lutte à mort pour les valeurs, argumentaire religieux et conservateur, etc.</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13</a:t>
            </a:fld>
            <a:endParaRPr lang="fr-B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t>Deux caricatures qui synthétisent l’actualité.</a:t>
            </a:r>
          </a:p>
          <a:p>
            <a:r>
              <a:rPr lang="fr-BE" b="0" dirty="0" smtClean="0"/>
              <a:t>Identifiez</a:t>
            </a:r>
            <a:r>
              <a:rPr lang="fr-BE" b="0" baseline="0" dirty="0" smtClean="0"/>
              <a:t> les caractéristiques du </a:t>
            </a:r>
            <a:r>
              <a:rPr lang="fr-BE" b="0" i="1" baseline="0" dirty="0" smtClean="0"/>
              <a:t>conflit</a:t>
            </a:r>
            <a:r>
              <a:rPr lang="fr-BE" b="0" i="0" baseline="0" dirty="0" smtClean="0"/>
              <a:t> mises en évidence.</a:t>
            </a:r>
          </a:p>
          <a:p>
            <a:endParaRPr lang="fr-BE" b="0" dirty="0" smtClean="0"/>
          </a:p>
          <a:p>
            <a:r>
              <a:rPr lang="fr-BE" b="1" dirty="0" smtClean="0"/>
              <a:t>Pour le</a:t>
            </a:r>
            <a:r>
              <a:rPr lang="fr-BE" b="1" baseline="0" dirty="0" smtClean="0"/>
              <a:t>s trois cartes prochaines cartes : </a:t>
            </a:r>
          </a:p>
          <a:p>
            <a:endParaRPr lang="fr-BE" b="1" baseline="0" dirty="0" smtClean="0"/>
          </a:p>
          <a:p>
            <a:r>
              <a:rPr lang="fr-BE" b="0" dirty="0" smtClean="0"/>
              <a:t>Identifiez les partenaires de l’Arabie Saoudite ?</a:t>
            </a:r>
          </a:p>
          <a:p>
            <a:r>
              <a:rPr lang="fr-BE" b="0" dirty="0" smtClean="0"/>
              <a:t>Quels sont les vecteurs de partenariat de l’Arabie</a:t>
            </a:r>
            <a:r>
              <a:rPr lang="fr-BE" b="0" baseline="0" dirty="0" smtClean="0"/>
              <a:t> saoudite ?</a:t>
            </a:r>
          </a:p>
          <a:p>
            <a:r>
              <a:rPr lang="fr-BE" b="0" baseline="0" dirty="0" smtClean="0"/>
              <a:t>Comment le pouvoir saoudien est-il structuré ?</a:t>
            </a:r>
            <a:endParaRPr lang="fr-BE" b="0" dirty="0" smtClean="0"/>
          </a:p>
          <a:p>
            <a:endParaRPr lang="fr-BE" b="1" dirty="0" smtClean="0"/>
          </a:p>
          <a:p>
            <a:r>
              <a:rPr lang="fr-BE" b="1" dirty="0" smtClean="0"/>
              <a:t>Carte 1. </a:t>
            </a:r>
            <a:r>
              <a:rPr lang="fr-BE" b="0" dirty="0" smtClean="0"/>
              <a:t>Compilation de sources référencées</a:t>
            </a:r>
            <a:r>
              <a:rPr lang="fr-BE" b="0" baseline="0" dirty="0" smtClean="0"/>
              <a:t> par la rédaction du magazine </a:t>
            </a:r>
            <a:r>
              <a:rPr lang="fr-BE" b="0" i="1" baseline="0" dirty="0" smtClean="0"/>
              <a:t>Questions internationales, n°89, </a:t>
            </a:r>
            <a:r>
              <a:rPr lang="fr-BE" b="0" i="0" baseline="0" dirty="0" smtClean="0"/>
              <a:t>2018.</a:t>
            </a:r>
            <a:endParaRPr lang="fr-BE" b="1" i="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b="1" dirty="0" smtClean="0"/>
              <a:t>Commentaire.</a:t>
            </a:r>
          </a:p>
          <a:p>
            <a:endParaRPr lang="fr-BE" b="1" dirty="0" smtClean="0"/>
          </a:p>
          <a:p>
            <a:r>
              <a:rPr lang="fr-BE" b="1" dirty="0" smtClean="0"/>
              <a:t>Drapeau officiel,</a:t>
            </a:r>
            <a:r>
              <a:rPr lang="fr-BE" b="1" baseline="0" dirty="0" smtClean="0"/>
              <a:t> selon Wikipédia.</a:t>
            </a:r>
            <a:endParaRPr lang="fr-BE" b="1" dirty="0" smtClean="0"/>
          </a:p>
          <a:p>
            <a:endParaRPr lang="fr-BE" dirty="0" smtClean="0"/>
          </a:p>
          <a:p>
            <a:r>
              <a:rPr lang="fr-BE" dirty="0" smtClean="0"/>
              <a:t>Le fond </a:t>
            </a:r>
            <a:r>
              <a:rPr lang="fr-BE" dirty="0" smtClean="0">
                <a:hlinkClick r:id="rId3" tooltip="Vert"/>
              </a:rPr>
              <a:t>vert</a:t>
            </a:r>
            <a:r>
              <a:rPr lang="fr-BE" dirty="0" smtClean="0"/>
              <a:t> est la couleur de l'</a:t>
            </a:r>
            <a:r>
              <a:rPr lang="fr-BE" dirty="0" smtClean="0">
                <a:hlinkClick r:id="rId4" tooltip="Islam"/>
              </a:rPr>
              <a:t>islam</a:t>
            </a:r>
            <a:r>
              <a:rPr lang="fr-BE" dirty="0" smtClean="0"/>
              <a:t>. Le drapeau porte, en </a:t>
            </a:r>
            <a:r>
              <a:rPr lang="fr-BE" dirty="0" smtClean="0">
                <a:hlinkClick r:id="rId5" tooltip="Blanc"/>
              </a:rPr>
              <a:t>blanc</a:t>
            </a:r>
            <a:r>
              <a:rPr lang="fr-BE" dirty="0" smtClean="0"/>
              <a:t>, un sabre (symbole de justice</a:t>
            </a:r>
            <a:r>
              <a:rPr lang="fr-BE" baseline="30000" dirty="0" smtClean="0">
                <a:hlinkClick r:id="rId6"/>
              </a:rPr>
              <a:t>1</a:t>
            </a:r>
            <a:r>
              <a:rPr lang="fr-BE" dirty="0" smtClean="0"/>
              <a:t> et évocation de la conquête et de l'unification du pays par </a:t>
            </a:r>
            <a:r>
              <a:rPr lang="fr-BE" dirty="0" smtClean="0">
                <a:hlinkClick r:id="rId7" tooltip="Ibn Séoud"/>
              </a:rPr>
              <a:t>Ibn </a:t>
            </a:r>
            <a:r>
              <a:rPr lang="fr-BE" dirty="0" err="1" smtClean="0">
                <a:hlinkClick r:id="rId7" tooltip="Ibn Séoud"/>
              </a:rPr>
              <a:t>Séoud</a:t>
            </a:r>
            <a:r>
              <a:rPr lang="fr-BE" dirty="0" smtClean="0"/>
              <a:t>) et la </a:t>
            </a:r>
            <a:r>
              <a:rPr lang="fr-BE" dirty="0" err="1" smtClean="0">
                <a:hlinkClick r:id="rId8" tooltip="Chahada"/>
              </a:rPr>
              <a:t>chahada</a:t>
            </a:r>
            <a:r>
              <a:rPr lang="fr-BE" dirty="0" smtClean="0"/>
              <a:t> (la profession de foi musulmane), qui proclame en </a:t>
            </a:r>
            <a:r>
              <a:rPr lang="fr-BE" dirty="0" smtClean="0">
                <a:hlinkClick r:id="rId9" tooltip="Arabe"/>
              </a:rPr>
              <a:t>arabe</a:t>
            </a:r>
            <a:r>
              <a:rPr lang="fr-BE" dirty="0" smtClean="0"/>
              <a:t> : </a:t>
            </a:r>
          </a:p>
          <a:p>
            <a:r>
              <a:rPr lang="fr-BE" dirty="0" smtClean="0"/>
              <a:t>«  </a:t>
            </a:r>
            <a:r>
              <a:rPr lang="ar-AE" dirty="0" err="1" smtClean="0"/>
              <a:t>لآ</a:t>
            </a:r>
            <a:r>
              <a:rPr lang="ar-AE" dirty="0" smtClean="0"/>
              <a:t> إلَـهَ اِلا الله محمدا رسول الله </a:t>
            </a:r>
            <a:br>
              <a:rPr lang="ar-AE" dirty="0" smtClean="0"/>
            </a:br>
            <a:r>
              <a:rPr lang="fr-BE" i="1" dirty="0" err="1" smtClean="0"/>
              <a:t>Lā</a:t>
            </a:r>
            <a:r>
              <a:rPr lang="fr-BE" i="1" dirty="0" smtClean="0"/>
              <a:t> </a:t>
            </a:r>
            <a:r>
              <a:rPr lang="fr-BE" i="1" dirty="0" err="1" smtClean="0"/>
              <a:t>ilāha</a:t>
            </a:r>
            <a:r>
              <a:rPr lang="fr-BE" i="1" dirty="0" smtClean="0"/>
              <a:t> </a:t>
            </a:r>
            <a:r>
              <a:rPr lang="fr-BE" i="1" dirty="0" err="1" smtClean="0"/>
              <a:t>illa</a:t>
            </a:r>
            <a:r>
              <a:rPr lang="fr-BE" i="1" dirty="0" smtClean="0"/>
              <a:t>-</a:t>
            </a:r>
            <a:r>
              <a:rPr lang="fr-BE" i="1" dirty="0" err="1" smtClean="0"/>
              <a:t>llāh</a:t>
            </a:r>
            <a:r>
              <a:rPr lang="fr-BE" i="1" dirty="0" smtClean="0"/>
              <a:t>, </a:t>
            </a:r>
            <a:r>
              <a:rPr lang="fr-BE" i="1" dirty="0" err="1" smtClean="0"/>
              <a:t>Muḥammadan</a:t>
            </a:r>
            <a:r>
              <a:rPr lang="fr-BE" i="1" dirty="0" smtClean="0"/>
              <a:t> </a:t>
            </a:r>
            <a:r>
              <a:rPr lang="fr-BE" i="1" dirty="0" err="1" smtClean="0"/>
              <a:t>rasūlu</a:t>
            </a:r>
            <a:r>
              <a:rPr lang="fr-BE" i="1" dirty="0" smtClean="0"/>
              <a:t>-</a:t>
            </a:r>
            <a:r>
              <a:rPr lang="fr-BE" i="1" dirty="0" err="1" smtClean="0"/>
              <a:t>llāh</a:t>
            </a:r>
            <a:r>
              <a:rPr lang="fr-BE" dirty="0" smtClean="0"/>
              <a:t>,</a:t>
            </a:r>
            <a:br>
              <a:rPr lang="fr-BE" dirty="0" smtClean="0"/>
            </a:br>
            <a:r>
              <a:rPr lang="fr-BE" dirty="0" smtClean="0"/>
              <a:t>ce qui signifie :</a:t>
            </a:r>
            <a:br>
              <a:rPr lang="fr-BE" dirty="0" smtClean="0"/>
            </a:br>
            <a:r>
              <a:rPr lang="fr-BE" dirty="0" smtClean="0"/>
              <a:t>"J'atteste qu'il n'y a point de divinité en dehors d'Allah et j'atteste que Muhammad est Son messager". » </a:t>
            </a:r>
          </a:p>
          <a:p>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14</a:t>
            </a:fld>
            <a:endParaRPr lang="fr-B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t>Commentaire.</a:t>
            </a:r>
            <a:r>
              <a:rPr lang="fr-BE" baseline="0" dirty="0" smtClean="0"/>
              <a:t> Infographie AFP, 2018. L’idée est ici de questionner la nature du régime saoudien au départ d’un organigramme dynastique et de fonctions. Laisser réagir les élèves à la présentation de ce document. Un raccourci voudrait présenter l’Arabie saoudite comme une monarchie absolue. Il est pourtant nécessaire de présenter que le pouvoir du roi, très important selon la Loi fondamentale de 1992, est aussi limité par la nécessité de répartir les mandats au sein de la famille royale ou par la nécessité d’obtenir un consensus dans les rapports de force avec les oulémas et les interprétations du Coran et de la Sunna. Il n’en reste pas moins que le Chef de l’Etat détient les clés des pouvoirs exécutif et législatif et toute forme d’opposition est interdite (partis ou syndicats).</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17</a:t>
            </a:fld>
            <a:endParaRPr lang="fr-B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b="1" dirty="0" smtClean="0"/>
              <a:t>Mise en garde. </a:t>
            </a:r>
            <a:r>
              <a:rPr lang="fr-BE" dirty="0" smtClean="0"/>
              <a:t>Evoquez avec les élèves le travail critique réalisé en histoire &gt; Notez que la séquence en histoire a approché la critique du régime en place dans la République islamique d’Iran. L’objectif</a:t>
            </a:r>
            <a:r>
              <a:rPr lang="fr-BE" baseline="0" dirty="0" smtClean="0"/>
              <a:t> de cette séance-ci est de dépasser les critères émotifs pour analyser le caractère rationnel d’un Etat, serait-il ici peu bénéficiaire de sympathie.</a:t>
            </a:r>
            <a:endParaRPr lang="fr-BE" dirty="0" smtClean="0"/>
          </a:p>
          <a:p>
            <a:endParaRPr lang="fr-BE" b="1" dirty="0" smtClean="0"/>
          </a:p>
          <a:p>
            <a:r>
              <a:rPr lang="fr-BE" b="1" dirty="0" smtClean="0"/>
              <a:t>Source.</a:t>
            </a:r>
            <a:r>
              <a:rPr lang="fr-BE" b="1" baseline="0" dirty="0" smtClean="0"/>
              <a:t> </a:t>
            </a:r>
            <a:r>
              <a:rPr lang="fr-BE" b="1" dirty="0" smtClean="0"/>
              <a:t>Philippe Descamps et Cécile Marin</a:t>
            </a:r>
            <a:r>
              <a:rPr lang="fr-BE" dirty="0" smtClean="0"/>
              <a:t>, </a:t>
            </a:r>
            <a:r>
              <a:rPr lang="fr-BE" i="1" dirty="0" smtClean="0"/>
              <a:t>L’Iran,</a:t>
            </a:r>
            <a:r>
              <a:rPr lang="fr-BE" dirty="0" smtClean="0"/>
              <a:t> </a:t>
            </a:r>
            <a:r>
              <a:rPr lang="fr-BE" i="1" dirty="0" smtClean="0"/>
              <a:t>Une </a:t>
            </a:r>
            <a:r>
              <a:rPr lang="fr-BE" i="1" dirty="0" err="1" smtClean="0"/>
              <a:t>mollahrchie</a:t>
            </a:r>
            <a:r>
              <a:rPr lang="fr-BE" i="1" dirty="0" smtClean="0"/>
              <a:t> constitutionnelle</a:t>
            </a:r>
            <a:r>
              <a:rPr lang="fr-BE" dirty="0" smtClean="0"/>
              <a:t>, </a:t>
            </a:r>
            <a:r>
              <a:rPr lang="fr-BE" baseline="0" dirty="0" smtClean="0"/>
              <a:t>dans </a:t>
            </a:r>
            <a:r>
              <a:rPr lang="fr-BE" i="1" baseline="0" dirty="0" smtClean="0"/>
              <a:t>Le Monde diplomatique, </a:t>
            </a:r>
            <a:r>
              <a:rPr lang="fr-BE" i="0" u="none" baseline="0" dirty="0" smtClean="0"/>
              <a:t>mai 2016. </a:t>
            </a:r>
            <a:r>
              <a:rPr lang="fr-BE" dirty="0" smtClean="0"/>
              <a:t>Organigramme des institutions de l’Etat islamique d’Iran.</a:t>
            </a:r>
          </a:p>
          <a:p>
            <a:endParaRPr lang="fr-B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b="1" dirty="0" smtClean="0"/>
              <a:t>Commentaire </a:t>
            </a:r>
            <a:r>
              <a:rPr lang="fr-BE" dirty="0" smtClean="0"/>
              <a:t>: Source : </a:t>
            </a:r>
            <a:r>
              <a:rPr lang="fr-BE" i="1" dirty="0" smtClean="0"/>
              <a:t>La Constitution de la République islamique d’Iran,</a:t>
            </a:r>
            <a:r>
              <a:rPr lang="fr-BE" dirty="0" smtClean="0"/>
              <a:t> </a:t>
            </a:r>
            <a:r>
              <a:rPr lang="fr-BE" dirty="0" err="1" smtClean="0"/>
              <a:t>Alhoda</a:t>
            </a:r>
            <a:r>
              <a:rPr lang="fr-BE" dirty="0" smtClean="0"/>
              <a:t>, Téhéran, 2010.</a:t>
            </a:r>
          </a:p>
          <a:p>
            <a:r>
              <a:rPr lang="fr-BE" i="1" dirty="0" smtClean="0"/>
              <a:t>« Adoptée par référendum le 3 décembre 1980 et modifiée le 28 juillet 1989, la Constitution iranienne instaure un régime fondé sur une double légitimité : le principe du </a:t>
            </a:r>
            <a:r>
              <a:rPr lang="fr-BE" i="1" dirty="0" err="1" smtClean="0"/>
              <a:t>velayat</a:t>
            </a:r>
            <a:r>
              <a:rPr lang="fr-BE" i="1" dirty="0" smtClean="0"/>
              <a:t>-e-</a:t>
            </a:r>
            <a:r>
              <a:rPr lang="fr-BE" i="1" dirty="0" err="1" smtClean="0"/>
              <a:t>faqih</a:t>
            </a:r>
            <a:r>
              <a:rPr lang="fr-BE" i="1" dirty="0" smtClean="0"/>
              <a:t> (tutelle du Guide qui incarne le primat de la jurisprudence islamique) et la « voix du peuple ». Les instances exécutive (président) et législative (Assemblée) sont élues au suffrage universel, mais l’attribution de postes-clés aux seuls mollahs (docteurs de la loi coranique) permet à ceux-ci d’orienter la vie publique par divers mécanismes de contrôle. Ainsi, le Conseil des gardiens de la Constitution, composé de six clercs et de six juristes, vérifie la conformité des lois avec la Constitution ou les préceptes de l’islam, et filtre les candidatures aux principales élections.</a:t>
            </a:r>
          </a:p>
          <a:p>
            <a:r>
              <a:rPr lang="fr-BE" i="1" dirty="0" smtClean="0"/>
              <a:t>Personnage central, le Guide suprême de la révolution, M. Ali Khamenei, a été élu en 1989 par l’Assemblée des experts. Autorité religieuse et véritable chef de l’Etat, il est choisi parmi les </a:t>
            </a:r>
            <a:r>
              <a:rPr lang="fr-BE" i="1" dirty="0" err="1" smtClean="0"/>
              <a:t>mojtahed</a:t>
            </a:r>
            <a:r>
              <a:rPr lang="fr-BE" i="1" dirty="0" smtClean="0"/>
              <a:t>, les savants les plus érudits en droit islamique. Ses prérogatives sont plus larges que dans un régime présidentiel habituel ou une monarchie constitutionnelle, avec une tutelle sur tous les pouvoirs, la possibilité de convoquer un référendum ou de déclarer la guerre.</a:t>
            </a:r>
          </a:p>
          <a:p>
            <a:r>
              <a:rPr lang="fr-BE" i="1" dirty="0" smtClean="0"/>
              <a:t>Dans cette dyarchie inégale, les accords ou les traités internationaux restent toutefois signés par le président de la République (M. Hassan </a:t>
            </a:r>
            <a:r>
              <a:rPr lang="fr-BE" i="1" dirty="0" err="1" smtClean="0"/>
              <a:t>Rohani</a:t>
            </a:r>
            <a:r>
              <a:rPr lang="fr-BE" i="1" dirty="0" smtClean="0"/>
              <a:t>, élu en juin 2013), dont les fonctions ressemblent plutôt à celles d’un premier ministre. L’Assemblée consultative islamique (</a:t>
            </a:r>
            <a:r>
              <a:rPr lang="fr-BE" i="1" dirty="0" err="1" smtClean="0"/>
              <a:t>Majlis</a:t>
            </a:r>
            <a:r>
              <a:rPr lang="fr-BE" i="1" dirty="0" smtClean="0"/>
              <a:t>) conserve l’initiative des lois et valide la nomination de chaque ministre, qu’elle peut aussi révoquer. En son sein, cinq sièges sont réservés aux minorités religieuses : zoroastriens, juifs, chrétiens arméniens, assyriens et chaldéens. »</a:t>
            </a:r>
          </a:p>
          <a:p>
            <a:r>
              <a:rPr lang="fr-BE" b="1" dirty="0" smtClean="0"/>
              <a:t>Source : </a:t>
            </a:r>
            <a:r>
              <a:rPr lang="fr-BE" i="1" dirty="0" smtClean="0"/>
              <a:t>La Constitution de la République islamique d’Iran,</a:t>
            </a:r>
            <a:r>
              <a:rPr lang="fr-BE" dirty="0" smtClean="0"/>
              <a:t> </a:t>
            </a:r>
            <a:r>
              <a:rPr lang="fr-BE" dirty="0" err="1" smtClean="0"/>
              <a:t>Alhoda</a:t>
            </a:r>
            <a:r>
              <a:rPr lang="fr-BE" dirty="0" smtClean="0"/>
              <a:t>, Téhéran, 2010.</a:t>
            </a:r>
          </a:p>
          <a:p>
            <a:endParaRPr lang="fr-BE" dirty="0" smtClean="0"/>
          </a:p>
          <a:p>
            <a:r>
              <a:rPr lang="fr-BE" b="1" dirty="0" smtClean="0"/>
              <a:t>Commentaire. Quel est le pouvoir du président iranien ?</a:t>
            </a:r>
          </a:p>
          <a:p>
            <a:r>
              <a:rPr lang="fr-BE" dirty="0" smtClean="0"/>
              <a:t>« On évoque les décision du Président, mais quelle est le poids réel du Président face au guide suprême, l'Ayatollah Khamenei? Vincent </a:t>
            </a:r>
            <a:r>
              <a:rPr lang="fr-BE" dirty="0" err="1" smtClean="0"/>
              <a:t>Eiffling</a:t>
            </a:r>
            <a:r>
              <a:rPr lang="fr-BE" dirty="0" smtClean="0"/>
              <a:t> (doctorant en relations internationales, UCL) fait le point: "</a:t>
            </a:r>
            <a:r>
              <a:rPr lang="fr-BE" i="1" dirty="0" smtClean="0"/>
              <a:t>En fait, le président a un pouvoir qui est à géométrie variable. Il a le pouvoir qu’on veut bien lui donner, c’est-à-dire le pouvoir que le guide suprême lui octroie. Par exemple, en matière de politique étrangère, sur la question nucléaire, Hassan </a:t>
            </a:r>
            <a:r>
              <a:rPr lang="fr-BE" i="1" dirty="0" err="1" smtClean="0"/>
              <a:t>Rohani</a:t>
            </a:r>
            <a:r>
              <a:rPr lang="fr-BE" i="1" dirty="0" smtClean="0"/>
              <a:t> avait obtenu une marge de manœuvre considérable, et il avait été élu sur la promesse d’obtenir un accord avec les Etats-Unis de l’administration Obama. A contrario, dans des dossiers de politique régionales en Irak ou en Syrie, le président n’est qu’une voix parmi d’autres au sein du processus décisionnel iranien. Il y a ce qu’on appelle le Conseil national de sécurité, qui est en fait l’organe décisionnel en matière de politique étrangères pour toutes les questions sensibles et stratégiques</a:t>
            </a:r>
            <a:r>
              <a:rPr lang="fr-BE"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fr-BE" dirty="0" smtClean="0"/>
              <a:t>C'est donc le guide suprême qui choisit de répartir les compétences selon sa volonté: "</a:t>
            </a:r>
            <a:r>
              <a:rPr lang="fr-BE" i="1" dirty="0" smtClean="0"/>
              <a:t>C’est lui qui a les pleins pouvoirs, confirme Vincent </a:t>
            </a:r>
            <a:r>
              <a:rPr lang="fr-BE" i="1" dirty="0" err="1" smtClean="0"/>
              <a:t>Eiffling</a:t>
            </a:r>
            <a:r>
              <a:rPr lang="fr-BE" i="1" dirty="0" smtClean="0"/>
              <a:t>, mais il choisit volontairement de ne pas tous les exercer. Il laisse une marge de manœuvre, mais s’il y a une question hautement sensible, il n’hésitera pas à s’ingérer</a:t>
            </a:r>
            <a:r>
              <a:rPr lang="fr-BE" dirty="0" smtClean="0"/>
              <a:t>". (RTBF, 05/09/2018, URL : </a:t>
            </a:r>
            <a:r>
              <a:rPr lang="fr-BE" sz="1200" u="sng" kern="1200" dirty="0" smtClean="0">
                <a:solidFill>
                  <a:schemeClr val="tx1"/>
                </a:solidFill>
                <a:latin typeface="+mn-lt"/>
                <a:ea typeface="+mn-ea"/>
                <a:cs typeface="+mn-cs"/>
                <a:hlinkClick r:id="rId3"/>
              </a:rPr>
              <a:t>https://www.rtbf.be/info/dossier/la-prem1ere-au-bout-du-jour/detail_le-president-rohani-cerne-par-les-critiques-des-iraniens?id=10010487</a:t>
            </a:r>
            <a:r>
              <a:rPr lang="fr-BE" sz="1200" kern="1200" dirty="0" smtClean="0">
                <a:solidFill>
                  <a:schemeClr val="tx1"/>
                </a:solidFill>
                <a:latin typeface="+mn-lt"/>
                <a:ea typeface="+mn-ea"/>
                <a:cs typeface="+mn-cs"/>
              </a:rPr>
              <a:t> )</a:t>
            </a:r>
          </a:p>
          <a:p>
            <a:r>
              <a:rPr lang="fr-BE" dirty="0" smtClean="0"/>
              <a:t>)</a:t>
            </a:r>
          </a:p>
          <a:p>
            <a:endParaRPr lang="fr-BE" b="1" dirty="0" smtClean="0"/>
          </a:p>
          <a:p>
            <a:endParaRPr lang="fr-BE" dirty="0" smtClean="0"/>
          </a:p>
          <a:p>
            <a:r>
              <a:rPr lang="fr-BE" b="1" dirty="0" smtClean="0"/>
              <a:t>Le drapeau de la République islamique d’Iran</a:t>
            </a:r>
            <a:r>
              <a:rPr lang="fr-BE" dirty="0" smtClean="0"/>
              <a:t>, selon Wikipédia.: Le </a:t>
            </a:r>
            <a:r>
              <a:rPr lang="fr-BE" b="1" dirty="0" smtClean="0"/>
              <a:t>drapeau d'Iran</a:t>
            </a:r>
            <a:r>
              <a:rPr lang="fr-BE" dirty="0" smtClean="0"/>
              <a:t> est le </a:t>
            </a:r>
            <a:r>
              <a:rPr lang="fr-BE" dirty="0" smtClean="0">
                <a:hlinkClick r:id="rId4" tooltip="Drapeau national"/>
              </a:rPr>
              <a:t>drapeau national</a:t>
            </a:r>
            <a:r>
              <a:rPr lang="fr-BE" dirty="0" smtClean="0"/>
              <a:t> et le pavillon national de la </a:t>
            </a:r>
            <a:r>
              <a:rPr lang="fr-BE" dirty="0" smtClean="0">
                <a:hlinkClick r:id="rId5" tooltip="République islamique d'Iran"/>
              </a:rPr>
              <a:t>République islamique d'Iran</a:t>
            </a:r>
            <a:r>
              <a:rPr lang="fr-BE" dirty="0" smtClean="0"/>
              <a:t>. Il a été adopté le </a:t>
            </a:r>
            <a:r>
              <a:rPr lang="fr-BE" dirty="0" smtClean="0">
                <a:hlinkClick r:id="rId6" tooltip="29 juillet"/>
              </a:rPr>
              <a:t>29</a:t>
            </a:r>
            <a:r>
              <a:rPr lang="fr-BE" dirty="0" smtClean="0"/>
              <a:t> </a:t>
            </a:r>
            <a:r>
              <a:rPr lang="fr-BE" dirty="0" smtClean="0">
                <a:hlinkClick r:id="rId7" tooltip="Juillet 1980"/>
              </a:rPr>
              <a:t>juillet</a:t>
            </a:r>
            <a:r>
              <a:rPr lang="fr-BE" dirty="0" smtClean="0"/>
              <a:t> </a:t>
            </a:r>
            <a:r>
              <a:rPr lang="fr-BE" dirty="0" smtClean="0">
                <a:hlinkClick r:id="rId8" tooltip="1980"/>
              </a:rPr>
              <a:t>1980</a:t>
            </a:r>
            <a:r>
              <a:rPr lang="fr-BE" dirty="0" smtClean="0"/>
              <a:t> à la suite de la </a:t>
            </a:r>
            <a:r>
              <a:rPr lang="fr-BE" dirty="0" smtClean="0">
                <a:hlinkClick r:id="rId9" tooltip="Révolution islamique"/>
              </a:rPr>
              <a:t>révolution islamique</a:t>
            </a:r>
            <a:r>
              <a:rPr lang="fr-BE" dirty="0" smtClean="0"/>
              <a:t>, en remplacement du drapeau impérial. Il comporte trois bandes horizontales, </a:t>
            </a:r>
            <a:r>
              <a:rPr lang="fr-BE" dirty="0" smtClean="0">
                <a:hlinkClick r:id="rId10" tooltip="Vert"/>
              </a:rPr>
              <a:t>vert</a:t>
            </a:r>
            <a:r>
              <a:rPr lang="fr-BE" dirty="0" smtClean="0"/>
              <a:t> en haut, </a:t>
            </a:r>
            <a:r>
              <a:rPr lang="fr-BE" dirty="0" smtClean="0">
                <a:hlinkClick r:id="rId11" tooltip="Blanc"/>
              </a:rPr>
              <a:t>blanc</a:t>
            </a:r>
            <a:r>
              <a:rPr lang="fr-BE" dirty="0" smtClean="0"/>
              <a:t> au milieu et </a:t>
            </a:r>
            <a:r>
              <a:rPr lang="fr-BE" dirty="0" smtClean="0">
                <a:hlinkClick r:id="rId12" tooltip="Rouge"/>
              </a:rPr>
              <a:t>rouge</a:t>
            </a:r>
            <a:r>
              <a:rPr lang="fr-BE" dirty="0" smtClean="0"/>
              <a:t> en bas et, au centre, l’</a:t>
            </a:r>
            <a:r>
              <a:rPr lang="fr-BE" dirty="0" smtClean="0">
                <a:hlinkClick r:id="rId13" tooltip="Emblème de l'Iran"/>
              </a:rPr>
              <a:t>emblème de l'Iran</a:t>
            </a:r>
            <a:r>
              <a:rPr lang="fr-BE" dirty="0" smtClean="0"/>
              <a:t>. </a:t>
            </a:r>
          </a:p>
          <a:p>
            <a:r>
              <a:rPr lang="fr-BE" dirty="0" smtClean="0"/>
              <a:t>À l'époque impériale, le centre du drapeau portait un lion tenant une épée, symbole de la force, sur fond vert, couleur de l'islam, et surmonté d’un soleil, symbole de la royauté iranienne issu des récits mythiques du </a:t>
            </a:r>
            <a:r>
              <a:rPr lang="fr-BE" dirty="0" err="1" smtClean="0"/>
              <a:t>Shahnameh</a:t>
            </a:r>
            <a:r>
              <a:rPr lang="fr-BE" dirty="0" smtClean="0"/>
              <a:t>. Depuis l'avènement de la </a:t>
            </a:r>
            <a:r>
              <a:rPr lang="fr-BE" dirty="0" smtClean="0">
                <a:hlinkClick r:id="rId14" tooltip="République islamique"/>
              </a:rPr>
              <a:t>république islamique</a:t>
            </a:r>
            <a:r>
              <a:rPr lang="fr-BE" dirty="0" smtClean="0"/>
              <a:t>, un nouvel </a:t>
            </a:r>
            <a:r>
              <a:rPr lang="fr-BE" dirty="0" smtClean="0">
                <a:hlinkClick r:id="rId13" tooltip="Emblème de l'Iran"/>
              </a:rPr>
              <a:t>emblème de l'Iran</a:t>
            </a:r>
            <a:r>
              <a:rPr lang="fr-BE" dirty="0" smtClean="0"/>
              <a:t> a remplacé l'emblème impérial. Selon ses auteurs, il est tout à la fois une version stylisée du mot </a:t>
            </a:r>
            <a:r>
              <a:rPr lang="fr-BE" i="1" dirty="0" err="1" smtClean="0"/>
              <a:t>Setareh</a:t>
            </a:r>
            <a:r>
              <a:rPr lang="fr-BE" dirty="0" smtClean="0"/>
              <a:t> (</a:t>
            </a:r>
            <a:r>
              <a:rPr lang="fr-BE" dirty="0" smtClean="0">
                <a:hlinkClick r:id="rId15" tooltip="en:Setareh"/>
              </a:rPr>
              <a:t>en</a:t>
            </a:r>
            <a:r>
              <a:rPr lang="fr-BE" dirty="0" smtClean="0"/>
              <a:t>), l’</a:t>
            </a:r>
            <a:r>
              <a:rPr lang="fr-BE" dirty="0" smtClean="0">
                <a:hlinkClick r:id="rId16" tooltip="Épée"/>
              </a:rPr>
              <a:t>épée</a:t>
            </a:r>
            <a:r>
              <a:rPr lang="fr-BE" dirty="0" smtClean="0"/>
              <a:t> centrale n’est pas sans rappeler le </a:t>
            </a:r>
            <a:r>
              <a:rPr lang="fr-BE" dirty="0" smtClean="0">
                <a:hlinkClick r:id="rId17" tooltip="Djihad"/>
              </a:rPr>
              <a:t>djihad</a:t>
            </a:r>
            <a:r>
              <a:rPr lang="fr-BE" dirty="0" smtClean="0"/>
              <a:t>, les quatre </a:t>
            </a:r>
            <a:r>
              <a:rPr lang="fr-BE" dirty="0" smtClean="0">
                <a:hlinkClick r:id="rId18" tooltip="Croissant (symbole)"/>
              </a:rPr>
              <a:t>croissants</a:t>
            </a:r>
            <a:r>
              <a:rPr lang="fr-BE" dirty="0" smtClean="0"/>
              <a:t> qui l’entourent sont un symbole traditionnel de l’</a:t>
            </a:r>
            <a:r>
              <a:rPr lang="fr-BE" dirty="0" smtClean="0">
                <a:hlinkClick r:id="rId19" tooltip="Islam"/>
              </a:rPr>
              <a:t>islam</a:t>
            </a:r>
            <a:r>
              <a:rPr lang="fr-BE" dirty="0" smtClean="0"/>
              <a:t>, ensemble, l’épée et les quatre croissants rappellent les cinq </a:t>
            </a:r>
            <a:r>
              <a:rPr lang="fr-BE" dirty="0" smtClean="0">
                <a:hlinkClick r:id="rId20" tooltip="Piliers de l'islam"/>
              </a:rPr>
              <a:t>piliers de l'islam</a:t>
            </a:r>
            <a:r>
              <a:rPr lang="fr-BE" dirty="0" smtClean="0"/>
              <a:t>. Au-dessus de l’épée, un </a:t>
            </a:r>
            <a:r>
              <a:rPr lang="fr-BE" i="1" dirty="0" err="1" smtClean="0">
                <a:hlinkClick r:id="rId21" tooltip="Diacritiques de l'alphabet arabe"/>
              </a:rPr>
              <a:t>shadda</a:t>
            </a:r>
            <a:r>
              <a:rPr lang="fr-BE" dirty="0" smtClean="0"/>
              <a:t> (qui ressemble à un W) est un signe diacritique de l’</a:t>
            </a:r>
            <a:r>
              <a:rPr lang="fr-BE" dirty="0" smtClean="0">
                <a:hlinkClick r:id="rId22" tooltip="Alphabet arabe"/>
              </a:rPr>
              <a:t>alphabet arabe</a:t>
            </a:r>
            <a:r>
              <a:rPr lang="fr-BE" dirty="0" smtClean="0"/>
              <a:t>, normalement utilisé pour doubler une consonne, mais ici, c’est tout le mot </a:t>
            </a:r>
            <a:r>
              <a:rPr lang="fr-BE" i="1" dirty="0" smtClean="0"/>
              <a:t>Allah</a:t>
            </a:r>
            <a:r>
              <a:rPr lang="fr-BE" dirty="0" smtClean="0"/>
              <a:t> qu’il est censé redoubler et rappeler ainsi la </a:t>
            </a:r>
            <a:r>
              <a:rPr lang="fr-BE" i="1" dirty="0" err="1" smtClean="0">
                <a:hlinkClick r:id="rId23" tooltip="Chahada"/>
              </a:rPr>
              <a:t>chahada</a:t>
            </a:r>
            <a:r>
              <a:rPr lang="fr-BE" dirty="0" smtClean="0"/>
              <a:t> ou profession de foi musulmane qui professe qu’« il n’y a de Dieu que Dieu »</a:t>
            </a:r>
            <a:r>
              <a:rPr lang="fr-BE" baseline="30000" dirty="0" smtClean="0">
                <a:hlinkClick r:id="rId24" tooltip="Wikipédia:Vérifiabilité"/>
              </a:rPr>
              <a:t>[Information douteuse]</a:t>
            </a:r>
            <a:r>
              <a:rPr lang="fr-BE" baseline="30000" dirty="0" smtClean="0"/>
              <a:t> [?]</a:t>
            </a:r>
            <a:r>
              <a:rPr lang="fr-BE" dirty="0" smtClean="0"/>
              <a:t>. Pour les auteurs de cet emblème, sa forme générale rappelle la </a:t>
            </a:r>
            <a:r>
              <a:rPr lang="fr-BE" dirty="0" smtClean="0">
                <a:hlinkClick r:id="rId25" tooltip="Tulipe"/>
              </a:rPr>
              <a:t>tulipe</a:t>
            </a:r>
            <a:r>
              <a:rPr lang="fr-BE" dirty="0" smtClean="0"/>
              <a:t>, symbole des </a:t>
            </a:r>
            <a:r>
              <a:rPr lang="fr-BE" dirty="0" smtClean="0">
                <a:hlinkClick r:id="rId26" tooltip="Martyr"/>
              </a:rPr>
              <a:t>martyrs</a:t>
            </a:r>
            <a:r>
              <a:rPr lang="fr-BE" dirty="0" smtClean="0"/>
              <a:t>, utilisé pour rappeler les gens morts pour l'Iran. En effet, une croyance ancienne veut que, quand un homme meurt pour la patrie, une tulipe pousse à l'endroit où il est enterré. L'</a:t>
            </a:r>
            <a:r>
              <a:rPr lang="fr-BE" dirty="0" smtClean="0">
                <a:hlinkClick r:id="rId13" tooltip="Emblème de l'Iran"/>
              </a:rPr>
              <a:t>emblème</a:t>
            </a:r>
            <a:r>
              <a:rPr lang="fr-BE" dirty="0" smtClean="0"/>
              <a:t> a été conçu par Hamid </a:t>
            </a:r>
            <a:r>
              <a:rPr lang="fr-BE" dirty="0" err="1" smtClean="0"/>
              <a:t>Nadimi</a:t>
            </a:r>
            <a:r>
              <a:rPr lang="fr-BE" dirty="0" smtClean="0"/>
              <a:t> et a été officiellement approuvé par l'</a:t>
            </a:r>
            <a:r>
              <a:rPr lang="fr-BE" dirty="0" smtClean="0">
                <a:hlinkClick r:id="rId27" tooltip="Ayatollah Khomeini"/>
              </a:rPr>
              <a:t>ayatollah </a:t>
            </a:r>
            <a:r>
              <a:rPr lang="fr-BE" dirty="0" err="1" smtClean="0">
                <a:hlinkClick r:id="rId27" tooltip="Ayatollah Khomeini"/>
              </a:rPr>
              <a:t>Khomeini</a:t>
            </a:r>
            <a:r>
              <a:rPr lang="fr-BE" dirty="0" smtClean="0"/>
              <a:t> le </a:t>
            </a:r>
            <a:r>
              <a:rPr lang="fr-BE" dirty="0" smtClean="0">
                <a:hlinkClick r:id="rId28" tooltip="9 mai"/>
              </a:rPr>
              <a:t>9</a:t>
            </a:r>
            <a:r>
              <a:rPr lang="fr-BE" dirty="0" smtClean="0"/>
              <a:t> </a:t>
            </a:r>
            <a:r>
              <a:rPr lang="fr-BE" dirty="0" smtClean="0">
                <a:hlinkClick r:id="rId29" tooltip="Mai 1980"/>
              </a:rPr>
              <a:t>mai</a:t>
            </a:r>
            <a:r>
              <a:rPr lang="fr-BE" dirty="0" smtClean="0"/>
              <a:t> </a:t>
            </a:r>
            <a:r>
              <a:rPr lang="fr-BE" dirty="0" smtClean="0">
                <a:hlinkClick r:id="rId8" tooltip="1980"/>
              </a:rPr>
              <a:t>1980</a:t>
            </a:r>
            <a:r>
              <a:rPr lang="fr-BE" dirty="0" smtClean="0"/>
              <a:t>. Notons la ressemblance de l’</a:t>
            </a:r>
            <a:r>
              <a:rPr lang="fr-BE" dirty="0" smtClean="0">
                <a:hlinkClick r:id="rId30" tooltip="Emblème d'Iran"/>
              </a:rPr>
              <a:t>emblème d'Iran</a:t>
            </a:r>
            <a:r>
              <a:rPr lang="fr-BE" dirty="0" smtClean="0"/>
              <a:t> avec la </a:t>
            </a:r>
            <a:r>
              <a:rPr lang="fr-BE" dirty="0" err="1" smtClean="0">
                <a:hlinkClick r:id="rId31" tooltip="Khaṇḍā"/>
              </a:rPr>
              <a:t>khaṇḍā</a:t>
            </a:r>
            <a:r>
              <a:rPr lang="fr-BE" dirty="0" smtClean="0"/>
              <a:t>, un symbole </a:t>
            </a:r>
            <a:r>
              <a:rPr lang="fr-BE" dirty="0" smtClean="0">
                <a:hlinkClick r:id="rId32" tooltip="Sikh"/>
              </a:rPr>
              <a:t>sikh</a:t>
            </a:r>
            <a:r>
              <a:rPr lang="fr-BE" dirty="0" smtClean="0"/>
              <a:t> qui combine épées et dagues. </a:t>
            </a:r>
          </a:p>
          <a:p>
            <a:r>
              <a:rPr lang="fr-BE" dirty="0" smtClean="0"/>
              <a:t>L'expression stylisée en </a:t>
            </a:r>
            <a:r>
              <a:rPr lang="fr-BE" dirty="0" smtClean="0">
                <a:hlinkClick r:id="rId33" tooltip="Coufique"/>
              </a:rPr>
              <a:t>coufique</a:t>
            </a:r>
            <a:r>
              <a:rPr lang="fr-BE" dirty="0" smtClean="0"/>
              <a:t> </a:t>
            </a:r>
            <a:r>
              <a:rPr lang="fr-BE" i="1" dirty="0" smtClean="0">
                <a:hlinkClick r:id="rId34" tooltip="Allah akbar"/>
              </a:rPr>
              <a:t>Allah </a:t>
            </a:r>
            <a:r>
              <a:rPr lang="fr-BE" i="1" dirty="0" err="1" smtClean="0">
                <a:hlinkClick r:id="rId34" tooltip="Allah akbar"/>
              </a:rPr>
              <a:t>akbar</a:t>
            </a:r>
            <a:r>
              <a:rPr lang="fr-BE" dirty="0" smtClean="0"/>
              <a:t> apparait onze fois en haut et onze fois en bas du bandeau blanc, symbolisant le 22 </a:t>
            </a:r>
            <a:r>
              <a:rPr lang="fr-BE" i="1" dirty="0" err="1" smtClean="0"/>
              <a:t>bahman</a:t>
            </a:r>
            <a:r>
              <a:rPr lang="fr-BE" dirty="0" smtClean="0"/>
              <a:t> du </a:t>
            </a:r>
            <a:r>
              <a:rPr lang="fr-BE" dirty="0" smtClean="0">
                <a:hlinkClick r:id="rId35" tooltip="Calendrier persan"/>
              </a:rPr>
              <a:t>calendrier persan</a:t>
            </a:r>
            <a:r>
              <a:rPr lang="fr-BE" dirty="0" smtClean="0"/>
              <a:t>, le </a:t>
            </a:r>
            <a:r>
              <a:rPr lang="fr-BE" dirty="0" smtClean="0">
                <a:hlinkClick r:id="rId36" tooltip="11 février"/>
              </a:rPr>
              <a:t>11 février</a:t>
            </a:r>
            <a:r>
              <a:rPr lang="fr-BE" dirty="0" smtClean="0"/>
              <a:t> du calendrier grégorien, le jour de la victoire de la révolution. </a:t>
            </a:r>
          </a:p>
          <a:p>
            <a:endParaRPr lang="fr-BE" dirty="0" smtClean="0"/>
          </a:p>
          <a:p>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18</a:t>
            </a:fld>
            <a:endParaRPr lang="fr-B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b="1" dirty="0" smtClean="0"/>
              <a:t>Mise en garde. </a:t>
            </a:r>
            <a:r>
              <a:rPr lang="fr-BE" dirty="0" smtClean="0"/>
              <a:t>Evoquez avec les élèves le travail critique réalisé en histoire &gt; Notez que la séquence en histoire a approché la critique du régime en place dans la République islamique d’Iran. L’objectif</a:t>
            </a:r>
            <a:r>
              <a:rPr lang="fr-BE" baseline="0" dirty="0" smtClean="0"/>
              <a:t> de cette séance-ci est de dépasser les critères émotifs pour analyser le caractère rationnel d’un Etat, serait-il ici peu bénéficiaire de sympathie.</a:t>
            </a:r>
            <a:endParaRPr lang="fr-BE" dirty="0" smtClean="0"/>
          </a:p>
          <a:p>
            <a:endParaRPr lang="fr-BE" dirty="0" smtClean="0"/>
          </a:p>
          <a:p>
            <a:r>
              <a:rPr lang="fr-BE" dirty="0" smtClean="0"/>
              <a:t>Identifiez les partenaires régionaux de l’Iran. </a:t>
            </a:r>
          </a:p>
          <a:p>
            <a:r>
              <a:rPr lang="fr-BE" dirty="0" smtClean="0"/>
              <a:t>Quels sont les vecteurs de partenariat de l’Iran ?</a:t>
            </a:r>
          </a:p>
          <a:p>
            <a:endParaRPr lang="fr-BE" dirty="0" smtClean="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19</a:t>
            </a:fld>
            <a:endParaRPr lang="fr-B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t>Source.</a:t>
            </a:r>
            <a:r>
              <a:rPr lang="fr-BE" dirty="0" smtClean="0"/>
              <a:t> Desmond </a:t>
            </a:r>
            <a:r>
              <a:rPr lang="fr-BE" dirty="0" err="1" smtClean="0"/>
              <a:t>Kavanagh</a:t>
            </a:r>
            <a:r>
              <a:rPr lang="fr-BE" dirty="0" smtClean="0"/>
              <a:t>/</a:t>
            </a:r>
            <a:r>
              <a:rPr lang="fr-BE" dirty="0" err="1" smtClean="0"/>
              <a:t>Flickr</a:t>
            </a:r>
            <a:r>
              <a:rPr lang="fr-BE" dirty="0" smtClean="0"/>
              <a:t>. Image pris en Iran, défaut de précision.</a:t>
            </a:r>
          </a:p>
          <a:p>
            <a:endParaRPr lang="fr-BE" dirty="0" smtClean="0"/>
          </a:p>
          <a:p>
            <a:r>
              <a:rPr lang="fr-BE" dirty="0" smtClean="0"/>
              <a:t>Important de repérer que les USA sont très mal perçus en Iran. Rappel de la Révolution de 1979.</a:t>
            </a:r>
            <a:r>
              <a:rPr lang="fr-BE" baseline="0" dirty="0" smtClean="0"/>
              <a:t> La République islamique construira une intense propagande antiaméricaine.</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20</a:t>
            </a:fld>
            <a:endParaRPr lang="fr-B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sz="1400" b="1" dirty="0" smtClean="0"/>
              <a:t>Source.</a:t>
            </a:r>
            <a:r>
              <a:rPr lang="fr-BE" sz="1400" b="0" dirty="0" smtClean="0"/>
              <a:t> </a:t>
            </a:r>
            <a:r>
              <a:rPr lang="fr-BE" sz="1400" b="0" dirty="0" err="1" smtClean="0"/>
              <a:t>Salama</a:t>
            </a:r>
            <a:r>
              <a:rPr lang="fr-BE" sz="1400" b="0" dirty="0" smtClean="0"/>
              <a:t> (M.), </a:t>
            </a:r>
            <a:r>
              <a:rPr lang="fr-BE" b="0" i="1" dirty="0" smtClean="0"/>
              <a:t>Les échecs régionaux de Mohammed ben </a:t>
            </a:r>
            <a:r>
              <a:rPr lang="fr-BE" b="0" i="1" dirty="0" err="1" smtClean="0"/>
              <a:t>Salmane</a:t>
            </a:r>
            <a:r>
              <a:rPr lang="fr-BE" b="0" i="1" dirty="0" smtClean="0"/>
              <a:t> isolent l’Arabie saoudite</a:t>
            </a:r>
            <a:r>
              <a:rPr lang="fr-BE" b="0" dirty="0" smtClean="0"/>
              <a:t>,</a:t>
            </a:r>
            <a:r>
              <a:rPr lang="fr-BE" b="0" baseline="0" dirty="0" smtClean="0"/>
              <a:t> dans </a:t>
            </a:r>
            <a:r>
              <a:rPr lang="fr-BE" b="0" i="1" baseline="0" dirty="0" smtClean="0"/>
              <a:t>Middle East </a:t>
            </a:r>
            <a:r>
              <a:rPr lang="fr-BE" b="0" i="1" baseline="0" dirty="0" err="1" smtClean="0"/>
              <a:t>Eye</a:t>
            </a:r>
            <a:r>
              <a:rPr lang="fr-BE" b="0" i="1" baseline="0" dirty="0" smtClean="0"/>
              <a:t> version française, </a:t>
            </a:r>
            <a:r>
              <a:rPr lang="fr-BE" b="0" dirty="0" smtClean="0"/>
              <a:t>4 ja</a:t>
            </a:r>
            <a:r>
              <a:rPr lang="fr-BE" dirty="0" smtClean="0"/>
              <a:t>nvier 2018. (URL: http://www.middleeasteye.net/fr/opinions/les-checs-r-gionaux-de-mohammed-ben-salmane-isolent-l-arabie-saoudite-1817891651)</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21</a:t>
            </a:fld>
            <a:endParaRPr lang="fr-B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Le coût de la sortie de la dépendance de l’économie au pétrole n’a pas été détaillé. Terminal pétrolier Ras </a:t>
            </a:r>
            <a:r>
              <a:rPr lang="fr-BE" dirty="0" err="1" smtClean="0"/>
              <a:t>Tanura</a:t>
            </a:r>
            <a:r>
              <a:rPr lang="fr-BE" dirty="0" smtClean="0"/>
              <a:t>.</a:t>
            </a:r>
          </a:p>
          <a:p>
            <a:r>
              <a:rPr lang="fr-BE" dirty="0" smtClean="0"/>
              <a:t>(Photo Aramco.)</a:t>
            </a:r>
          </a:p>
          <a:p>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22</a:t>
            </a:fld>
            <a:endParaRPr lang="fr-B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t>Problématiser.</a:t>
            </a:r>
            <a:r>
              <a:rPr lang="fr-BE" dirty="0" smtClean="0"/>
              <a:t> Réfléchir collectivement et superficiellement à la place du pétrole dans nos vies. Depuis la seconde révolution industrielle et</a:t>
            </a:r>
            <a:r>
              <a:rPr lang="fr-BE" baseline="0" dirty="0" smtClean="0"/>
              <a:t> exponentiellement depuis 1945</a:t>
            </a:r>
            <a:r>
              <a:rPr lang="fr-BE" dirty="0" smtClean="0"/>
              <a:t>, l’économie s’est progressivement mondialisée en raison de la disposition  de l’énergie du pétrole, puis du gaz. Près</a:t>
            </a:r>
            <a:r>
              <a:rPr lang="fr-BE" baseline="0" dirty="0" smtClean="0"/>
              <a:t> de 90 millions de barils (159 litres) par jour ! Plus de 30% de l’énergie provient du pétrole et plus de 20 % du gaz.</a:t>
            </a:r>
          </a:p>
          <a:p>
            <a:endParaRPr lang="fr-BE" b="1" dirty="0" smtClean="0"/>
          </a:p>
          <a:p>
            <a:r>
              <a:rPr lang="fr-BE" b="1" dirty="0" smtClean="0"/>
              <a:t>Avertissement.</a:t>
            </a:r>
            <a:r>
              <a:rPr lang="fr-BE" dirty="0" smtClean="0"/>
              <a:t> Ceci n’est pas un cours sur le commerce du pétrole mais il</a:t>
            </a:r>
            <a:r>
              <a:rPr lang="fr-BE" baseline="0" dirty="0" smtClean="0"/>
              <a:t> parait indispensable de rappeler que les hydrocarbures sont au cœur du développement industriel des Etats depuis 1945</a:t>
            </a:r>
            <a:r>
              <a:rPr lang="fr-BE" baseline="0" dirty="0" smtClean="0"/>
              <a:t>. Le dernier document (</a:t>
            </a:r>
            <a:r>
              <a:rPr lang="fr-BE" dirty="0" smtClean="0"/>
              <a:t>Courbes de répartition de la consommation mondiale d'</a:t>
            </a:r>
            <a:r>
              <a:rPr lang="fr-BE" dirty="0" smtClean="0">
                <a:hlinkClick r:id="rId3" tooltip="Énergie"/>
              </a:rPr>
              <a:t>énergie</a:t>
            </a:r>
            <a:r>
              <a:rPr lang="fr-BE" dirty="0" smtClean="0"/>
              <a:t> depuis </a:t>
            </a:r>
            <a:r>
              <a:rPr lang="fr-BE" dirty="0" smtClean="0">
                <a:hlinkClick r:id="rId4" tooltip="1970"/>
              </a:rPr>
              <a:t>1970</a:t>
            </a:r>
            <a:r>
              <a:rPr lang="fr-BE" dirty="0" smtClean="0"/>
              <a:t>, extrapolées jusque </a:t>
            </a:r>
            <a:r>
              <a:rPr lang="fr-BE" dirty="0" smtClean="0">
                <a:hlinkClick r:id="rId5" tooltip="2025"/>
              </a:rPr>
              <a:t>2025</a:t>
            </a:r>
            <a:r>
              <a:rPr lang="fr-BE" dirty="0" smtClean="0"/>
              <a:t>, selon l'Agence internationale de l'énergie, chiffres publiés en 2004.</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23</a:t>
            </a:fld>
            <a:endParaRPr lang="fr-B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t>Infographies. </a:t>
            </a:r>
          </a:p>
          <a:p>
            <a:r>
              <a:rPr lang="fr-BE" b="0" dirty="0" smtClean="0"/>
              <a:t>1. La première est produite pour les </a:t>
            </a:r>
            <a:r>
              <a:rPr lang="fr-BE" b="0" i="1" dirty="0" smtClean="0"/>
              <a:t>Clés du Moyen-Orient,</a:t>
            </a:r>
            <a:r>
              <a:rPr lang="fr-BE" b="0" i="1" baseline="0" dirty="0" smtClean="0"/>
              <a:t> </a:t>
            </a:r>
            <a:r>
              <a:rPr lang="fr-BE" b="0" i="0" baseline="0" dirty="0" smtClean="0"/>
              <a:t>2014 </a:t>
            </a:r>
            <a:r>
              <a:rPr lang="fr-BE" b="0" dirty="0" smtClean="0"/>
              <a:t>au départ des informations provenant du rapport annuel de BP (British </a:t>
            </a:r>
            <a:r>
              <a:rPr lang="fr-BE" b="0" dirty="0" err="1" smtClean="0"/>
              <a:t>Petroleum</a:t>
            </a:r>
            <a:r>
              <a:rPr lang="fr-BE" b="0" dirty="0" smtClean="0"/>
              <a:t>). Produit par une société transnationale privée, il est piquant de constater que ce rapport constitue un point cardinal de l’information sur les hydrocarbures.</a:t>
            </a:r>
          </a:p>
          <a:p>
            <a:endParaRPr lang="fr-BE" b="0" dirty="0" smtClean="0"/>
          </a:p>
          <a:p>
            <a:r>
              <a:rPr lang="fr-BE" b="0" dirty="0" smtClean="0"/>
              <a:t>2. La seconde est produite</a:t>
            </a:r>
            <a:r>
              <a:rPr lang="fr-BE" b="0" baseline="0" dirty="0" smtClean="0"/>
              <a:t> par le journal </a:t>
            </a:r>
            <a:r>
              <a:rPr lang="fr-BE" b="0" i="1" baseline="0" dirty="0" smtClean="0"/>
              <a:t>Les Echos</a:t>
            </a:r>
            <a:r>
              <a:rPr lang="fr-BE" b="0" i="0" baseline="0" dirty="0" smtClean="0"/>
              <a:t>, au départ des informations de l’Agence Internationale de l’Energie (AIE), </a:t>
            </a:r>
            <a:r>
              <a:rPr lang="fr-BE" b="0" i="0" baseline="0" dirty="0" smtClean="0"/>
              <a:t>perçue comme le </a:t>
            </a:r>
            <a:r>
              <a:rPr lang="fr-BE" b="0" i="0" baseline="0" dirty="0" smtClean="0"/>
              <a:t>club des Etats importateurs de pétrole et de gaz, organisation internationale fondée dans le cadre de l’OCDE (Organisation de Coopération et de Développement Économiques) en 1974, à la suite du premier choc pétrolier de 1973 afin de coordonner et de sécuriser les politiques d’approvisionnement des Etats consommateurs. Un peu en miroir du cartel de l’OPEP (Organisation des Producteurs de Pétrole</a:t>
            </a:r>
            <a:r>
              <a:rPr lang="fr-BE" b="0" i="0" baseline="0" dirty="0" smtClean="0"/>
              <a:t>), fondé en 1960, </a:t>
            </a:r>
            <a:r>
              <a:rPr lang="fr-BE" b="0" i="0" baseline="0" dirty="0" smtClean="0"/>
              <a:t>dont la position dominante en matière de production avait </a:t>
            </a:r>
            <a:r>
              <a:rPr lang="fr-BE" b="0" i="0" baseline="0" dirty="0" smtClean="0"/>
              <a:t>pu autrefois </a:t>
            </a:r>
            <a:r>
              <a:rPr lang="fr-BE" b="0" i="0" baseline="0" dirty="0" smtClean="0"/>
              <a:t>peser </a:t>
            </a:r>
            <a:r>
              <a:rPr lang="fr-BE" b="0" i="0" baseline="0" dirty="0" smtClean="0"/>
              <a:t>contre </a:t>
            </a:r>
            <a:r>
              <a:rPr lang="fr-BE" b="0" i="0" baseline="0" dirty="0" smtClean="0"/>
              <a:t>les puissances industrielles en situation de dépendance. </a:t>
            </a:r>
            <a:r>
              <a:rPr lang="fr-BE" b="0" i="0" baseline="0" dirty="0" smtClean="0"/>
              <a:t>Ce cartel est en fait peu homogène et plutôt fragilisé. Les </a:t>
            </a:r>
            <a:r>
              <a:rPr lang="fr-BE" b="0" i="0" baseline="0" dirty="0" smtClean="0"/>
              <a:t>membres OCDE sont des pays dits développés qui partagent un certain consensus sur le régime démocratique et de l’économie de marché. </a:t>
            </a:r>
            <a:r>
              <a:rPr lang="fr-BE" b="0" i="1" baseline="0" dirty="0" smtClean="0"/>
              <a:t>World </a:t>
            </a:r>
            <a:r>
              <a:rPr lang="fr-BE" b="0" i="1" baseline="0" dirty="0" err="1" smtClean="0"/>
              <a:t>Energy</a:t>
            </a:r>
            <a:r>
              <a:rPr lang="fr-BE" b="0" i="1" baseline="0" dirty="0" smtClean="0"/>
              <a:t> Outlook</a:t>
            </a:r>
            <a:r>
              <a:rPr lang="fr-BE" b="0" i="0" baseline="0" dirty="0" smtClean="0"/>
              <a:t> est son rapport annuel qui pèse sur le commerce des énergies</a:t>
            </a:r>
            <a:r>
              <a:rPr lang="fr-BE" b="0" i="0" baseline="0" dirty="0" smtClean="0"/>
              <a:t>. Noter que la Chine, premier importateur mondial désormais, ne fait pas partie de l’AIE.</a:t>
            </a:r>
          </a:p>
          <a:p>
            <a:endParaRPr lang="fr-BE" b="1" dirty="0" smtClean="0"/>
          </a:p>
          <a:p>
            <a:endParaRPr lang="fr-BE" b="1" dirty="0" smtClean="0"/>
          </a:p>
          <a:p>
            <a:r>
              <a:rPr lang="fr-BE" b="1" dirty="0" smtClean="0"/>
              <a:t>Commentaires. </a:t>
            </a:r>
          </a:p>
          <a:p>
            <a:r>
              <a:rPr lang="fr-BE" dirty="0" smtClean="0"/>
              <a:t>Où </a:t>
            </a:r>
            <a:r>
              <a:rPr lang="fr-BE" dirty="0" smtClean="0"/>
              <a:t>sont les producteurs ? Où sont les consommateurs ? </a:t>
            </a:r>
          </a:p>
          <a:p>
            <a:r>
              <a:rPr lang="fr-BE" dirty="0" smtClean="0"/>
              <a:t>Noter la dépendance énergétique des </a:t>
            </a:r>
            <a:r>
              <a:rPr lang="fr-BE" dirty="0" smtClean="0"/>
              <a:t>USA (</a:t>
            </a:r>
            <a:r>
              <a:rPr lang="fr-BE" dirty="0" smtClean="0"/>
              <a:t>à relativiser depuis 2013) et de l’Europe à l’égard du Moyen-Orient. Placer que les USA sont devenus exportateurs nets de gaz et</a:t>
            </a:r>
            <a:r>
              <a:rPr lang="fr-BE" baseline="0" dirty="0" smtClean="0"/>
              <a:t> les premiers producteurs de pétrole en 2018. Exportant une partie, ils ne sont pourtant pas encore autosuffisants : il leur reste près de 30% à importer. L’Europe demeure largement consommatrice des hydrocarbures produits en Moyen-Orient. La Chine et l’Asie tirent la consommation mondiale vers le haut. Face à une demande qui continue à augmenter, constater la chute des prix de 2014. Faites des hypothèses</a:t>
            </a:r>
            <a:r>
              <a:rPr lang="fr-BE" baseline="0" dirty="0" smtClean="0"/>
              <a:t>. Noter que la </a:t>
            </a:r>
            <a:r>
              <a:rPr lang="fr-BE" i="1" baseline="0" dirty="0" smtClean="0"/>
              <a:t>structuration </a:t>
            </a:r>
            <a:r>
              <a:rPr lang="fr-BE" i="0" baseline="0" dirty="0" smtClean="0"/>
              <a:t>des </a:t>
            </a:r>
            <a:r>
              <a:rPr lang="fr-BE" i="1" baseline="0" dirty="0" smtClean="0"/>
              <a:t>interrelations </a:t>
            </a:r>
            <a:r>
              <a:rPr lang="fr-BE" i="0" baseline="0" dirty="0" smtClean="0"/>
              <a:t>peut ici convoquer les concepts de </a:t>
            </a:r>
            <a:r>
              <a:rPr lang="fr-BE" i="1" baseline="0" dirty="0" smtClean="0"/>
              <a:t>centre </a:t>
            </a:r>
            <a:r>
              <a:rPr lang="fr-BE" i="0" baseline="0" dirty="0" smtClean="0"/>
              <a:t>et de </a:t>
            </a:r>
            <a:r>
              <a:rPr lang="fr-BE" i="1" baseline="0" dirty="0" smtClean="0"/>
              <a:t>périphérie. </a:t>
            </a:r>
            <a:r>
              <a:rPr lang="fr-BE" i="0" baseline="0" dirty="0" smtClean="0"/>
              <a:t>Les centres de décision et d’attraction sociale se sont développés en utilisant des ressources puisées essentiellement dans des milieux naturels de leurs </a:t>
            </a:r>
            <a:r>
              <a:rPr lang="fr-BE" i="1" baseline="0" dirty="0" smtClean="0"/>
              <a:t>périphéries, </a:t>
            </a:r>
            <a:r>
              <a:rPr lang="fr-BE" i="0" baseline="0" dirty="0" smtClean="0"/>
              <a:t>dans un système d’échanges qui renforcent cette hiérarchie de domination. Les pétrodollars permettront aux élites économiques des pays producteurs de vivre à la façon des pôles occidentaux.</a:t>
            </a:r>
            <a:endParaRPr lang="fr-BE" i="0" dirty="0" smtClean="0"/>
          </a:p>
          <a:p>
            <a:endParaRPr lang="fr-BE" dirty="0" smtClean="0"/>
          </a:p>
          <a:p>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24</a:t>
            </a:fld>
            <a:endParaRPr lang="fr-B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t>Source</a:t>
            </a:r>
            <a:r>
              <a:rPr lang="fr-BE" dirty="0" smtClean="0"/>
              <a:t>. La production du brut AIE, Mai 2018. Noter l’augmentation spectaculaire des productions étasuniennes et irakiennes.</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25</a:t>
            </a:fld>
            <a:endParaRPr lang="fr-B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b="1" i="0" dirty="0" smtClean="0"/>
              <a:t>Source. </a:t>
            </a:r>
            <a:r>
              <a:rPr lang="fr-BE" b="0" i="0" dirty="0" smtClean="0"/>
              <a:t>Oriane Huchon</a:t>
            </a:r>
            <a:r>
              <a:rPr lang="fr-BE" b="1" i="0" dirty="0" smtClean="0"/>
              <a:t> </a:t>
            </a:r>
            <a:r>
              <a:rPr lang="fr-BE" sz="1400" b="0" i="0" dirty="0" smtClean="0"/>
              <a:t>pour </a:t>
            </a:r>
            <a:r>
              <a:rPr lang="fr-BE" sz="1400" b="0" i="1" dirty="0" smtClean="0"/>
              <a:t>Les</a:t>
            </a:r>
            <a:r>
              <a:rPr lang="fr-BE" sz="1400" b="0" i="1" baseline="0" dirty="0" smtClean="0"/>
              <a:t> clés du Moyen-Orient</a:t>
            </a:r>
            <a:r>
              <a:rPr lang="fr-BE" sz="1400" b="0" i="0" baseline="0" dirty="0" smtClean="0"/>
              <a:t>, et illustrer l’article de </a:t>
            </a:r>
            <a:r>
              <a:rPr lang="fr-BE" sz="1200" kern="1200" cap="small" dirty="0" smtClean="0">
                <a:solidFill>
                  <a:schemeClr val="tx1"/>
                </a:solidFill>
                <a:latin typeface="+mn-lt"/>
                <a:ea typeface="+mn-ea"/>
                <a:cs typeface="+mn-cs"/>
              </a:rPr>
              <a:t>Saab</a:t>
            </a:r>
            <a:r>
              <a:rPr lang="fr-BE" sz="1200" kern="1200" dirty="0" smtClean="0">
                <a:solidFill>
                  <a:schemeClr val="tx1"/>
                </a:solidFill>
                <a:latin typeface="+mn-lt"/>
                <a:ea typeface="+mn-ea"/>
                <a:cs typeface="+mn-cs"/>
              </a:rPr>
              <a:t> (M.), </a:t>
            </a:r>
            <a:r>
              <a:rPr lang="fr-BE" sz="1200" i="1" kern="1200" dirty="0" smtClean="0">
                <a:solidFill>
                  <a:schemeClr val="tx1"/>
                </a:solidFill>
                <a:latin typeface="+mn-lt"/>
                <a:ea typeface="+mn-ea"/>
                <a:cs typeface="+mn-cs"/>
              </a:rPr>
              <a:t>L’acheminement des hydrocarbures au Moyen-Orient</a:t>
            </a:r>
            <a:r>
              <a:rPr lang="fr-BE" sz="1200" kern="1200" dirty="0" smtClean="0">
                <a:solidFill>
                  <a:schemeClr val="tx1"/>
                </a:solidFill>
                <a:latin typeface="+mn-lt"/>
                <a:ea typeface="+mn-ea"/>
                <a:cs typeface="+mn-cs"/>
              </a:rPr>
              <a:t>, in </a:t>
            </a:r>
            <a:r>
              <a:rPr lang="fr-BE" sz="1200" i="1" kern="1200" dirty="0" smtClean="0">
                <a:solidFill>
                  <a:schemeClr val="tx1"/>
                </a:solidFill>
                <a:latin typeface="+mn-lt"/>
                <a:ea typeface="+mn-ea"/>
                <a:cs typeface="+mn-cs"/>
              </a:rPr>
              <a:t>Les clés du Moyen-Orient</a:t>
            </a:r>
            <a:r>
              <a:rPr lang="fr-BE" sz="1200" kern="1200" dirty="0" smtClean="0">
                <a:solidFill>
                  <a:schemeClr val="tx1"/>
                </a:solidFill>
                <a:latin typeface="+mn-lt"/>
                <a:ea typeface="+mn-ea"/>
                <a:cs typeface="+mn-cs"/>
              </a:rPr>
              <a:t>, publié le 23/12/2016 (</a:t>
            </a:r>
            <a:r>
              <a:rPr lang="fr-BE" sz="1200" u="sng" kern="1200" dirty="0" smtClean="0">
                <a:solidFill>
                  <a:schemeClr val="tx1"/>
                </a:solidFill>
                <a:latin typeface="+mn-lt"/>
                <a:ea typeface="+mn-ea"/>
                <a:cs typeface="+mn-cs"/>
                <a:hlinkClick r:id="rId3"/>
              </a:rPr>
              <a:t>http://www.lesclesdumoyenorient.com/L-acheminement-des-hydrocarbures-du-Moyen-Orient-Premiere-partie-le-gazoduc.html</a:t>
            </a:r>
            <a:r>
              <a:rPr lang="fr-BE" sz="1200" kern="1200" dirty="0" smtClean="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b="1" i="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fr-BE" b="1" i="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BE" b="1" i="0" dirty="0" smtClean="0"/>
              <a:t>Critique. </a:t>
            </a:r>
            <a:r>
              <a:rPr lang="fr-BE" i="1" dirty="0" smtClean="0"/>
              <a:t>Production d’hydrocarbures – Afrique du Nord et </a:t>
            </a:r>
            <a:r>
              <a:rPr lang="fr-BE" i="0" dirty="0" smtClean="0"/>
              <a:t>Proche-Orient, Oriane Huchon pour le site </a:t>
            </a:r>
            <a:r>
              <a:rPr lang="fr-BE" i="1" dirty="0" smtClean="0"/>
              <a:t>Les clés du Moyen-Orient. (</a:t>
            </a:r>
            <a:r>
              <a:rPr lang="fr-BE" i="0" dirty="0" smtClean="0"/>
              <a:t>http</a:t>
            </a:r>
            <a:r>
              <a:rPr lang="fr-BE" dirty="0" smtClean="0"/>
              <a:t>://www.lesclesdumoyenorient.com/Les-hydrocarbures-du-Moyen-Orient-production-et-projets-de-gazoduc.html).</a:t>
            </a:r>
            <a:r>
              <a:rPr lang="fr-BE" i="0" dirty="0" smtClean="0"/>
              <a:t>Cette infographie est complémentaire à l’article</a:t>
            </a:r>
            <a:r>
              <a:rPr lang="fr-BE" i="0" baseline="0" dirty="0" smtClean="0"/>
              <a:t> de </a:t>
            </a:r>
            <a:r>
              <a:rPr lang="fr-BE" sz="1200" kern="1200" cap="small" dirty="0" smtClean="0">
                <a:solidFill>
                  <a:schemeClr val="tx1"/>
                </a:solidFill>
                <a:latin typeface="+mn-lt"/>
                <a:ea typeface="+mn-ea"/>
                <a:cs typeface="+mn-cs"/>
              </a:rPr>
              <a:t>Saab</a:t>
            </a:r>
            <a:r>
              <a:rPr lang="fr-BE" sz="1200" kern="1200" dirty="0" smtClean="0">
                <a:solidFill>
                  <a:schemeClr val="tx1"/>
                </a:solidFill>
                <a:latin typeface="+mn-lt"/>
                <a:ea typeface="+mn-ea"/>
                <a:cs typeface="+mn-cs"/>
              </a:rPr>
              <a:t> (M.), </a:t>
            </a:r>
            <a:r>
              <a:rPr lang="fr-BE" sz="1200" i="1" kern="1200" dirty="0" smtClean="0">
                <a:solidFill>
                  <a:schemeClr val="tx1"/>
                </a:solidFill>
                <a:latin typeface="+mn-lt"/>
                <a:ea typeface="+mn-ea"/>
                <a:cs typeface="+mn-cs"/>
              </a:rPr>
              <a:t>L’acheminement des hydrocarbures au Moyen-Orient</a:t>
            </a:r>
            <a:r>
              <a:rPr lang="fr-BE" sz="1200" kern="1200" dirty="0" smtClean="0">
                <a:solidFill>
                  <a:schemeClr val="tx1"/>
                </a:solidFill>
                <a:latin typeface="+mn-lt"/>
                <a:ea typeface="+mn-ea"/>
                <a:cs typeface="+mn-cs"/>
              </a:rPr>
              <a:t>, in </a:t>
            </a:r>
            <a:r>
              <a:rPr lang="fr-BE" sz="1200" i="1" kern="1200" dirty="0" smtClean="0">
                <a:solidFill>
                  <a:schemeClr val="tx1"/>
                </a:solidFill>
                <a:latin typeface="+mn-lt"/>
                <a:ea typeface="+mn-ea"/>
                <a:cs typeface="+mn-cs"/>
              </a:rPr>
              <a:t>Les clés du Moyen-Orient</a:t>
            </a:r>
            <a:r>
              <a:rPr lang="fr-BE" sz="1200" kern="1200" dirty="0" smtClean="0">
                <a:solidFill>
                  <a:schemeClr val="tx1"/>
                </a:solidFill>
                <a:latin typeface="+mn-lt"/>
                <a:ea typeface="+mn-ea"/>
                <a:cs typeface="+mn-cs"/>
              </a:rPr>
              <a:t>, publié le 23/12/2016 (</a:t>
            </a:r>
            <a:r>
              <a:rPr lang="fr-BE" sz="1200" u="sng" kern="1200" dirty="0" smtClean="0">
                <a:solidFill>
                  <a:schemeClr val="tx1"/>
                </a:solidFill>
                <a:latin typeface="+mn-lt"/>
                <a:ea typeface="+mn-ea"/>
                <a:cs typeface="+mn-cs"/>
                <a:hlinkClick r:id="rId3"/>
              </a:rPr>
              <a:t>http://www.lesclesdumoyenorient.com/L-acheminement-des-hydrocarbures-du-Moyen-Orient-Premiere-partie-le-gazoduc.html</a:t>
            </a:r>
            <a:r>
              <a:rPr lang="fr-BE" sz="1200" kern="1200" dirty="0" smtClean="0">
                <a:solidFill>
                  <a:schemeClr val="tx1"/>
                </a:solidFill>
                <a:latin typeface="+mn-lt"/>
                <a:ea typeface="+mn-ea"/>
                <a:cs typeface="+mn-cs"/>
              </a:rPr>
              <a:t> ).</a:t>
            </a:r>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26</a:t>
            </a:fld>
            <a:endParaRPr lang="fr-B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Source. </a:t>
            </a:r>
            <a:r>
              <a:rPr lang="en-US" b="0" dirty="0" smtClean="0"/>
              <a:t>Michael </a:t>
            </a:r>
            <a:r>
              <a:rPr lang="en-US" b="0" dirty="0" err="1" smtClean="0"/>
              <a:t>Mehrdad</a:t>
            </a:r>
            <a:r>
              <a:rPr lang="en-US" b="0" dirty="0" smtClean="0"/>
              <a:t> R.S.C. </a:t>
            </a:r>
            <a:r>
              <a:rPr lang="en-US" b="0" dirty="0" err="1" smtClean="0"/>
              <a:t>Izady</a:t>
            </a:r>
            <a:r>
              <a:rPr lang="en-US" b="0" dirty="0" smtClean="0"/>
              <a:t> or Michael </a:t>
            </a:r>
            <a:r>
              <a:rPr lang="en-US" b="0" dirty="0" err="1" smtClean="0"/>
              <a:t>Izady</a:t>
            </a:r>
            <a:r>
              <a:rPr lang="en-US" b="0" dirty="0" smtClean="0"/>
              <a:t> (</a:t>
            </a:r>
            <a:r>
              <a:rPr lang="en-US" dirty="0" smtClean="0"/>
              <a:t>1963-), </a:t>
            </a:r>
            <a:r>
              <a:rPr lang="en-US" dirty="0" err="1" smtClean="0"/>
              <a:t>écrivain</a:t>
            </a:r>
            <a:r>
              <a:rPr lang="en-US" dirty="0" smtClean="0"/>
              <a:t> </a:t>
            </a:r>
            <a:r>
              <a:rPr lang="en-US" dirty="0" err="1" smtClean="0"/>
              <a:t>spécialisé</a:t>
            </a:r>
            <a:r>
              <a:rPr lang="en-US" dirty="0" smtClean="0"/>
              <a:t> </a:t>
            </a:r>
            <a:r>
              <a:rPr lang="en-US" dirty="0" err="1" smtClean="0"/>
              <a:t>dans</a:t>
            </a:r>
            <a:r>
              <a:rPr lang="en-US" dirty="0" smtClean="0"/>
              <a:t> les </a:t>
            </a:r>
            <a:r>
              <a:rPr lang="en-US" dirty="0" err="1" smtClean="0"/>
              <a:t>thèmes</a:t>
            </a:r>
            <a:r>
              <a:rPr lang="en-US" dirty="0" smtClean="0"/>
              <a:t> du </a:t>
            </a:r>
            <a:r>
              <a:rPr lang="en-US" dirty="0" err="1" smtClean="0"/>
              <a:t>Moyen</a:t>
            </a:r>
            <a:r>
              <a:rPr lang="en-US" dirty="0" smtClean="0"/>
              <a:t>-Orient et des </a:t>
            </a:r>
            <a:r>
              <a:rPr lang="en-US" dirty="0" err="1" smtClean="0"/>
              <a:t>Kurdes</a:t>
            </a:r>
            <a:r>
              <a:rPr lang="en-US" dirty="0" smtClean="0"/>
              <a:t>. Il a </a:t>
            </a:r>
            <a:r>
              <a:rPr lang="en-US" dirty="0" err="1" smtClean="0"/>
              <a:t>travaillé</a:t>
            </a:r>
            <a:r>
              <a:rPr lang="en-US" dirty="0" smtClean="0"/>
              <a:t> </a:t>
            </a:r>
            <a:r>
              <a:rPr lang="en-US" dirty="0" err="1" smtClean="0"/>
              <a:t>dans</a:t>
            </a:r>
            <a:r>
              <a:rPr lang="en-US" dirty="0" smtClean="0"/>
              <a:t> le cadre de </a:t>
            </a:r>
            <a:r>
              <a:rPr lang="en-US" dirty="0" err="1" smtClean="0"/>
              <a:t>plusieurs</a:t>
            </a:r>
            <a:r>
              <a:rPr lang="en-US" dirty="0" smtClean="0"/>
              <a:t> </a:t>
            </a:r>
            <a:r>
              <a:rPr lang="en-US" dirty="0" err="1" smtClean="0"/>
              <a:t>universités</a:t>
            </a:r>
            <a:r>
              <a:rPr lang="en-US" dirty="0" smtClean="0"/>
              <a:t> </a:t>
            </a:r>
            <a:r>
              <a:rPr lang="en-US" dirty="0" err="1" smtClean="0"/>
              <a:t>américaines</a:t>
            </a:r>
            <a:r>
              <a:rPr lang="en-US" dirty="0" smtClean="0"/>
              <a:t>. </a:t>
            </a:r>
            <a:r>
              <a:rPr lang="en-US" dirty="0" err="1" smtClean="0"/>
              <a:t>Très</a:t>
            </a:r>
            <a:r>
              <a:rPr lang="en-US" dirty="0" smtClean="0"/>
              <a:t> </a:t>
            </a:r>
            <a:r>
              <a:rPr lang="en-US" dirty="0" err="1" smtClean="0"/>
              <a:t>actif</a:t>
            </a:r>
            <a:r>
              <a:rPr lang="en-US" dirty="0" smtClean="0"/>
              <a:t> </a:t>
            </a:r>
            <a:r>
              <a:rPr lang="en-US" dirty="0" err="1" smtClean="0"/>
              <a:t>dans</a:t>
            </a:r>
            <a:r>
              <a:rPr lang="en-US" dirty="0" smtClean="0"/>
              <a:t> le </a:t>
            </a:r>
            <a:r>
              <a:rPr lang="en-US" dirty="0" err="1" smtClean="0"/>
              <a:t>projet</a:t>
            </a:r>
            <a:r>
              <a:rPr lang="en-US" dirty="0" smtClean="0"/>
              <a:t> </a:t>
            </a:r>
            <a:r>
              <a:rPr lang="en-US" dirty="0" err="1" smtClean="0"/>
              <a:t>universitaire</a:t>
            </a:r>
            <a:r>
              <a:rPr lang="en-US" dirty="0" smtClean="0"/>
              <a:t> Gulf2000 de </a:t>
            </a:r>
            <a:r>
              <a:rPr lang="en-US" dirty="0" err="1" smtClean="0"/>
              <a:t>l’université</a:t>
            </a:r>
            <a:r>
              <a:rPr lang="en-US" dirty="0" smtClean="0"/>
              <a:t> Columbia. </a:t>
            </a:r>
            <a:r>
              <a:rPr lang="en-US" dirty="0" err="1" smtClean="0"/>
              <a:t>Ce</a:t>
            </a:r>
            <a:r>
              <a:rPr lang="en-US" dirty="0" smtClean="0"/>
              <a:t> </a:t>
            </a:r>
            <a:r>
              <a:rPr lang="en-US" dirty="0" err="1" smtClean="0"/>
              <a:t>projet</a:t>
            </a:r>
            <a:r>
              <a:rPr lang="en-US" dirty="0" smtClean="0"/>
              <a:t> </a:t>
            </a:r>
            <a:r>
              <a:rPr lang="en-US" dirty="0" err="1" smtClean="0"/>
              <a:t>rassemble</a:t>
            </a:r>
            <a:r>
              <a:rPr lang="en-US" dirty="0" smtClean="0"/>
              <a:t> des </a:t>
            </a:r>
            <a:r>
              <a:rPr lang="en-US" dirty="0" err="1" smtClean="0"/>
              <a:t>dizaines</a:t>
            </a:r>
            <a:r>
              <a:rPr lang="en-US" dirty="0" smtClean="0"/>
              <a:t> de </a:t>
            </a:r>
            <a:r>
              <a:rPr lang="en-US" dirty="0" err="1" smtClean="0"/>
              <a:t>cartes</a:t>
            </a:r>
            <a:r>
              <a:rPr lang="en-US" dirty="0" smtClean="0"/>
              <a:t> </a:t>
            </a:r>
            <a:r>
              <a:rPr lang="en-US" dirty="0" err="1" smtClean="0"/>
              <a:t>pertinentes</a:t>
            </a:r>
            <a:r>
              <a:rPr lang="en-US" baseline="0" dirty="0" smtClean="0"/>
              <a:t> pour </a:t>
            </a:r>
            <a:r>
              <a:rPr lang="en-US" baseline="0" dirty="0" err="1" smtClean="0"/>
              <a:t>l’étude</a:t>
            </a:r>
            <a:r>
              <a:rPr lang="en-US" baseline="0" dirty="0" smtClean="0"/>
              <a:t> du </a:t>
            </a:r>
            <a:r>
              <a:rPr lang="en-US" baseline="0" dirty="0" err="1" smtClean="0"/>
              <a:t>Moyen</a:t>
            </a:r>
            <a:r>
              <a:rPr lang="en-US" baseline="0" dirty="0" smtClean="0"/>
              <a:t>-Orient. (URL : </a:t>
            </a:r>
            <a:r>
              <a:rPr lang="fr-BE" sz="1200" u="sng" kern="1200" dirty="0" smtClean="0">
                <a:solidFill>
                  <a:schemeClr val="tx1"/>
                </a:solidFill>
                <a:latin typeface="+mn-lt"/>
                <a:ea typeface="+mn-ea"/>
                <a:cs typeface="+mn-cs"/>
                <a:hlinkClick r:id="rId3"/>
              </a:rPr>
              <a:t>http://gulf2000.columbia.edu/</a:t>
            </a:r>
            <a:r>
              <a:rPr lang="fr-BE" sz="1200" kern="1200" dirty="0" smtClean="0">
                <a:solidFill>
                  <a:schemeClr val="tx1"/>
                </a:solidFill>
                <a:latin typeface="+mn-lt"/>
                <a:ea typeface="+mn-ea"/>
                <a:cs typeface="+mn-cs"/>
              </a:rPr>
              <a:t>  )</a:t>
            </a:r>
            <a:endParaRPr lang="fr-BE" b="1" dirty="0" smtClean="0"/>
          </a:p>
          <a:p>
            <a:endParaRPr lang="fr-BE" b="1" dirty="0" smtClean="0"/>
          </a:p>
          <a:p>
            <a:r>
              <a:rPr lang="fr-BE" b="1" dirty="0" smtClean="0"/>
              <a:t>Commentaires.</a:t>
            </a:r>
            <a:r>
              <a:rPr lang="fr-BE" dirty="0" smtClean="0"/>
              <a:t> Diplomatie</a:t>
            </a:r>
            <a:r>
              <a:rPr lang="fr-BE" baseline="0" dirty="0" smtClean="0"/>
              <a:t> du pipeline et des détroits. </a:t>
            </a:r>
            <a:r>
              <a:rPr lang="fr-BE" dirty="0" smtClean="0"/>
              <a:t>Près de 40%</a:t>
            </a:r>
            <a:r>
              <a:rPr lang="fr-BE" baseline="0" dirty="0" smtClean="0"/>
              <a:t> du pétrole consommé dans le monde passe par le Détroit d’Ormuz, </a:t>
            </a:r>
            <a:r>
              <a:rPr lang="fr-BE" baseline="0" dirty="0" err="1" smtClean="0"/>
              <a:t>ultramilitarisé</a:t>
            </a:r>
            <a:r>
              <a:rPr lang="fr-BE" baseline="0" dirty="0" smtClean="0"/>
              <a:t>, 17 millions de baril par jour. Les Européens qui commercent avec la région ne peuvent pas non plus se passer d’utiliser le canal de Suez, qui vient d’être agrandi et sécurisé par l’autoritaire Président égyptien, Mohammed al-Sissi, allié des Etats-Unis et de nombreux Etats européens qui ont aidé à construire sa légitimité et son pouvoir militaire. Bref, tant des Etats consommateurs que des Etats producteurs cherchent à sécuriser les voies importation et d’exportation des énergies vitales à leurs économies respectives.</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27</a:t>
            </a:fld>
            <a:endParaRPr lang="fr-B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dirty="0" smtClean="0"/>
              <a:t>Denis (C.), pour le site </a:t>
            </a:r>
            <a:r>
              <a:rPr lang="fr-BE" i="1" dirty="0" smtClean="0"/>
              <a:t>les Clés du Moyen-Orient</a:t>
            </a:r>
            <a:r>
              <a:rPr lang="fr-BE" dirty="0" smtClean="0"/>
              <a:t>, 2014, données de 2012.</a:t>
            </a:r>
            <a:r>
              <a:rPr lang="fr-BE" baseline="0" dirty="0" smtClean="0"/>
              <a:t> </a:t>
            </a:r>
            <a:r>
              <a:rPr lang="fr-BE" sz="1200" kern="1200" dirty="0" smtClean="0">
                <a:solidFill>
                  <a:schemeClr val="tx1"/>
                </a:solidFill>
                <a:latin typeface="+mn-lt"/>
                <a:ea typeface="+mn-ea"/>
                <a:cs typeface="+mn-cs"/>
              </a:rPr>
              <a:t>(URL: </a:t>
            </a:r>
            <a:r>
              <a:rPr lang="fr-BE" sz="1200" u="sng" kern="1200" dirty="0" smtClean="0">
                <a:solidFill>
                  <a:schemeClr val="tx1"/>
                </a:solidFill>
                <a:latin typeface="+mn-lt"/>
                <a:ea typeface="+mn-ea"/>
                <a:cs typeface="+mn-cs"/>
                <a:hlinkClick r:id="rId3"/>
              </a:rPr>
              <a:t>http://www.lesclesdumoyenorient.com/Les-enjeux-du-petrole-au-Moyen.html</a:t>
            </a:r>
            <a:r>
              <a:rPr lang="fr-BE" sz="1200" kern="120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fr-BE" sz="1200" kern="1200" dirty="0" smtClean="0">
                <a:solidFill>
                  <a:schemeClr val="tx1"/>
                </a:solidFill>
                <a:latin typeface="+mn-lt"/>
                <a:ea typeface="+mn-ea"/>
                <a:cs typeface="+mn-cs"/>
              </a:rPr>
              <a:t>Cette carte permet de</a:t>
            </a:r>
            <a:r>
              <a:rPr lang="fr-BE" sz="1200" kern="1200" baseline="0" dirty="0" smtClean="0">
                <a:solidFill>
                  <a:schemeClr val="tx1"/>
                </a:solidFill>
                <a:latin typeface="+mn-lt"/>
                <a:ea typeface="+mn-ea"/>
                <a:cs typeface="+mn-cs"/>
              </a:rPr>
              <a:t> contextualiser et de simplifier la carte précédente.</a:t>
            </a:r>
            <a:endParaRPr lang="fr-BE" sz="1200" kern="1200" dirty="0" smtClean="0">
              <a:solidFill>
                <a:schemeClr val="tx1"/>
              </a:solidFill>
              <a:latin typeface="+mn-lt"/>
              <a:ea typeface="+mn-ea"/>
              <a:cs typeface="+mn-cs"/>
            </a:endParaRPr>
          </a:p>
          <a:p>
            <a:endParaRPr lang="fr-BE" baseline="0" dirty="0" smtClean="0"/>
          </a:p>
          <a:p>
            <a:endParaRPr lang="fr-BE" baseline="0" dirty="0" smtClean="0"/>
          </a:p>
          <a:p>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28</a:t>
            </a:fld>
            <a:endParaRPr lang="fr-B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b="1" i="0" dirty="0" smtClean="0"/>
              <a:t>Source. </a:t>
            </a:r>
            <a:r>
              <a:rPr lang="fr-BE" b="0" i="0" dirty="0" smtClean="0"/>
              <a:t>Oriane Huchon</a:t>
            </a:r>
            <a:r>
              <a:rPr lang="fr-BE" b="1" i="0" dirty="0" smtClean="0"/>
              <a:t> </a:t>
            </a:r>
            <a:r>
              <a:rPr lang="fr-BE" sz="1400" b="0" i="0" dirty="0" smtClean="0"/>
              <a:t>pour </a:t>
            </a:r>
            <a:r>
              <a:rPr lang="fr-BE" sz="1400" b="0" i="1" dirty="0" smtClean="0"/>
              <a:t>Les</a:t>
            </a:r>
            <a:r>
              <a:rPr lang="fr-BE" sz="1400" b="0" i="1" baseline="0" dirty="0" smtClean="0"/>
              <a:t> clés du Moyen-Orient</a:t>
            </a:r>
            <a:r>
              <a:rPr lang="fr-BE" sz="1400" b="0" i="0" baseline="0" dirty="0" smtClean="0"/>
              <a:t>, et illustrer l’article de </a:t>
            </a:r>
            <a:r>
              <a:rPr lang="fr-BE" sz="1200" kern="1200" cap="small" dirty="0" smtClean="0">
                <a:solidFill>
                  <a:schemeClr val="tx1"/>
                </a:solidFill>
                <a:latin typeface="+mn-lt"/>
                <a:ea typeface="+mn-ea"/>
                <a:cs typeface="+mn-cs"/>
              </a:rPr>
              <a:t>Saab</a:t>
            </a:r>
            <a:r>
              <a:rPr lang="fr-BE" sz="1200" kern="1200" dirty="0" smtClean="0">
                <a:solidFill>
                  <a:schemeClr val="tx1"/>
                </a:solidFill>
                <a:latin typeface="+mn-lt"/>
                <a:ea typeface="+mn-ea"/>
                <a:cs typeface="+mn-cs"/>
              </a:rPr>
              <a:t> (M.), </a:t>
            </a:r>
            <a:r>
              <a:rPr lang="fr-BE" sz="1200" i="1" kern="1200" dirty="0" smtClean="0">
                <a:solidFill>
                  <a:schemeClr val="tx1"/>
                </a:solidFill>
                <a:latin typeface="+mn-lt"/>
                <a:ea typeface="+mn-ea"/>
                <a:cs typeface="+mn-cs"/>
              </a:rPr>
              <a:t>L’acheminement des hydrocarbures au Moyen-Orient</a:t>
            </a:r>
            <a:r>
              <a:rPr lang="fr-BE" sz="1200" kern="1200" dirty="0" smtClean="0">
                <a:solidFill>
                  <a:schemeClr val="tx1"/>
                </a:solidFill>
                <a:latin typeface="+mn-lt"/>
                <a:ea typeface="+mn-ea"/>
                <a:cs typeface="+mn-cs"/>
              </a:rPr>
              <a:t>, in </a:t>
            </a:r>
            <a:r>
              <a:rPr lang="fr-BE" sz="1200" i="1" kern="1200" dirty="0" smtClean="0">
                <a:solidFill>
                  <a:schemeClr val="tx1"/>
                </a:solidFill>
                <a:latin typeface="+mn-lt"/>
                <a:ea typeface="+mn-ea"/>
                <a:cs typeface="+mn-cs"/>
              </a:rPr>
              <a:t>Les clés du Moyen-Orient</a:t>
            </a:r>
            <a:r>
              <a:rPr lang="fr-BE" sz="1200" kern="1200" dirty="0" smtClean="0">
                <a:solidFill>
                  <a:schemeClr val="tx1"/>
                </a:solidFill>
                <a:latin typeface="+mn-lt"/>
                <a:ea typeface="+mn-ea"/>
                <a:cs typeface="+mn-cs"/>
              </a:rPr>
              <a:t>, publié le 23/12/2016 (</a:t>
            </a:r>
            <a:r>
              <a:rPr lang="fr-BE" sz="1200" u="sng" kern="1200" dirty="0" smtClean="0">
                <a:solidFill>
                  <a:schemeClr val="tx1"/>
                </a:solidFill>
                <a:latin typeface="+mn-lt"/>
                <a:ea typeface="+mn-ea"/>
                <a:cs typeface="+mn-cs"/>
                <a:hlinkClick r:id="rId3"/>
              </a:rPr>
              <a:t>http://www.lesclesdumoyenorient.com/L-acheminement-des-hydrocarbures-du-Moyen-Orient-Premiere-partie-le-gazoduc.html</a:t>
            </a:r>
            <a:r>
              <a:rPr lang="fr-BE" sz="1200" kern="1200" dirty="0" smtClean="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b="1" kern="1200" dirty="0" smtClean="0">
                <a:solidFill>
                  <a:schemeClr val="tx1"/>
                </a:solidFill>
                <a:latin typeface="+mn-lt"/>
                <a:ea typeface="+mn-ea"/>
                <a:cs typeface="+mn-cs"/>
              </a:rPr>
              <a:t>Commentaires. </a:t>
            </a:r>
            <a:r>
              <a:rPr lang="fr-BE" sz="1200" b="0" kern="1200" dirty="0" smtClean="0">
                <a:solidFill>
                  <a:schemeClr val="tx1"/>
                </a:solidFill>
                <a:latin typeface="+mn-lt"/>
                <a:ea typeface="+mn-ea"/>
                <a:cs typeface="+mn-cs"/>
              </a:rPr>
              <a:t>Pointer les zones de tension encore vives</a:t>
            </a:r>
            <a:r>
              <a:rPr lang="fr-BE" sz="1200" b="0" kern="1200" baseline="0" dirty="0" smtClean="0">
                <a:solidFill>
                  <a:schemeClr val="tx1"/>
                </a:solidFill>
                <a:latin typeface="+mn-lt"/>
                <a:ea typeface="+mn-ea"/>
                <a:cs typeface="+mn-cs"/>
              </a:rPr>
              <a:t> et ajouter celles qui manquent : Iran, Afghanistan (hors carte), guerres en Israël et Palestine, Syrie, Irak, Somalie, </a:t>
            </a:r>
            <a:r>
              <a:rPr lang="fr-BE" sz="1200" b="0" kern="1200" baseline="0" dirty="0" err="1" smtClean="0">
                <a:solidFill>
                  <a:schemeClr val="tx1"/>
                </a:solidFill>
                <a:latin typeface="+mn-lt"/>
                <a:ea typeface="+mn-ea"/>
                <a:cs typeface="+mn-cs"/>
              </a:rPr>
              <a:t>Somaliland</a:t>
            </a:r>
            <a:r>
              <a:rPr lang="fr-BE" sz="1200" b="0" kern="1200" baseline="0" dirty="0" smtClean="0">
                <a:solidFill>
                  <a:schemeClr val="tx1"/>
                </a:solidFill>
                <a:latin typeface="+mn-lt"/>
                <a:ea typeface="+mn-ea"/>
                <a:cs typeface="+mn-cs"/>
              </a:rPr>
              <a:t>, Erythrée, Soudan du sud et Yémen, tensions au détroit d’Ormuz, Liban, Sud de l’Arabie saoudite, monarchies autoritaires. Tirer la conclusion d’une zone instable, complexe, difficile avec des conflits superposés, enchevêtrés dans une profondeur historique. La malédiction des ressources ?</a:t>
            </a:r>
            <a:endParaRPr lang="fr-BE" sz="1200" b="1" kern="120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29</a:t>
            </a:fld>
            <a:endParaRPr lang="fr-B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b="1" i="0" dirty="0" smtClean="0"/>
              <a:t>Critique. </a:t>
            </a:r>
            <a:r>
              <a:rPr lang="fr-BE" i="1" dirty="0" smtClean="0"/>
              <a:t>Production d’hydrocarbures – Afrique du Nord et </a:t>
            </a:r>
            <a:r>
              <a:rPr lang="fr-BE" i="0" dirty="0" smtClean="0"/>
              <a:t>Proche-Orient, Oriane Huchon pour le site </a:t>
            </a:r>
            <a:r>
              <a:rPr lang="fr-BE" i="1" dirty="0" smtClean="0"/>
              <a:t>Les clés du Moyen-Orient. (</a:t>
            </a:r>
            <a:r>
              <a:rPr lang="fr-BE" i="0" dirty="0" smtClean="0"/>
              <a:t>http</a:t>
            </a:r>
            <a:r>
              <a:rPr lang="fr-BE" dirty="0" smtClean="0"/>
              <a:t>://www.lesclesdumoyenorient.com/Les-hydrocarbures-du-Moyen-Orient-production-et-projets-de-gazoduc.html).</a:t>
            </a:r>
            <a:r>
              <a:rPr lang="fr-BE" i="0" dirty="0" smtClean="0"/>
              <a:t>Cette infographie est complémentaire à l’article</a:t>
            </a:r>
            <a:r>
              <a:rPr lang="fr-BE" i="0" baseline="0" dirty="0" smtClean="0"/>
              <a:t> de </a:t>
            </a:r>
            <a:r>
              <a:rPr lang="fr-BE" sz="1200" kern="1200" cap="small" dirty="0" smtClean="0">
                <a:solidFill>
                  <a:schemeClr val="tx1"/>
                </a:solidFill>
                <a:latin typeface="+mn-lt"/>
                <a:ea typeface="+mn-ea"/>
                <a:cs typeface="+mn-cs"/>
              </a:rPr>
              <a:t>Saab</a:t>
            </a:r>
            <a:r>
              <a:rPr lang="fr-BE" sz="1200" kern="1200" dirty="0" smtClean="0">
                <a:solidFill>
                  <a:schemeClr val="tx1"/>
                </a:solidFill>
                <a:latin typeface="+mn-lt"/>
                <a:ea typeface="+mn-ea"/>
                <a:cs typeface="+mn-cs"/>
              </a:rPr>
              <a:t> (M.), </a:t>
            </a:r>
            <a:r>
              <a:rPr lang="fr-BE" sz="1200" i="1" kern="1200" dirty="0" smtClean="0">
                <a:solidFill>
                  <a:schemeClr val="tx1"/>
                </a:solidFill>
                <a:latin typeface="+mn-lt"/>
                <a:ea typeface="+mn-ea"/>
                <a:cs typeface="+mn-cs"/>
              </a:rPr>
              <a:t>L’acheminement des hydrocarbures au Moyen-Orient</a:t>
            </a:r>
            <a:r>
              <a:rPr lang="fr-BE" sz="1200" kern="1200" dirty="0" smtClean="0">
                <a:solidFill>
                  <a:schemeClr val="tx1"/>
                </a:solidFill>
                <a:latin typeface="+mn-lt"/>
                <a:ea typeface="+mn-ea"/>
                <a:cs typeface="+mn-cs"/>
              </a:rPr>
              <a:t>, in </a:t>
            </a:r>
            <a:r>
              <a:rPr lang="fr-BE" sz="1200" i="1" kern="1200" dirty="0" smtClean="0">
                <a:solidFill>
                  <a:schemeClr val="tx1"/>
                </a:solidFill>
                <a:latin typeface="+mn-lt"/>
                <a:ea typeface="+mn-ea"/>
                <a:cs typeface="+mn-cs"/>
              </a:rPr>
              <a:t>Les clés du Moyen-Orient</a:t>
            </a:r>
            <a:r>
              <a:rPr lang="fr-BE" sz="1200" kern="1200" dirty="0" smtClean="0">
                <a:solidFill>
                  <a:schemeClr val="tx1"/>
                </a:solidFill>
                <a:latin typeface="+mn-lt"/>
                <a:ea typeface="+mn-ea"/>
                <a:cs typeface="+mn-cs"/>
              </a:rPr>
              <a:t>, publié le 23/12/2016 (</a:t>
            </a:r>
            <a:r>
              <a:rPr lang="fr-BE" sz="1200" u="sng" kern="1200" dirty="0" smtClean="0">
                <a:solidFill>
                  <a:schemeClr val="tx1"/>
                </a:solidFill>
                <a:latin typeface="+mn-lt"/>
                <a:ea typeface="+mn-ea"/>
                <a:cs typeface="+mn-cs"/>
                <a:hlinkClick r:id="rId3"/>
              </a:rPr>
              <a:t>http://www.lesclesdumoyenorient.com/L-acheminement-des-hydrocarbures-du-Moyen-Orient-Premiere-partie-le-gazoduc.html</a:t>
            </a:r>
            <a:r>
              <a:rPr lang="fr-BE" sz="1200" kern="1200" dirty="0" smtClean="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b="1" kern="1200" dirty="0" smtClean="0">
                <a:solidFill>
                  <a:schemeClr val="tx1"/>
                </a:solidFill>
                <a:latin typeface="+mn-lt"/>
                <a:ea typeface="+mn-ea"/>
                <a:cs typeface="+mn-cs"/>
              </a:rPr>
              <a:t>Commentaire. </a:t>
            </a:r>
            <a:r>
              <a:rPr lang="fr-BE" sz="1200" b="0" kern="1200" dirty="0" smtClean="0">
                <a:solidFill>
                  <a:schemeClr val="tx1"/>
                </a:solidFill>
                <a:latin typeface="+mn-lt"/>
                <a:ea typeface="+mn-ea"/>
                <a:cs typeface="+mn-cs"/>
              </a:rPr>
              <a:t>Simplification de la stratégie de l’Arabie saoudite et de l’</a:t>
            </a:r>
            <a:r>
              <a:rPr lang="fr-BE" sz="1200" b="0" kern="1200" dirty="0" err="1" smtClean="0">
                <a:solidFill>
                  <a:schemeClr val="tx1"/>
                </a:solidFill>
                <a:latin typeface="+mn-lt"/>
                <a:ea typeface="+mn-ea"/>
                <a:cs typeface="+mn-cs"/>
              </a:rPr>
              <a:t>iRan</a:t>
            </a:r>
            <a:r>
              <a:rPr lang="fr-BE" sz="1200" b="0" kern="1200" dirty="0" smtClean="0">
                <a:solidFill>
                  <a:schemeClr val="tx1"/>
                </a:solidFill>
                <a:latin typeface="+mn-lt"/>
                <a:ea typeface="+mn-ea"/>
                <a:cs typeface="+mn-cs"/>
              </a:rPr>
              <a:t> pour exporter les productions d’hydrocarbures vers les marchés</a:t>
            </a:r>
            <a:r>
              <a:rPr lang="fr-BE" sz="1200" b="0" kern="1200" baseline="0" dirty="0" smtClean="0">
                <a:solidFill>
                  <a:schemeClr val="tx1"/>
                </a:solidFill>
                <a:latin typeface="+mn-lt"/>
                <a:ea typeface="+mn-ea"/>
                <a:cs typeface="+mn-cs"/>
              </a:rPr>
              <a:t> européens. Faire le lien avec les zones de tension identifiées précédemment. </a:t>
            </a:r>
            <a:r>
              <a:rPr lang="fr-BE" sz="1200" b="0" kern="1200" dirty="0" smtClean="0">
                <a:solidFill>
                  <a:schemeClr val="tx1"/>
                </a:solidFill>
                <a:latin typeface="+mn-lt"/>
                <a:ea typeface="+mn-ea"/>
                <a:cs typeface="+mn-cs"/>
              </a:rPr>
              <a:t>La carte doit être actualisée</a:t>
            </a:r>
            <a:r>
              <a:rPr lang="fr-BE" sz="1200" b="0" kern="1200" baseline="0" dirty="0" smtClean="0">
                <a:solidFill>
                  <a:schemeClr val="tx1"/>
                </a:solidFill>
                <a:latin typeface="+mn-lt"/>
                <a:ea typeface="+mn-ea"/>
                <a:cs typeface="+mn-cs"/>
              </a:rPr>
              <a:t> avec les événements de </a:t>
            </a:r>
            <a:r>
              <a:rPr lang="fr-BE" sz="1200" b="0" kern="1200" dirty="0" smtClean="0">
                <a:solidFill>
                  <a:schemeClr val="tx1"/>
                </a:solidFill>
                <a:latin typeface="+mn-lt"/>
                <a:ea typeface="+mn-ea"/>
                <a:cs typeface="+mn-cs"/>
              </a:rPr>
              <a:t>2017 : l’Arabie saoudite organise la mise au ban du Qatar et tente de sortir d’une guerre commerciale du pétrole avec les USA en</a:t>
            </a:r>
            <a:r>
              <a:rPr lang="fr-BE" sz="1200" b="0" kern="1200" baseline="0" dirty="0" smtClean="0">
                <a:solidFill>
                  <a:schemeClr val="tx1"/>
                </a:solidFill>
                <a:latin typeface="+mn-lt"/>
                <a:ea typeface="+mn-ea"/>
                <a:cs typeface="+mn-cs"/>
              </a:rPr>
              <a:t> signant une série de contrats à plusieurs milliards qui sont censés réaffirmer et diversifier les échanges commerciaux. Le Qatar se rapproche encore de l’Iran en 2018.</a:t>
            </a:r>
            <a:endParaRPr lang="fr-BE" sz="1200" b="1" kern="120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30</a:t>
            </a:fld>
            <a:endParaRPr lang="fr-B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Noter les variations </a:t>
            </a:r>
            <a:r>
              <a:rPr lang="fr-BE" smtClean="0"/>
              <a:t>sur l’histoire</a:t>
            </a:r>
            <a:r>
              <a:rPr lang="fr-BE" dirty="0" smtClean="0"/>
              <a:t>. L’impact des crises sur le prix.</a:t>
            </a:r>
          </a:p>
          <a:p>
            <a:r>
              <a:rPr lang="fr-BE" dirty="0" smtClean="0"/>
              <a:t>Analyser</a:t>
            </a:r>
            <a:r>
              <a:rPr lang="fr-BE" baseline="0" dirty="0" smtClean="0"/>
              <a:t> les développements récents (2014-2018).</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31</a:t>
            </a:fld>
            <a:endParaRPr lang="fr-B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b="1" dirty="0" smtClean="0">
                <a:solidFill>
                  <a:srgbClr val="C00000"/>
                </a:solidFill>
              </a:rPr>
              <a:t>Source.</a:t>
            </a:r>
            <a:r>
              <a:rPr lang="fr-BE" b="0" dirty="0" smtClean="0">
                <a:solidFill>
                  <a:srgbClr val="C00000"/>
                </a:solidFill>
              </a:rPr>
              <a:t> </a:t>
            </a:r>
            <a:r>
              <a:rPr lang="fr-BE" dirty="0" smtClean="0"/>
              <a:t>Khalil </a:t>
            </a:r>
            <a:r>
              <a:rPr lang="fr-BE" dirty="0" err="1" smtClean="0"/>
              <a:t>Bendib</a:t>
            </a:r>
            <a:r>
              <a:rPr lang="fr-BE" dirty="0" smtClean="0"/>
              <a:t>, dessinateur</a:t>
            </a:r>
            <a:r>
              <a:rPr lang="fr-BE" baseline="0" dirty="0" smtClean="0"/>
              <a:t> politique</a:t>
            </a:r>
            <a:r>
              <a:rPr lang="fr-BE" dirty="0" smtClean="0"/>
              <a:t> de presse américain, né en France, a résidé au Maroc et en Algérie dont il a la nationalité, puis aux Etats-Unis, domicilié à Berkeley. Investi en politique, proche du Green party,</a:t>
            </a:r>
            <a:r>
              <a:rPr lang="fr-BE" baseline="0" dirty="0" smtClean="0"/>
              <a:t> il se présente comme américain, arabe et musulman. Il</a:t>
            </a:r>
            <a:r>
              <a:rPr lang="fr-BE" dirty="0" smtClean="0"/>
              <a:t> a</a:t>
            </a:r>
            <a:r>
              <a:rPr lang="fr-BE" baseline="0" dirty="0" smtClean="0"/>
              <a:t> publié dans plusieurs journaux comme </a:t>
            </a:r>
            <a:r>
              <a:rPr lang="en-US" i="1" dirty="0" smtClean="0"/>
              <a:t>USA Today</a:t>
            </a:r>
            <a:r>
              <a:rPr lang="en-US" dirty="0" smtClean="0"/>
              <a:t>, </a:t>
            </a:r>
            <a:r>
              <a:rPr lang="en-US" i="1" dirty="0" smtClean="0"/>
              <a:t>The New York Times</a:t>
            </a:r>
            <a:r>
              <a:rPr lang="en-US" dirty="0" smtClean="0"/>
              <a:t>, the </a:t>
            </a:r>
            <a:r>
              <a:rPr lang="en-US" i="1" dirty="0" smtClean="0"/>
              <a:t>Los Angeles Times</a:t>
            </a:r>
            <a:r>
              <a:rPr lang="en-US" dirty="0" smtClean="0"/>
              <a:t>, the </a:t>
            </a:r>
            <a:r>
              <a:rPr lang="en-US" i="1" dirty="0" smtClean="0"/>
              <a:t>San Francisco Chronicle</a:t>
            </a:r>
            <a:r>
              <a:rPr lang="fr-BE" dirty="0" smtClean="0"/>
              <a:t>.</a:t>
            </a:r>
            <a:r>
              <a:rPr lang="fr-BE" baseline="0" dirty="0" smtClean="0"/>
              <a:t> </a:t>
            </a:r>
            <a:r>
              <a:rPr lang="fr-BE" b="0" dirty="0" smtClean="0">
                <a:solidFill>
                  <a:srgbClr val="C00000"/>
                </a:solidFill>
              </a:rPr>
              <a:t>Cartoon publié sur www.otherwords.org,</a:t>
            </a:r>
            <a:r>
              <a:rPr lang="fr-BE" b="0" baseline="0" dirty="0" smtClean="0">
                <a:solidFill>
                  <a:srgbClr val="C00000"/>
                </a:solidFill>
              </a:rPr>
              <a:t> </a:t>
            </a:r>
            <a:r>
              <a:rPr lang="fr-BE" b="0" dirty="0" smtClean="0">
                <a:solidFill>
                  <a:srgbClr val="C00000"/>
                </a:solidFill>
              </a:rPr>
              <a:t>2016.</a:t>
            </a:r>
          </a:p>
          <a:p>
            <a:endParaRPr lang="fr-BE" dirty="0" smtClean="0"/>
          </a:p>
          <a:p>
            <a:r>
              <a:rPr lang="fr-BE" b="1" dirty="0" smtClean="0"/>
              <a:t>Commentaires.</a:t>
            </a:r>
            <a:r>
              <a:rPr lang="fr-BE" b="1" baseline="0" dirty="0" smtClean="0"/>
              <a:t> </a:t>
            </a:r>
            <a:r>
              <a:rPr lang="fr-BE" b="0" baseline="0" dirty="0" smtClean="0"/>
              <a:t>L’accord sur le nucléaire iranien est signé à Vienne en 2015 entre l’Iran d’une part, les cinq membres permanents du Conseil de sécurité de l’ONU plus l’Allemagne et l’Union européenne d’autre part, autorise le contrôle international du programme nucléaire de la République islamique et la levée d’un nombre important de sanctions politiques et économiques à son encontre. L’Agence Internationale de l’Energie Atomique (AIEA) valide les engagements iraniens ce qui permet d’ouvrir le marché iranien des hydrocarbures aux marchés mondialisés. Grand producteur, membre de l’OPEP, avec des réserves gigantesques de gaz, l’Etat iranien relance une économie que les sanctions étranglaient. Cet événement est historique car il permet pour la première fois depuis 1979 d’envisager une approche multilatérale de la sécurité collective au Moyen-Orient. Mais, tandis que les prix sont très bas, cet afflux de brut dope une offre déjà excessive à la suite du coup de force de l’Arabie saoudite qui avait décidé de l’inonder, pour faire allusion à la métaphore du dessinateur.</a:t>
            </a:r>
            <a:endParaRPr lang="fr-BE" b="1"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32</a:t>
            </a:fld>
            <a:endParaRPr lang="fr-B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dirty="0" smtClean="0"/>
              <a:t>La conflictualité, les alliés, les adversaires </a:t>
            </a:r>
          </a:p>
          <a:p>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34</a:t>
            </a:fld>
            <a:endParaRPr lang="fr-B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t>Critique.</a:t>
            </a:r>
            <a:r>
              <a:rPr lang="fr-BE" b="1" baseline="0" dirty="0" smtClean="0"/>
              <a:t> </a:t>
            </a:r>
            <a:r>
              <a:rPr lang="fr-BE" dirty="0" err="1" smtClean="0"/>
              <a:t>Chappatte</a:t>
            </a:r>
            <a:r>
              <a:rPr lang="fr-BE" dirty="0" smtClean="0"/>
              <a:t> Patrick. Dessinateur suisse, né en 1967. travaille avec </a:t>
            </a:r>
            <a:r>
              <a:rPr lang="fr-BE" i="1" dirty="0" smtClean="0"/>
              <a:t>Le Temps,</a:t>
            </a:r>
            <a:r>
              <a:rPr lang="fr-BE" i="1" baseline="0" dirty="0" smtClean="0"/>
              <a:t> Newsweek</a:t>
            </a:r>
            <a:r>
              <a:rPr lang="fr-BE" i="0" baseline="0" dirty="0" smtClean="0"/>
              <a:t> </a:t>
            </a:r>
            <a:r>
              <a:rPr lang="fr-BE" i="0" dirty="0" smtClean="0"/>
              <a:t>et le </a:t>
            </a:r>
            <a:r>
              <a:rPr lang="fr-BE" i="1" dirty="0" smtClean="0"/>
              <a:t>New York Times </a:t>
            </a:r>
            <a:r>
              <a:rPr lang="fr-BE" i="0" dirty="0" smtClean="0"/>
              <a:t>principalement. Son site :</a:t>
            </a:r>
            <a:r>
              <a:rPr lang="fr-BE" i="0" baseline="0" dirty="0" smtClean="0"/>
              <a:t> https://www.chappatte.com/en/ </a:t>
            </a:r>
          </a:p>
          <a:p>
            <a:pPr marL="0" marR="0" indent="0" algn="l" defTabSz="914400" rtl="0" eaLnBrk="1" fontAlgn="auto" latinLnBrk="0" hangingPunct="1">
              <a:lnSpc>
                <a:spcPct val="100000"/>
              </a:lnSpc>
              <a:spcBef>
                <a:spcPts val="0"/>
              </a:spcBef>
              <a:spcAft>
                <a:spcPts val="0"/>
              </a:spcAft>
              <a:buClrTx/>
              <a:buSzTx/>
              <a:buFontTx/>
              <a:buNone/>
              <a:tabLst/>
              <a:defRPr/>
            </a:pPr>
            <a:r>
              <a:rPr lang="fr-BE" i="0" dirty="0" smtClean="0"/>
              <a:t>Pour</a:t>
            </a:r>
            <a:r>
              <a:rPr lang="fr-BE" i="0" baseline="0" dirty="0" smtClean="0"/>
              <a:t> percevoir son engagement : </a:t>
            </a:r>
            <a:r>
              <a:rPr lang="fr-BE" sz="1200" u="sng" kern="1200" dirty="0" smtClean="0">
                <a:solidFill>
                  <a:schemeClr val="tx1"/>
                </a:solidFill>
                <a:latin typeface="+mn-lt"/>
                <a:ea typeface="+mn-ea"/>
                <a:cs typeface="+mn-cs"/>
                <a:hlinkClick r:id="rId3"/>
              </a:rPr>
              <a:t>https://www.tedxparis.com/patrick-chappatte-un-nouveau-modele-de-reportage</a:t>
            </a:r>
            <a:r>
              <a:rPr lang="fr-BE" sz="1200" kern="1200" dirty="0" smtClean="0">
                <a:solidFill>
                  <a:schemeClr val="tx1"/>
                </a:solidFill>
                <a:latin typeface="+mn-lt"/>
                <a:ea typeface="+mn-ea"/>
                <a:cs typeface="+mn-cs"/>
              </a:rPr>
              <a:t> </a:t>
            </a:r>
            <a:endParaRPr lang="fr-BE" i="0" baseline="0" dirty="0" smtClean="0"/>
          </a:p>
          <a:p>
            <a:endParaRPr lang="fr-BE"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b="1" dirty="0" smtClean="0"/>
              <a:t>Commentaire d’une source: </a:t>
            </a:r>
            <a:r>
              <a:rPr lang="fr-BE" b="0" i="1" dirty="0" smtClean="0"/>
              <a:t>Guerre commerciale: les multiples fronts ouverts par les Etats-Unis, </a:t>
            </a:r>
            <a:r>
              <a:rPr lang="fr-BE" b="0" i="0" dirty="0" smtClean="0"/>
              <a:t>dans</a:t>
            </a:r>
          </a:p>
          <a:p>
            <a:pPr marL="0" marR="0" indent="0" algn="l" defTabSz="914400" rtl="0" eaLnBrk="1" fontAlgn="auto" latinLnBrk="0" hangingPunct="1">
              <a:lnSpc>
                <a:spcPct val="100000"/>
              </a:lnSpc>
              <a:spcBef>
                <a:spcPts val="0"/>
              </a:spcBef>
              <a:spcAft>
                <a:spcPts val="0"/>
              </a:spcAft>
              <a:buClrTx/>
              <a:buSzTx/>
              <a:buFontTx/>
              <a:buNone/>
              <a:tabLst/>
              <a:defRPr/>
            </a:pPr>
            <a:r>
              <a:rPr lang="fr-BE" i="1" dirty="0" smtClean="0"/>
              <a:t>Le Point</a:t>
            </a:r>
            <a:r>
              <a:rPr lang="fr-BE" dirty="0" smtClean="0"/>
              <a:t>, </a:t>
            </a:r>
            <a:r>
              <a:rPr lang="fr-BE" i="1" dirty="0" smtClean="0"/>
              <a:t>économie qui </a:t>
            </a:r>
            <a:r>
              <a:rPr lang="fr-BE" dirty="0" smtClean="0"/>
              <a:t>cite l’agence de presse AFP, 06/0/2018.</a:t>
            </a:r>
            <a:r>
              <a:rPr lang="fr-BE" baseline="0" dirty="0" smtClean="0"/>
              <a:t> </a:t>
            </a:r>
            <a:r>
              <a:rPr lang="fr-BE" dirty="0" smtClean="0"/>
              <a:t>(</a:t>
            </a:r>
            <a:r>
              <a:rPr lang="fr-BE" sz="1200" kern="1200" dirty="0" smtClean="0">
                <a:solidFill>
                  <a:schemeClr val="tx1"/>
                </a:solidFill>
                <a:latin typeface="+mn-lt"/>
                <a:ea typeface="+mn-ea"/>
                <a:cs typeface="+mn-cs"/>
              </a:rPr>
              <a:t>URL: </a:t>
            </a:r>
            <a:r>
              <a:rPr lang="fr-BE" sz="1200" u="sng" kern="1200" dirty="0" smtClean="0">
                <a:solidFill>
                  <a:schemeClr val="tx1"/>
                </a:solidFill>
                <a:latin typeface="+mn-lt"/>
                <a:ea typeface="+mn-ea"/>
                <a:cs typeface="+mn-cs"/>
                <a:hlinkClick r:id="rId4"/>
              </a:rPr>
              <a:t>http://www.lepoint.fr/economie/guerre-commerciale-les-multiples-fronts-ouverts-par-les-etats-unis-06-07-2018-2233750_28.php</a:t>
            </a:r>
            <a:r>
              <a:rPr lang="fr-BE" sz="1200" kern="1200" dirty="0" smtClean="0">
                <a:solidFill>
                  <a:schemeClr val="tx1"/>
                </a:solidFill>
                <a:latin typeface="+mn-lt"/>
                <a:ea typeface="+mn-ea"/>
                <a:cs typeface="+mn-cs"/>
              </a:rPr>
              <a:t> )</a:t>
            </a:r>
            <a:endParaRPr lang="fr-BE" baseline="0" dirty="0" smtClean="0"/>
          </a:p>
          <a:p>
            <a:endParaRPr lang="fr-BE" baseline="0" dirty="0" smtClean="0"/>
          </a:p>
          <a:p>
            <a:r>
              <a:rPr lang="fr-BE" dirty="0" smtClean="0"/>
              <a:t>« Washington a annoncé début mai (le 08/05/2018) son retrait de l'accord nucléaire iranien signé sous Barack Obama et décidé de rétablir ses sanctions à l'égard de Téhéran ainsi que de toutes les entreprises ayant des liens avec la République islamique.</a:t>
            </a:r>
          </a:p>
          <a:p>
            <a:r>
              <a:rPr lang="fr-BE" dirty="0" smtClean="0"/>
              <a:t>Les Américains ont donné à ces dernières une période de 90 à 180 jours pour se retirer d'Iran. Le premier train de rétablissement de sanctions, fixé au 6 août, concernera l'automobile et l'aéronautique civile. Suivront le 4 novembre l'énergie et la finance. </a:t>
            </a:r>
          </a:p>
          <a:p>
            <a:r>
              <a:rPr lang="fr-BE" dirty="0" smtClean="0"/>
              <a:t>Les Etats-Unis entendent aussi réduire à "zéro" les exportations de pétrole iranien, et Donald </a:t>
            </a:r>
            <a:r>
              <a:rPr lang="fr-BE" dirty="0" err="1" smtClean="0"/>
              <a:t>Trump</a:t>
            </a:r>
            <a:r>
              <a:rPr lang="fr-BE" dirty="0" smtClean="0"/>
              <a:t> ne cesse de plaider pour une augmentation de la production d'autres grands exportateurs de pétrole, Arabie Saoudite en tête. »</a:t>
            </a:r>
          </a:p>
          <a:p>
            <a:endParaRPr lang="fr-BE" dirty="0" smtClean="0">
              <a:solidFill>
                <a:srgbClr val="C00000"/>
              </a:solidFill>
            </a:endParaRPr>
          </a:p>
          <a:p>
            <a:r>
              <a:rPr lang="fr-BE" dirty="0" err="1" smtClean="0"/>
              <a:t>Tweet</a:t>
            </a:r>
            <a:r>
              <a:rPr lang="fr-BE" dirty="0" smtClean="0"/>
              <a:t> du président américain, avril 2018, qui exige un pétrole pas cher : "</a:t>
            </a:r>
            <a:r>
              <a:rPr lang="fr-BE" i="1" dirty="0" smtClean="0"/>
              <a:t>On dirait que l'</a:t>
            </a:r>
            <a:r>
              <a:rPr lang="fr-BE" i="1" dirty="0" smtClean="0">
                <a:hlinkClick r:id="rId5" tooltip="Organisation des Pays Exportateurs de Pétrole (OPEP)"/>
              </a:rPr>
              <a:t>OPEP</a:t>
            </a:r>
            <a:r>
              <a:rPr lang="fr-BE" i="1" dirty="0" smtClean="0"/>
              <a:t> recommence. Avec des quantités record de pétrole partout, y compris des bateaux pleins à ras bord en mer</a:t>
            </a:r>
            <a:r>
              <a:rPr lang="fr-BE" i="0" dirty="0" smtClean="0"/>
              <a:t>.</a:t>
            </a:r>
            <a:r>
              <a:rPr lang="fr-BE" i="0" baseline="0" dirty="0" smtClean="0"/>
              <a:t> </a:t>
            </a:r>
            <a:r>
              <a:rPr lang="fr-BE" i="1" dirty="0" smtClean="0"/>
              <a:t>Les </a:t>
            </a:r>
            <a:r>
              <a:rPr lang="fr-BE" i="1" dirty="0" smtClean="0">
                <a:hlinkClick r:id="rId6"/>
              </a:rPr>
              <a:t>prix du pétrole</a:t>
            </a:r>
            <a:r>
              <a:rPr lang="fr-BE" i="1" dirty="0" smtClean="0"/>
              <a:t> sont artificiellement très élevés! Ce n'est pas bon et c'est inacceptable!</a:t>
            </a:r>
            <a:r>
              <a:rPr lang="fr-BE" i="0" dirty="0" smtClean="0"/>
              <a:t> » </a:t>
            </a:r>
            <a:r>
              <a:rPr lang="fr-BE" dirty="0" smtClean="0"/>
              <a:t>(URL : https://prixdubaril.com/news-petrole/65967-ryad-veut-un-petrole-plus-cher-donald-tr.html ). </a:t>
            </a:r>
          </a:p>
          <a:p>
            <a:endParaRPr lang="fr-BE" dirty="0" smtClean="0"/>
          </a:p>
          <a:p>
            <a:r>
              <a:rPr lang="fr-BE" dirty="0" smtClean="0"/>
              <a:t>Preuve d’une grande fébrilité, en juillet 2018, alors qu’il n’y a aucune crise </a:t>
            </a:r>
            <a:r>
              <a:rPr lang="fr-BE" dirty="0" smtClean="0"/>
              <a:t>d’approvisionnement</a:t>
            </a:r>
            <a:r>
              <a:rPr lang="fr-BE" dirty="0" smtClean="0"/>
              <a:t>, M.</a:t>
            </a:r>
            <a:r>
              <a:rPr lang="fr-BE" baseline="0" dirty="0" smtClean="0"/>
              <a:t> </a:t>
            </a:r>
            <a:r>
              <a:rPr lang="fr-BE" baseline="0" dirty="0" err="1" smtClean="0"/>
              <a:t>Trump</a:t>
            </a:r>
            <a:r>
              <a:rPr lang="fr-BE" baseline="0" dirty="0" smtClean="0"/>
              <a:t> </a:t>
            </a:r>
            <a:r>
              <a:rPr lang="fr-BE" dirty="0" smtClean="0"/>
              <a:t>s’est dit prêt à puiser</a:t>
            </a:r>
            <a:r>
              <a:rPr lang="fr-BE" baseline="0" dirty="0" smtClean="0"/>
              <a:t> dans les immenses réserves stratégiques étasuniennes (660 millions de barils) pour maintenir des prix bas ce qui est à l’encontre des souhaits de l’OPEP et certainement de l’Arabie saoudite qui désire maintenant un prix au-delà des 100 dollars le baril afin d’habiller la fiancée </a:t>
            </a:r>
            <a:r>
              <a:rPr lang="fr-BE" i="1" baseline="0" dirty="0" err="1" smtClean="0"/>
              <a:t>Saudi</a:t>
            </a:r>
            <a:r>
              <a:rPr lang="fr-BE" i="1" baseline="0" dirty="0" smtClean="0"/>
              <a:t> Aramco </a:t>
            </a:r>
            <a:r>
              <a:rPr lang="fr-BE" baseline="0" dirty="0" smtClean="0"/>
              <a:t>d’une valeur qui la rende attractive et entrer sur les marchés boursiers. Tout cela serait le signe d’une absence de vision stratégique et d’un risque énorme d’instabilité. (</a:t>
            </a:r>
            <a:r>
              <a:rPr lang="fr-BE" i="1" baseline="0" dirty="0" smtClean="0"/>
              <a:t>Le Figaro.fr</a:t>
            </a:r>
            <a:r>
              <a:rPr lang="fr-BE" i="0" baseline="0" dirty="0" smtClean="0"/>
              <a:t>, 19/07/2018.)</a:t>
            </a:r>
            <a:endParaRPr lang="fr-BE" dirty="0" smtClean="0">
              <a:solidFill>
                <a:srgbClr val="C00000"/>
              </a:solidFill>
            </a:endParaRPr>
          </a:p>
          <a:p>
            <a:endParaRPr lang="fr-BE" dirty="0" smtClean="0">
              <a:solidFill>
                <a:srgbClr val="C00000"/>
              </a:solidFill>
            </a:endParaRPr>
          </a:p>
          <a:p>
            <a:endParaRPr lang="fr-BE" dirty="0" smtClean="0"/>
          </a:p>
          <a:p>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35</a:t>
            </a:fld>
            <a:endParaRPr lang="fr-B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solidFill>
                  <a:srgbClr val="C00000"/>
                </a:solidFill>
              </a:rPr>
              <a:t>Source.</a:t>
            </a:r>
            <a:r>
              <a:rPr lang="fr-BE" b="0" dirty="0" smtClean="0">
                <a:solidFill>
                  <a:srgbClr val="C00000"/>
                </a:solidFill>
              </a:rPr>
              <a:t> </a:t>
            </a:r>
            <a:r>
              <a:rPr lang="fr-BE" dirty="0" smtClean="0"/>
              <a:t>Khalil </a:t>
            </a:r>
            <a:r>
              <a:rPr lang="fr-BE" dirty="0" err="1" smtClean="0"/>
              <a:t>Bendib</a:t>
            </a:r>
            <a:r>
              <a:rPr lang="fr-BE" dirty="0" smtClean="0"/>
              <a:t>, dessinateur</a:t>
            </a:r>
            <a:r>
              <a:rPr lang="fr-BE" baseline="0" dirty="0" smtClean="0"/>
              <a:t> politique</a:t>
            </a:r>
            <a:r>
              <a:rPr lang="fr-BE" dirty="0" smtClean="0"/>
              <a:t> de presse américain, né en France, a résidé au Maroc et en Algérie dont il a la nationalité, puis aux Etats-Unis, domicilié à Berkeley. Investi en politique, proche du Green party,</a:t>
            </a:r>
            <a:r>
              <a:rPr lang="fr-BE" baseline="0" dirty="0" smtClean="0"/>
              <a:t> il se présente comme américain, arabe et musulman. Il</a:t>
            </a:r>
            <a:r>
              <a:rPr lang="fr-BE" dirty="0" smtClean="0"/>
              <a:t> a</a:t>
            </a:r>
            <a:r>
              <a:rPr lang="fr-BE" baseline="0" dirty="0" smtClean="0"/>
              <a:t> publié dans plusieurs journaux comme </a:t>
            </a:r>
            <a:r>
              <a:rPr lang="en-US" i="1" dirty="0" smtClean="0"/>
              <a:t>USA Today</a:t>
            </a:r>
            <a:r>
              <a:rPr lang="en-US" dirty="0" smtClean="0"/>
              <a:t>, </a:t>
            </a:r>
            <a:r>
              <a:rPr lang="en-US" i="1" dirty="0" smtClean="0"/>
              <a:t>The New York Times</a:t>
            </a:r>
            <a:r>
              <a:rPr lang="en-US" dirty="0" smtClean="0"/>
              <a:t>, the </a:t>
            </a:r>
            <a:r>
              <a:rPr lang="en-US" i="1" dirty="0" smtClean="0"/>
              <a:t>Los Angeles Times</a:t>
            </a:r>
            <a:r>
              <a:rPr lang="en-US" dirty="0" smtClean="0"/>
              <a:t>, the </a:t>
            </a:r>
            <a:r>
              <a:rPr lang="en-US" i="1" dirty="0" smtClean="0"/>
              <a:t>San Francisco Chronicle</a:t>
            </a:r>
            <a:r>
              <a:rPr lang="fr-BE" dirty="0" smtClean="0"/>
              <a:t>.</a:t>
            </a:r>
            <a:r>
              <a:rPr lang="fr-BE" baseline="0" dirty="0" smtClean="0"/>
              <a:t> </a:t>
            </a:r>
            <a:r>
              <a:rPr lang="fr-BE" b="0" dirty="0" smtClean="0">
                <a:solidFill>
                  <a:srgbClr val="C00000"/>
                </a:solidFill>
              </a:rPr>
              <a:t>Cartoon publié sur www.otherwords.org,</a:t>
            </a:r>
            <a:r>
              <a:rPr lang="fr-BE" b="0" baseline="0" dirty="0" smtClean="0">
                <a:solidFill>
                  <a:srgbClr val="C00000"/>
                </a:solidFill>
              </a:rPr>
              <a:t> </a:t>
            </a:r>
            <a:r>
              <a:rPr lang="fr-BE" b="0" dirty="0" smtClean="0">
                <a:solidFill>
                  <a:srgbClr val="C00000"/>
                </a:solidFill>
              </a:rPr>
              <a:t>2012.</a:t>
            </a:r>
          </a:p>
          <a:p>
            <a:endParaRPr lang="fr-BE" b="0" dirty="0" smtClean="0">
              <a:solidFill>
                <a:srgbClr val="C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fr-BE" b="1" dirty="0" smtClean="0">
                <a:solidFill>
                  <a:srgbClr val="C00000"/>
                </a:solidFill>
              </a:rPr>
              <a:t>Critique.</a:t>
            </a:r>
            <a:r>
              <a:rPr lang="fr-BE" dirty="0" smtClean="0">
                <a:solidFill>
                  <a:srgbClr val="C00000"/>
                </a:solidFill>
              </a:rPr>
              <a:t> Ce cartoon de 2012 est anachronique. Pourtant il</a:t>
            </a:r>
            <a:r>
              <a:rPr lang="fr-BE" baseline="0" dirty="0" smtClean="0">
                <a:solidFill>
                  <a:srgbClr val="C00000"/>
                </a:solidFill>
              </a:rPr>
              <a:t> a refait largement surface à l’occasion de la sortie unilatérale des USA de l’accord sur le nucléaire de 2018. </a:t>
            </a:r>
            <a:r>
              <a:rPr lang="fr-BE" dirty="0" smtClean="0">
                <a:solidFill>
                  <a:srgbClr val="C00000"/>
                </a:solidFill>
              </a:rPr>
              <a:t>Cette remise en cause est à remettre dans le contexte qui a permis à M. </a:t>
            </a:r>
            <a:r>
              <a:rPr lang="fr-BE" dirty="0" err="1" smtClean="0">
                <a:solidFill>
                  <a:srgbClr val="C00000"/>
                </a:solidFill>
              </a:rPr>
              <a:t>Trump</a:t>
            </a:r>
            <a:r>
              <a:rPr lang="fr-BE" dirty="0" smtClean="0">
                <a:solidFill>
                  <a:srgbClr val="C00000"/>
                </a:solidFill>
              </a:rPr>
              <a:t> d’obtenir la</a:t>
            </a:r>
            <a:r>
              <a:rPr lang="fr-BE" baseline="0" dirty="0" smtClean="0">
                <a:solidFill>
                  <a:srgbClr val="C00000"/>
                </a:solidFill>
              </a:rPr>
              <a:t> présidence, et de réutiliser la rhétorique </a:t>
            </a:r>
            <a:r>
              <a:rPr lang="fr-BE" baseline="0" dirty="0" err="1" smtClean="0">
                <a:solidFill>
                  <a:srgbClr val="C00000"/>
                </a:solidFill>
              </a:rPr>
              <a:t>anti-iranienne</a:t>
            </a:r>
            <a:r>
              <a:rPr lang="fr-BE" baseline="0" dirty="0" smtClean="0">
                <a:solidFill>
                  <a:srgbClr val="C00000"/>
                </a:solidFill>
              </a:rPr>
              <a:t> très largement utilisée sous les mandatures néoconservatrices de G. Bush ou de M. Netanyahou en Israël, notamment au cours de la guerre en Syrie dans laquelle l’Iran s’est alliée au régime syrien et à la Russie. Ce dessin permet donc de rappeler certaines continuités sur les représentations de l’Iran perçue comme un Etat voyou dangereux pour la stabilité du monde. Remarquer ici le parti-pris du dessinateur qui a omis de caricaturer la Russie qui détient l’arsenal nucléaire quantitativement le plus important. Il est intéressant de noter cette omission surtout lorsque le propos est largement partagé par les penseurs pacifistes. À l’étude du site OtherWords.org, publié par le </a:t>
            </a:r>
            <a:r>
              <a:rPr lang="fr-BE" baseline="0" dirty="0" err="1" smtClean="0">
                <a:solidFill>
                  <a:srgbClr val="C00000"/>
                </a:solidFill>
              </a:rPr>
              <a:t>think</a:t>
            </a:r>
            <a:r>
              <a:rPr lang="fr-BE" baseline="0" dirty="0" smtClean="0">
                <a:solidFill>
                  <a:srgbClr val="C00000"/>
                </a:solidFill>
              </a:rPr>
              <a:t> tank </a:t>
            </a:r>
            <a:r>
              <a:rPr lang="fr-BE" i="1" baseline="0" dirty="0" smtClean="0">
                <a:solidFill>
                  <a:srgbClr val="C00000"/>
                </a:solidFill>
              </a:rPr>
              <a:t>Institute for </a:t>
            </a:r>
            <a:r>
              <a:rPr lang="fr-BE" i="1" baseline="0" dirty="0" err="1" smtClean="0">
                <a:solidFill>
                  <a:srgbClr val="C00000"/>
                </a:solidFill>
              </a:rPr>
              <a:t>policies</a:t>
            </a:r>
            <a:r>
              <a:rPr lang="fr-BE" i="1" baseline="0" dirty="0" smtClean="0">
                <a:solidFill>
                  <a:srgbClr val="C00000"/>
                </a:solidFill>
              </a:rPr>
              <a:t> </a:t>
            </a:r>
            <a:r>
              <a:rPr lang="fr-BE" i="1" baseline="0" dirty="0" err="1" smtClean="0">
                <a:solidFill>
                  <a:srgbClr val="C00000"/>
                </a:solidFill>
              </a:rPr>
              <a:t>studies</a:t>
            </a:r>
            <a:r>
              <a:rPr lang="fr-BE" i="1" baseline="0" dirty="0" smtClean="0">
                <a:solidFill>
                  <a:srgbClr val="C00000"/>
                </a:solidFill>
              </a:rPr>
              <a:t>, </a:t>
            </a:r>
            <a:r>
              <a:rPr lang="fr-BE" i="0" baseline="0" dirty="0" smtClean="0">
                <a:solidFill>
                  <a:srgbClr val="C00000"/>
                </a:solidFill>
              </a:rPr>
              <a:t>le lecteur critique s’apercevra de l’importance de l’autocritique sur le champ étasunien selon l’adage qui dit qu’une bonne critique commence par soi-même. Pluraliste, sans doute animée par un intérêt pour la culture de paix, critique à l’égard du gouvernement israélien, la ligne éditoriale participative contient plusieurs titres qui critiquent la politique américaine à l’égard d’une Russie présentée comme autoritaire (exemple :</a:t>
            </a:r>
            <a:r>
              <a:rPr lang="fr-BE" sz="1200" u="sng" kern="1200" dirty="0" smtClean="0">
                <a:solidFill>
                  <a:schemeClr val="tx1"/>
                </a:solidFill>
                <a:latin typeface="+mn-lt"/>
                <a:ea typeface="+mn-ea"/>
                <a:cs typeface="+mn-cs"/>
                <a:hlinkClick r:id="rId3"/>
              </a:rPr>
              <a:t>https://otherwords.org/he-came-bearing-gifts/</a:t>
            </a:r>
            <a:r>
              <a:rPr lang="fr-BE" sz="1200" kern="1200" dirty="0" smtClean="0">
                <a:solidFill>
                  <a:schemeClr val="tx1"/>
                </a:solidFill>
                <a:latin typeface="+mn-lt"/>
                <a:ea typeface="+mn-ea"/>
                <a:cs typeface="+mn-cs"/>
              </a:rPr>
              <a:t> ). Le site semblait encourager à soutenir le processus pour un</a:t>
            </a:r>
            <a:r>
              <a:rPr lang="fr-BE" sz="1200" kern="1200" baseline="0" dirty="0" smtClean="0">
                <a:solidFill>
                  <a:schemeClr val="tx1"/>
                </a:solidFill>
                <a:latin typeface="+mn-lt"/>
                <a:ea typeface="+mn-ea"/>
                <a:cs typeface="+mn-cs"/>
              </a:rPr>
              <a:t> accord sur le nucléaire iranien et se montre très critique sur sa rupture de 2018</a:t>
            </a:r>
            <a:r>
              <a:rPr lang="fr-BE" sz="1200" kern="1200" baseline="0" dirty="0" smtClean="0">
                <a:solidFill>
                  <a:schemeClr val="tx1"/>
                </a:solidFill>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fr-BE"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BE" sz="1200" kern="1200" baseline="0" dirty="0" smtClean="0">
                <a:solidFill>
                  <a:schemeClr val="tx1"/>
                </a:solidFill>
                <a:latin typeface="+mn-lt"/>
                <a:ea typeface="+mn-ea"/>
                <a:cs typeface="+mn-cs"/>
              </a:rPr>
              <a:t>Dans l’affaire de l’assassinat de M. </a:t>
            </a:r>
            <a:r>
              <a:rPr lang="fr-BE" sz="1200" kern="1200" baseline="0" dirty="0" err="1" smtClean="0">
                <a:solidFill>
                  <a:schemeClr val="tx1"/>
                </a:solidFill>
                <a:latin typeface="+mn-lt"/>
                <a:ea typeface="+mn-ea"/>
                <a:cs typeface="+mn-cs"/>
              </a:rPr>
              <a:t>Kashoggi</a:t>
            </a:r>
            <a:r>
              <a:rPr lang="fr-BE" sz="1200" kern="1200" baseline="0" dirty="0" smtClean="0">
                <a:solidFill>
                  <a:schemeClr val="tx1"/>
                </a:solidFill>
                <a:latin typeface="+mn-lt"/>
                <a:ea typeface="+mn-ea"/>
                <a:cs typeface="+mn-cs"/>
              </a:rPr>
              <a:t>, M. </a:t>
            </a:r>
            <a:r>
              <a:rPr lang="fr-BE" sz="1200" kern="1200" baseline="0" dirty="0" err="1" smtClean="0">
                <a:solidFill>
                  <a:schemeClr val="tx1"/>
                </a:solidFill>
                <a:latin typeface="+mn-lt"/>
                <a:ea typeface="+mn-ea"/>
                <a:cs typeface="+mn-cs"/>
              </a:rPr>
              <a:t>Trump</a:t>
            </a:r>
            <a:r>
              <a:rPr lang="fr-BE" sz="1200" kern="1200" baseline="0" dirty="0" smtClean="0">
                <a:solidFill>
                  <a:schemeClr val="tx1"/>
                </a:solidFill>
                <a:latin typeface="+mn-lt"/>
                <a:ea typeface="+mn-ea"/>
                <a:cs typeface="+mn-cs"/>
              </a:rPr>
              <a:t> justifie dans une déclaration </a:t>
            </a:r>
            <a:r>
              <a:rPr lang="fr-BE" sz="1200" kern="1200" baseline="0" dirty="0" err="1" smtClean="0">
                <a:solidFill>
                  <a:schemeClr val="tx1"/>
                </a:solidFill>
                <a:latin typeface="+mn-lt"/>
                <a:ea typeface="+mn-ea"/>
                <a:cs typeface="+mn-cs"/>
              </a:rPr>
              <a:t>offcielle</a:t>
            </a:r>
            <a:r>
              <a:rPr lang="fr-BE" sz="1200" kern="1200" baseline="0" dirty="0" smtClean="0">
                <a:solidFill>
                  <a:schemeClr val="tx1"/>
                </a:solidFill>
                <a:latin typeface="+mn-lt"/>
                <a:ea typeface="+mn-ea"/>
                <a:cs typeface="+mn-cs"/>
              </a:rPr>
              <a:t>, publiée le 20 novembre 2018, son soutien au Prince héritier saoudien accusé d’avoir commandité le meurtre du journaliste critique. Son premier paragraphe est une charge de diversion contre l’Iran (</a:t>
            </a:r>
            <a:r>
              <a:rPr lang="fr-BE" sz="1200" u="sng" kern="1200" dirty="0" smtClean="0">
                <a:solidFill>
                  <a:schemeClr val="tx1"/>
                </a:solidFill>
                <a:latin typeface="+mn-lt"/>
                <a:ea typeface="+mn-ea"/>
                <a:cs typeface="+mn-cs"/>
                <a:hlinkClick r:id="rId4"/>
              </a:rPr>
              <a:t>https://www.whitehouse.gov/briefings-statements/statement-president-donald-j-trump-standing-saudi-arabia/</a:t>
            </a:r>
            <a:r>
              <a:rPr lang="fr-BE" sz="1200" kern="1200" dirty="0" smtClean="0">
                <a:solidFill>
                  <a:schemeClr val="tx1"/>
                </a:solidFill>
                <a:latin typeface="+mn-lt"/>
                <a:ea typeface="+mn-ea"/>
                <a:cs typeface="+mn-cs"/>
              </a:rPr>
              <a:t> </a:t>
            </a:r>
            <a:r>
              <a:rPr lang="fr-BE" sz="1200" kern="1200" baseline="0" dirty="0" smtClean="0">
                <a:solidFill>
                  <a:schemeClr val="tx1"/>
                </a:solidFill>
                <a:latin typeface="+mn-lt"/>
                <a:ea typeface="+mn-ea"/>
                <a:cs typeface="+mn-cs"/>
              </a:rPr>
              <a:t>). La propagande décomplexée est ici observable dans une transparence rare.</a:t>
            </a:r>
            <a:endParaRPr lang="fr-BE" sz="1200" kern="1200" dirty="0" smtClean="0">
              <a:solidFill>
                <a:schemeClr val="tx1"/>
              </a:solidFill>
              <a:latin typeface="+mn-lt"/>
              <a:ea typeface="+mn-ea"/>
              <a:cs typeface="+mn-cs"/>
            </a:endParaRPr>
          </a:p>
          <a:p>
            <a:endParaRPr lang="fr-BE" i="1" dirty="0" smtClean="0">
              <a:solidFill>
                <a:srgbClr val="C00000"/>
              </a:solidFill>
            </a:endParaRPr>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36</a:t>
            </a:fld>
            <a:endParaRPr lang="fr-B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t>Commentaire. </a:t>
            </a:r>
            <a:r>
              <a:rPr lang="fr-BE" dirty="0" smtClean="0"/>
              <a:t>Infographie basée sur les chiffres du SIPRI, outil de référence internationale. Objectif : rappeler</a:t>
            </a:r>
            <a:r>
              <a:rPr lang="fr-BE" baseline="0" dirty="0" smtClean="0"/>
              <a:t> que les pays détenteurs de l’arme atomique, appuyés par les membres de l’OTAN,  </a:t>
            </a:r>
            <a:r>
              <a:rPr lang="fr-BE" baseline="0" smtClean="0"/>
              <a:t>ont </a:t>
            </a:r>
            <a:r>
              <a:rPr lang="fr-BE" baseline="0" smtClean="0"/>
              <a:t>boycotté </a:t>
            </a:r>
            <a:r>
              <a:rPr lang="fr-BE" baseline="0" dirty="0" smtClean="0"/>
              <a:t>l’adoption à l’ONU du Traité sur l’interdiction des armes nucléaires de 2017.</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37</a:t>
            </a:fld>
            <a:endParaRPr lang="fr-B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b="1" dirty="0" smtClean="0"/>
              <a:t>Sources. </a:t>
            </a: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*Michael </a:t>
            </a:r>
            <a:r>
              <a:rPr lang="en-US" b="0" dirty="0" err="1" smtClean="0"/>
              <a:t>Mehrdad</a:t>
            </a:r>
            <a:r>
              <a:rPr lang="en-US" b="0" dirty="0" smtClean="0"/>
              <a:t> R.S.C. </a:t>
            </a:r>
            <a:r>
              <a:rPr lang="en-US" b="0" dirty="0" err="1" smtClean="0"/>
              <a:t>Izady</a:t>
            </a:r>
            <a:r>
              <a:rPr lang="en-US" b="0" dirty="0" smtClean="0"/>
              <a:t> or Michael </a:t>
            </a:r>
            <a:r>
              <a:rPr lang="en-US" b="0" dirty="0" err="1" smtClean="0"/>
              <a:t>Izady</a:t>
            </a:r>
            <a:r>
              <a:rPr lang="en-US" b="0" dirty="0" smtClean="0"/>
              <a:t> (</a:t>
            </a:r>
            <a:r>
              <a:rPr lang="en-US" dirty="0" smtClean="0"/>
              <a:t>1963-), </a:t>
            </a:r>
            <a:r>
              <a:rPr lang="en-US" dirty="0" err="1" smtClean="0"/>
              <a:t>écrivain</a:t>
            </a:r>
            <a:r>
              <a:rPr lang="en-US" dirty="0" smtClean="0"/>
              <a:t> </a:t>
            </a:r>
            <a:r>
              <a:rPr lang="en-US" dirty="0" err="1" smtClean="0"/>
              <a:t>spécialisé</a:t>
            </a:r>
            <a:r>
              <a:rPr lang="en-US" dirty="0" smtClean="0"/>
              <a:t> </a:t>
            </a:r>
            <a:r>
              <a:rPr lang="en-US" dirty="0" err="1" smtClean="0"/>
              <a:t>dans</a:t>
            </a:r>
            <a:r>
              <a:rPr lang="en-US" dirty="0" smtClean="0"/>
              <a:t> les </a:t>
            </a:r>
            <a:r>
              <a:rPr lang="en-US" dirty="0" err="1" smtClean="0"/>
              <a:t>thèmes</a:t>
            </a:r>
            <a:r>
              <a:rPr lang="en-US" dirty="0" smtClean="0"/>
              <a:t> du </a:t>
            </a:r>
            <a:r>
              <a:rPr lang="en-US" dirty="0" err="1" smtClean="0"/>
              <a:t>Moyen</a:t>
            </a:r>
            <a:r>
              <a:rPr lang="en-US" dirty="0" smtClean="0"/>
              <a:t>-Orient et des </a:t>
            </a:r>
            <a:r>
              <a:rPr lang="en-US" dirty="0" err="1" smtClean="0"/>
              <a:t>Kurdes</a:t>
            </a:r>
            <a:r>
              <a:rPr lang="en-US" dirty="0" smtClean="0"/>
              <a:t>. Il a </a:t>
            </a:r>
            <a:r>
              <a:rPr lang="en-US" dirty="0" err="1" smtClean="0"/>
              <a:t>travaillé</a:t>
            </a:r>
            <a:r>
              <a:rPr lang="en-US" dirty="0" smtClean="0"/>
              <a:t> </a:t>
            </a:r>
            <a:r>
              <a:rPr lang="en-US" dirty="0" err="1" smtClean="0"/>
              <a:t>dans</a:t>
            </a:r>
            <a:r>
              <a:rPr lang="en-US" dirty="0" smtClean="0"/>
              <a:t> le cadre de </a:t>
            </a:r>
            <a:r>
              <a:rPr lang="en-US" dirty="0" err="1" smtClean="0"/>
              <a:t>plusieurs</a:t>
            </a:r>
            <a:r>
              <a:rPr lang="en-US" dirty="0" smtClean="0"/>
              <a:t> </a:t>
            </a:r>
            <a:r>
              <a:rPr lang="en-US" dirty="0" err="1" smtClean="0"/>
              <a:t>universités</a:t>
            </a:r>
            <a:r>
              <a:rPr lang="en-US" dirty="0" smtClean="0"/>
              <a:t> </a:t>
            </a:r>
            <a:r>
              <a:rPr lang="en-US" dirty="0" err="1" smtClean="0"/>
              <a:t>américaines</a:t>
            </a:r>
            <a:r>
              <a:rPr lang="en-US" dirty="0" smtClean="0"/>
              <a:t>. </a:t>
            </a:r>
            <a:r>
              <a:rPr lang="en-US" dirty="0" err="1" smtClean="0"/>
              <a:t>Très</a:t>
            </a:r>
            <a:r>
              <a:rPr lang="en-US" dirty="0" smtClean="0"/>
              <a:t> </a:t>
            </a:r>
            <a:r>
              <a:rPr lang="en-US" dirty="0" err="1" smtClean="0"/>
              <a:t>actif</a:t>
            </a:r>
            <a:r>
              <a:rPr lang="en-US" dirty="0" smtClean="0"/>
              <a:t> </a:t>
            </a:r>
            <a:r>
              <a:rPr lang="en-US" dirty="0" err="1" smtClean="0"/>
              <a:t>dans</a:t>
            </a:r>
            <a:r>
              <a:rPr lang="en-US" dirty="0" smtClean="0"/>
              <a:t> le </a:t>
            </a:r>
            <a:r>
              <a:rPr lang="en-US" dirty="0" err="1" smtClean="0"/>
              <a:t>projet</a:t>
            </a:r>
            <a:r>
              <a:rPr lang="en-US" dirty="0" smtClean="0"/>
              <a:t> </a:t>
            </a:r>
            <a:r>
              <a:rPr lang="en-US" dirty="0" err="1" smtClean="0"/>
              <a:t>universitaire</a:t>
            </a:r>
            <a:r>
              <a:rPr lang="en-US" dirty="0" smtClean="0"/>
              <a:t> Gulf2000 de </a:t>
            </a:r>
            <a:r>
              <a:rPr lang="en-US" dirty="0" err="1" smtClean="0"/>
              <a:t>l’université</a:t>
            </a:r>
            <a:r>
              <a:rPr lang="en-US" dirty="0" smtClean="0"/>
              <a:t> Columbia. </a:t>
            </a:r>
            <a:r>
              <a:rPr lang="en-US" dirty="0" err="1" smtClean="0"/>
              <a:t>Ce</a:t>
            </a:r>
            <a:r>
              <a:rPr lang="en-US" dirty="0" smtClean="0"/>
              <a:t> </a:t>
            </a:r>
            <a:r>
              <a:rPr lang="en-US" dirty="0" err="1" smtClean="0"/>
              <a:t>projet</a:t>
            </a:r>
            <a:r>
              <a:rPr lang="en-US" dirty="0" smtClean="0"/>
              <a:t> </a:t>
            </a:r>
            <a:r>
              <a:rPr lang="en-US" dirty="0" err="1" smtClean="0"/>
              <a:t>rassemble</a:t>
            </a:r>
            <a:r>
              <a:rPr lang="en-US" dirty="0" smtClean="0"/>
              <a:t> des </a:t>
            </a:r>
            <a:r>
              <a:rPr lang="en-US" dirty="0" err="1" smtClean="0"/>
              <a:t>dizaines</a:t>
            </a:r>
            <a:r>
              <a:rPr lang="en-US" dirty="0" smtClean="0"/>
              <a:t> de </a:t>
            </a:r>
            <a:r>
              <a:rPr lang="en-US" dirty="0" err="1" smtClean="0"/>
              <a:t>cartes</a:t>
            </a:r>
            <a:r>
              <a:rPr lang="en-US" dirty="0" smtClean="0"/>
              <a:t> </a:t>
            </a:r>
            <a:r>
              <a:rPr lang="en-US" dirty="0" err="1" smtClean="0"/>
              <a:t>pertinentes</a:t>
            </a:r>
            <a:r>
              <a:rPr lang="en-US" baseline="0" dirty="0" smtClean="0"/>
              <a:t> pour </a:t>
            </a:r>
            <a:r>
              <a:rPr lang="en-US" baseline="0" dirty="0" err="1" smtClean="0"/>
              <a:t>l’étude</a:t>
            </a:r>
            <a:r>
              <a:rPr lang="en-US" baseline="0" dirty="0" smtClean="0"/>
              <a:t> du </a:t>
            </a:r>
            <a:r>
              <a:rPr lang="en-US" baseline="0" dirty="0" err="1" smtClean="0"/>
              <a:t>Moyen</a:t>
            </a:r>
            <a:r>
              <a:rPr lang="en-US" baseline="0" dirty="0" smtClean="0"/>
              <a:t>-Orient.</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B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dirty="0" smtClean="0"/>
              <a:t>*Le dessous des</a:t>
            </a:r>
            <a:r>
              <a:rPr lang="fr-BE" baseline="0" dirty="0" smtClean="0"/>
              <a:t> cartes, http://ddc.arte.tv/cartes/246 . Pertinence : permet une interprétation centrée sur l’Iran.</a:t>
            </a:r>
            <a:endParaRPr lang="fr-BE"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BE"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b="1" dirty="0" smtClean="0"/>
              <a:t>Commentaire</a:t>
            </a:r>
            <a:r>
              <a:rPr lang="fr-BE" b="1" baseline="0" dirty="0" smtClean="0"/>
              <a:t> de J. –Ch. Victor. </a:t>
            </a:r>
            <a:r>
              <a:rPr lang="fr-BE" b="1" dirty="0" smtClean="0"/>
              <a:t> «</a:t>
            </a:r>
            <a:r>
              <a:rPr lang="fr-BE" b="1" i="1" dirty="0" smtClean="0"/>
              <a:t> </a:t>
            </a:r>
            <a:r>
              <a:rPr lang="fr-BE" i="1" dirty="0" smtClean="0"/>
              <a:t>Pourquoi y a-t-il une impression d’encerclement dans le pays ? Et bien parce qu’en Afghanistan, donc à l’est de l’Iran, les États-Unis et l’Otan ont installé plusieurs bases pour lutter contre le terrorisme. Et en Irak, donc à l’ouest de l’Iran, avec l’intervention de 2003, les États-Unis disposent là aussi de facilités militaires qu’ils ont conservées après leur retrait de fin 2011. Ces bases sont venues s’ajouter à celles existant au Pakistan, en Arabie saoudite, au Koweït, à Bahreïn, au Qatar, aux Émirats arabes unis, en Oman, en Jordanie, en Turquie, et en Égypte. </a:t>
            </a:r>
            <a:r>
              <a:rPr lang="fr-BE" dirty="0" smtClean="0"/>
              <a:t>»</a:t>
            </a:r>
          </a:p>
          <a:p>
            <a:endParaRPr lang="fr-BE" dirty="0" smtClean="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38</a:t>
            </a:fld>
            <a:endParaRPr lang="fr-B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Des interventions</a:t>
            </a:r>
            <a:r>
              <a:rPr lang="fr-BE" baseline="0" dirty="0" smtClean="0"/>
              <a:t> « contre le terrorisme international » ???</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39</a:t>
            </a:fld>
            <a:endParaRPr lang="fr-B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t>Source. </a:t>
            </a:r>
            <a:r>
              <a:rPr lang="fr-BE" dirty="0" smtClean="0"/>
              <a:t>Cécile Marin dans </a:t>
            </a:r>
            <a:r>
              <a:rPr lang="fr-BE" i="1" dirty="0" smtClean="0"/>
              <a:t>Le Monde diplomatique</a:t>
            </a:r>
            <a:r>
              <a:rPr lang="fr-BE" dirty="0" smtClean="0"/>
              <a:t>, novembre 2016.</a:t>
            </a:r>
          </a:p>
          <a:p>
            <a:endParaRPr lang="fr-BE" dirty="0" smtClean="0"/>
          </a:p>
          <a:p>
            <a:r>
              <a:rPr lang="fr-BE" b="1" dirty="0" smtClean="0"/>
              <a:t>Commentaire</a:t>
            </a:r>
            <a:r>
              <a:rPr lang="fr-BE" b="1" baseline="0" dirty="0" smtClean="0"/>
              <a:t> par Cécile Marin </a:t>
            </a:r>
            <a:r>
              <a:rPr lang="fr-BE" baseline="0" dirty="0" smtClean="0"/>
              <a:t>:</a:t>
            </a:r>
          </a:p>
          <a:p>
            <a:r>
              <a:rPr lang="fr-BE" i="1" dirty="0" smtClean="0"/>
              <a:t>« Depuis l’intervention aérienne de la coalition arabo-occidentale, en août 2014, l’Organisation de l’État islamique (OEI) a perdu du terrain, essentiellement au profit des Kurdes en Syrie et des forces gouvernementales en Irak. Après l’intervention russe, en septembre 2015, les troupes du président syrien </a:t>
            </a:r>
            <a:r>
              <a:rPr lang="fr-BE" i="1" dirty="0" err="1" smtClean="0"/>
              <a:t>Bachar</a:t>
            </a:r>
            <a:r>
              <a:rPr lang="fr-BE" i="1" dirty="0" smtClean="0"/>
              <a:t> Al-Assad ont cessé de reculer, puis ont repris l’offensive contre l’opposition armée, notamment à Alep.</a:t>
            </a:r>
          </a:p>
          <a:p>
            <a:r>
              <a:rPr lang="fr-BE" i="1" dirty="0" smtClean="0"/>
              <a:t>En Syrie, la recherche d’une issue politique bute sur l’émiettement de troupes parfois très composites : armée loyaliste ; Kurdes et alliés arabes ; groupes rebelles de l’Armée syrienne libre souvent imbriqués avec des </a:t>
            </a:r>
            <a:r>
              <a:rPr lang="fr-BE" i="1" dirty="0" err="1" smtClean="0"/>
              <a:t>djihadistes</a:t>
            </a:r>
            <a:r>
              <a:rPr lang="fr-BE" i="1" dirty="0" smtClean="0"/>
              <a:t> plus ou moins proches d’</a:t>
            </a:r>
            <a:r>
              <a:rPr lang="fr-BE" i="1" dirty="0" err="1" smtClean="0"/>
              <a:t>Al-Qaida</a:t>
            </a:r>
            <a:r>
              <a:rPr lang="fr-BE" i="1" dirty="0" smtClean="0"/>
              <a:t> ; OEI. Cette dernière accueille en Irak et en Syrie des combattants venus de tous les continents, tandis que l’implication des puissances étrangères devient de plus en plus forte.</a:t>
            </a:r>
          </a:p>
          <a:p>
            <a:r>
              <a:rPr lang="fr-BE" i="1" dirty="0" smtClean="0"/>
              <a:t>Le schéma met en lumière la diversité des soutiens internationaux, et non les oppositions (celle de la Turquie aux Kurdes de Syrie, par exemple). Il fait apparaître l’escalade militaire, le paradoxe de certains soutiens communs (Iran et États-Unis en Irak) et l’ambiguïté de certaines positions, comme celle des pays du Golfe. Derrière le soutien de ceux-ci à l’opposition syrienne planent des soupçons d’aides indirectes, voire directes, aux </a:t>
            </a:r>
            <a:r>
              <a:rPr lang="fr-BE" i="1" dirty="0" err="1" smtClean="0"/>
              <a:t>djihadistes</a:t>
            </a:r>
            <a:r>
              <a:rPr lang="fr-BE" i="1" dirty="0" smtClean="0"/>
              <a:t> les plus radicaux et même à l’OEI, comme l’indique un courriel de Mme Hillary Clinton daté d’août 2014. </a:t>
            </a:r>
            <a:r>
              <a:rPr lang="fr-BE" dirty="0" smtClean="0"/>
              <a:t>»</a:t>
            </a:r>
          </a:p>
          <a:p>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40</a:t>
            </a:fld>
            <a:endParaRPr lang="fr-B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r>
              <a:rPr lang="fr-BE" b="1" dirty="0" smtClean="0"/>
              <a:t>Critique. </a:t>
            </a:r>
            <a:r>
              <a:rPr lang="fr-BE" b="0" dirty="0" smtClean="0"/>
              <a:t>« Un </a:t>
            </a:r>
            <a:r>
              <a:rPr lang="fr-BE" b="0" dirty="0" err="1" smtClean="0"/>
              <a:t>blogger</a:t>
            </a:r>
            <a:r>
              <a:rPr lang="fr-BE" b="0" dirty="0" smtClean="0"/>
              <a:t> </a:t>
            </a:r>
            <a:r>
              <a:rPr lang="fr-BE" b="0" dirty="0" err="1" smtClean="0"/>
              <a:t>comdamné</a:t>
            </a:r>
            <a:r>
              <a:rPr lang="fr-BE" b="0" baseline="0" dirty="0" smtClean="0"/>
              <a:t> en Arabie saoudite à 1000 coups de fouet ». Le personnage (sur le bouquin «</a:t>
            </a:r>
            <a:r>
              <a:rPr lang="fr-BE" b="0" i="1" baseline="0" dirty="0" smtClean="0"/>
              <a:t> Charia</a:t>
            </a:r>
            <a:r>
              <a:rPr lang="fr-BE" b="0" baseline="0" dirty="0" smtClean="0"/>
              <a:t> ») : « </a:t>
            </a:r>
            <a:r>
              <a:rPr lang="fr-BE" b="0" i="1" baseline="0" dirty="0" smtClean="0"/>
              <a:t>J’aimerais tant rester mais je suis en retard pour une décapitation</a:t>
            </a:r>
            <a:r>
              <a:rPr lang="fr-BE" b="0" baseline="0" dirty="0" smtClean="0"/>
              <a:t> ». Janvier, 2015.</a:t>
            </a:r>
          </a:p>
          <a:p>
            <a:endParaRPr lang="fr-BE" b="1" dirty="0" smtClean="0"/>
          </a:p>
          <a:p>
            <a:r>
              <a:rPr lang="fr-BE" b="1" dirty="0" smtClean="0"/>
              <a:t>JEFF DANZIGER</a:t>
            </a:r>
            <a:r>
              <a:rPr lang="fr-BE" dirty="0" smtClean="0"/>
              <a:t>, caricaturiste,</a:t>
            </a:r>
            <a:r>
              <a:rPr lang="fr-BE" baseline="0" dirty="0" smtClean="0"/>
              <a:t> écrivain, chroniqueur </a:t>
            </a:r>
            <a:r>
              <a:rPr lang="fr-BE" dirty="0" smtClean="0"/>
              <a:t>américain, né en 1943. Vétéran de la guerre du Vietnam. Dénonce avec entêtement ceux qui ont entraîné les Etats-Unis dans une guerre en Irak vaine et sanglante. Il publie sur (courrierinternational.com) une chronique hebdomadaire, “Mon Amérique à moi”.</a:t>
            </a:r>
            <a:br>
              <a:rPr lang="fr-BE" dirty="0" smtClean="0"/>
            </a:br>
            <a:r>
              <a:rPr lang="fr-BE" dirty="0" smtClean="0"/>
              <a:t>“Certains dessins de </a:t>
            </a:r>
            <a:r>
              <a:rPr lang="fr-BE" dirty="0" err="1" smtClean="0"/>
              <a:t>Cartooning</a:t>
            </a:r>
            <a:r>
              <a:rPr lang="fr-BE" dirty="0" smtClean="0"/>
              <a:t> for Peace témoignent de l’impossibilité de poursuivre dans cette voie si l’on veut un jour vivre dans un monde de paix : en effet, la plupart d’entre eux illustrent la guerre ou ses conséquences. Ce ne sont pas uniquement des colombes et des rameaux d’olivier qui apparaissent sur ces illustrations, car dessiner pour la paix, c’est aussi faire voir les véritables horreurs de la guerre. On peut aussi travailler pour la paix en démontant l’idée stupide qu’on remportera rapidement et facilement la victoire. Par exemple [avant le déclenchement de la guerre en Irak], j’ai illustré les conditions dans lesquelles les soldats américains se trouveraient, les dangers auxquels ils seraient exposés. Malheureusement, tout cela s’est concrétisé. Illustrer ces scènes, c’est un peu comme envoyer un avertissement : il faut à tout prix rechercher la paix, et ce n’est pas par l’intermédiaire de la guerre que nous y arriverons. Il est de notre devoir de faire passer ce message de la façon la plus claire possible.” </a:t>
            </a:r>
          </a:p>
          <a:p>
            <a:endParaRPr lang="fr-BE" dirty="0" smtClean="0"/>
          </a:p>
          <a:p>
            <a:r>
              <a:rPr lang="fr-BE" dirty="0" smtClean="0"/>
              <a:t>(texte biographique de </a:t>
            </a:r>
            <a:r>
              <a:rPr lang="fr-BE" i="1" dirty="0" smtClean="0"/>
              <a:t>Courrier international</a:t>
            </a:r>
            <a:r>
              <a:rPr lang="fr-BE" i="0" dirty="0" smtClean="0"/>
              <a:t>, 20/10/2014, URL : https://www.courrierinternational.com/article/2008/01/10/dessiner-pour-la-bonne-cause</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43</a:t>
            </a:fld>
            <a:endParaRPr lang="fr-B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r>
              <a:rPr lang="fr-BE" b="1" dirty="0" smtClean="0"/>
              <a:t>Critique</a:t>
            </a:r>
            <a:r>
              <a:rPr lang="fr-BE" b="1" baseline="0" dirty="0" smtClean="0"/>
              <a:t>. </a:t>
            </a:r>
            <a:r>
              <a:rPr lang="fr-BE" b="0" baseline="0" dirty="0" smtClean="0"/>
              <a:t>« Nos alliés saoudiens décapitent une femme pour sorcellerie », décembre 2011.</a:t>
            </a:r>
          </a:p>
          <a:p>
            <a:endParaRPr lang="fr-BE" b="0" baseline="0" dirty="0" smtClean="0"/>
          </a:p>
          <a:p>
            <a:r>
              <a:rPr lang="fr-BE" b="1" dirty="0" smtClean="0"/>
              <a:t>JEFF DANZIGER</a:t>
            </a:r>
            <a:r>
              <a:rPr lang="fr-BE" dirty="0" smtClean="0"/>
              <a:t>, caricaturiste américain, né en 1943. Vétéran de la guerre du Vietnam. Dénonce avec entêtement ceux qui ont entraîné les Etats-Unis dans une guerre en Irak vaine et sanglante. Ecrivain aussi, il publie sur (courrierinternational.com) une chronique hebdomadaire, “Mon Amérique à moi”.</a:t>
            </a:r>
            <a:br>
              <a:rPr lang="fr-BE" dirty="0" smtClean="0"/>
            </a:br>
            <a:r>
              <a:rPr lang="fr-BE" dirty="0" smtClean="0"/>
              <a:t>“Certains dessins de </a:t>
            </a:r>
            <a:r>
              <a:rPr lang="fr-BE" dirty="0" err="1" smtClean="0"/>
              <a:t>Cartooning</a:t>
            </a:r>
            <a:r>
              <a:rPr lang="fr-BE" dirty="0" smtClean="0"/>
              <a:t> for Peace témoignent de l’impossibilité de poursuivre dans cette voie si l’on veut un jour vivre dans un monde de paix : en effet, la plupart d’entre eux illustrent la guerre ou ses conséquences. Ce ne sont pas uniquement des colombes et des rameaux d’olivier qui apparaissent sur ces illustrations, car dessiner pour la paix, c’est aussi faire voir les véritables horreurs de la guerre. On peut aussi travailler pour la paix en démontant l’idée stupide qu’on remportera rapidement et facilement la victoire. Par exemple [avant le déclenchement de la guerre en Irak], j’ai illustré les conditions dans lesquelles les soldats américains se trouveraient, les dangers auxquels ils seraient exposés. Malheureusement, tout cela s’est concrétisé. Illustrer ces scènes, c’est un peu comme envoyer un avertissement : il faut à tout prix rechercher la paix, et ce n’est pas par l’intermédiaire de la guerre que nous y arriverons. Il est de notre devoir de faire passer ce message de la façon la plus claire possible.” </a:t>
            </a:r>
          </a:p>
          <a:p>
            <a:endParaRPr lang="fr-BE" dirty="0" smtClean="0"/>
          </a:p>
          <a:p>
            <a:r>
              <a:rPr lang="fr-BE" dirty="0" smtClean="0"/>
              <a:t>(texte biographique de </a:t>
            </a:r>
            <a:r>
              <a:rPr lang="fr-BE" i="1" dirty="0" smtClean="0"/>
              <a:t>Courrier international</a:t>
            </a:r>
            <a:r>
              <a:rPr lang="fr-BE" i="0" dirty="0" smtClean="0"/>
              <a:t>, 20/10/2014, URL : https://www.courrierinternational.com/article/2008/01/10/dessiner-pour-la-bonne-cause )</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44</a:t>
            </a:fld>
            <a:endParaRPr lang="fr-B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r>
              <a:rPr lang="fr-BE" b="1" dirty="0" smtClean="0"/>
              <a:t>Critique</a:t>
            </a:r>
            <a:r>
              <a:rPr lang="fr-BE" b="1" baseline="0" dirty="0" smtClean="0"/>
              <a:t>. </a:t>
            </a:r>
            <a:r>
              <a:rPr lang="fr-BE" b="0" baseline="0" dirty="0" smtClean="0"/>
              <a:t>« </a:t>
            </a:r>
            <a:r>
              <a:rPr lang="fr-BE" b="0" i="1" baseline="0" dirty="0" smtClean="0"/>
              <a:t>Les Saoudiens fournissent maintenant des armes aux rebelles syriens </a:t>
            </a:r>
            <a:r>
              <a:rPr lang="fr-BE" b="0" baseline="0" dirty="0" smtClean="0"/>
              <a:t>». Le personnage à gauche porte une boite de munitions : « </a:t>
            </a:r>
            <a:r>
              <a:rPr lang="fr-BE" b="0" i="1" baseline="0" dirty="0" smtClean="0"/>
              <a:t>Bontés divines ! Pourquoi ne nous avez-vous pas dit  plus tôt  que vous vous battiez pour la justice et la démocratie contre une dictature inflexible et cruelle ?</a:t>
            </a:r>
            <a:r>
              <a:rPr lang="fr-BE" b="0" i="0" baseline="0" dirty="0" smtClean="0"/>
              <a:t> ». Celui qui porte les armes type M-16 : « </a:t>
            </a:r>
            <a:r>
              <a:rPr lang="fr-BE" b="0" i="1" baseline="0" dirty="0" smtClean="0"/>
              <a:t>Nous serions venus immédiatement! Nous détestons les </a:t>
            </a:r>
            <a:r>
              <a:rPr lang="fr-BE" b="0" i="1" baseline="0" dirty="0" err="1" smtClean="0"/>
              <a:t>dicatatures</a:t>
            </a:r>
            <a:r>
              <a:rPr lang="fr-BE" b="0" i="1" baseline="0" dirty="0" smtClean="0"/>
              <a:t> cruelles et inflexibles. Vous n’avez qu’à demander à John Kerry »</a:t>
            </a:r>
            <a:r>
              <a:rPr lang="fr-BE" b="0" i="0" baseline="0" dirty="0" smtClean="0"/>
              <a:t> (vice-président des USA sous la présidence de B. Obama)</a:t>
            </a:r>
            <a:r>
              <a:rPr lang="fr-BE" b="0" baseline="0" dirty="0" smtClean="0"/>
              <a:t>, février 2013.</a:t>
            </a:r>
          </a:p>
          <a:p>
            <a:endParaRPr lang="fr-BE" b="0" baseline="0" dirty="0" smtClean="0"/>
          </a:p>
          <a:p>
            <a:r>
              <a:rPr lang="fr-BE" b="1" dirty="0" smtClean="0"/>
              <a:t>JEFF DANZIGER</a:t>
            </a:r>
            <a:r>
              <a:rPr lang="fr-BE" dirty="0" smtClean="0"/>
              <a:t>, caricaturiste américain, né en 1943. Vétéran de la guerre du Vietnam. Dénonce avec entêtement ceux qui ont entraîné les Etats-Unis dans une guerre en Irak vaine et sanglante. Ecrivain aussi, il publie sur (courrierinternational.com) une chronique hebdomadaire, “Mon Amérique à moi”.</a:t>
            </a:r>
            <a:br>
              <a:rPr lang="fr-BE" dirty="0" smtClean="0"/>
            </a:br>
            <a:r>
              <a:rPr lang="fr-BE" dirty="0" smtClean="0"/>
              <a:t>“Certains dessins de </a:t>
            </a:r>
            <a:r>
              <a:rPr lang="fr-BE" dirty="0" err="1" smtClean="0"/>
              <a:t>Cartooning</a:t>
            </a:r>
            <a:r>
              <a:rPr lang="fr-BE" dirty="0" smtClean="0"/>
              <a:t> for Peace témoignent de l’impossibilité de poursuivre dans cette voie si l’on veut un jour vivre dans un monde de paix : en effet, la plupart d’entre eux illustrent la guerre ou ses conséquences. Ce ne sont pas uniquement des colombes et des rameaux d’olivier qui apparaissent sur ces illustrations, car dessiner pour la paix, c’est aussi faire voir les véritables horreurs de la guerre. On peut aussi travailler pour la paix en démontant l’idée stupide qu’on remportera rapidement et facilement la victoire. Par exemple [avant le déclenchement de la guerre en Irak], j’ai illustré les conditions dans lesquelles les soldats américains se trouveraient, les dangers auxquels ils seraient exposés. Malheureusement, tout cela s’est concrétisé. Illustrer ces scènes, c’est un peu comme envoyer un avertissement : il faut à tout prix rechercher la paix, et ce n’est pas par l’intermédiaire de la guerre que nous y arriverons. Il est de notre devoir de faire passer ce message de la façon la plus claire possible.” </a:t>
            </a:r>
          </a:p>
          <a:p>
            <a:endParaRPr lang="fr-BE" dirty="0" smtClean="0"/>
          </a:p>
          <a:p>
            <a:r>
              <a:rPr lang="fr-BE" dirty="0" smtClean="0"/>
              <a:t>(texte biographique de </a:t>
            </a:r>
            <a:r>
              <a:rPr lang="fr-BE" i="1" dirty="0" smtClean="0"/>
              <a:t>Courrier international</a:t>
            </a:r>
            <a:r>
              <a:rPr lang="fr-BE" i="0" dirty="0" smtClean="0"/>
              <a:t>, 20/10/2014, URL : https://www.courrierinternational.com/article/2008/01/10/dessiner-pour-la-bonne-cause )</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45</a:t>
            </a:fld>
            <a:endParaRPr lang="fr-B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r>
              <a:rPr lang="fr-BE" b="1" dirty="0" smtClean="0"/>
              <a:t>Critique</a:t>
            </a:r>
            <a:r>
              <a:rPr lang="fr-BE" b="1" baseline="0" dirty="0" smtClean="0"/>
              <a:t>. </a:t>
            </a:r>
            <a:r>
              <a:rPr lang="fr-BE" b="0" baseline="0" dirty="0" smtClean="0"/>
              <a:t>« </a:t>
            </a:r>
            <a:r>
              <a:rPr lang="fr-BE" b="0" i="1" baseline="0" dirty="0" smtClean="0"/>
              <a:t>Le roi d’Arabie saoudite te veut</a:t>
            </a:r>
            <a:r>
              <a:rPr lang="fr-BE" b="0" baseline="0" dirty="0" smtClean="0"/>
              <a:t> ». « </a:t>
            </a:r>
            <a:r>
              <a:rPr lang="fr-BE" b="0" i="1" baseline="0" dirty="0" smtClean="0"/>
              <a:t>C’est vrai, toi  jeune gars américain, je te veux pour combattre pour moi en Syrie</a:t>
            </a:r>
            <a:r>
              <a:rPr lang="fr-BE" b="0" baseline="0" dirty="0" smtClean="0"/>
              <a:t> »; « </a:t>
            </a:r>
            <a:r>
              <a:rPr lang="fr-BE" b="0" i="1" baseline="0" dirty="0" smtClean="0"/>
              <a:t>je fournis les armes, les munitions et du fric</a:t>
            </a:r>
            <a:r>
              <a:rPr lang="fr-BE" b="0" baseline="0" dirty="0" smtClean="0"/>
              <a:t> »; « </a:t>
            </a:r>
            <a:r>
              <a:rPr lang="fr-BE" b="0" i="1" baseline="0" dirty="0" smtClean="0"/>
              <a:t>pourquoi je n’y vais pas moi-même ?</a:t>
            </a:r>
            <a:r>
              <a:rPr lang="fr-BE" b="0" baseline="0" dirty="0" smtClean="0"/>
              <a:t> »; « </a:t>
            </a:r>
            <a:r>
              <a:rPr lang="fr-BE" b="0" i="1" baseline="0" dirty="0" smtClean="0"/>
              <a:t>Eh bien, d’abord je suis de nature royale, et puis, quelqu’un doit bien rester ici et battre les dames de maison philippines…</a:t>
            </a:r>
            <a:r>
              <a:rPr lang="fr-BE" b="0" baseline="0" dirty="0" smtClean="0"/>
              <a:t> ». Janvier 2014.</a:t>
            </a:r>
          </a:p>
          <a:p>
            <a:endParaRPr lang="fr-BE" b="0" baseline="0" dirty="0" smtClean="0"/>
          </a:p>
          <a:p>
            <a:r>
              <a:rPr lang="fr-BE" b="1" dirty="0" smtClean="0"/>
              <a:t>JEFF DANZIGER</a:t>
            </a:r>
            <a:r>
              <a:rPr lang="fr-BE" dirty="0" smtClean="0"/>
              <a:t>, caricaturiste américain, né en 1943. Vétéran de la guerre du Vietnam. Dénonce avec entêtement ceux qui ont entraîné les Etats-Unis dans une guerre en Irak vaine et sanglante. Ecrivain aussi, il publie sur (courrierinternational.com) une chronique hebdomadaire, “Mon Amérique à moi”.</a:t>
            </a:r>
            <a:br>
              <a:rPr lang="fr-BE" dirty="0" smtClean="0"/>
            </a:br>
            <a:r>
              <a:rPr lang="fr-BE" dirty="0" smtClean="0"/>
              <a:t>“Certains dessins de </a:t>
            </a:r>
            <a:r>
              <a:rPr lang="fr-BE" dirty="0" err="1" smtClean="0"/>
              <a:t>Cartooning</a:t>
            </a:r>
            <a:r>
              <a:rPr lang="fr-BE" dirty="0" smtClean="0"/>
              <a:t> for Peace témoignent de l’impossibilité de poursuivre dans cette voie si l’on veut un jour vivre dans un monde de paix : en effet, la plupart d’entre eux illustrent la guerre ou ses conséquences. Ce ne sont pas uniquement des colombes et des rameaux d’olivier qui apparaissent sur ces illustrations, car dessiner pour la paix, c’est aussi faire voir les véritables horreurs de la guerre. On peut aussi travailler pour la paix en démontant l’idée stupide qu’on remportera rapidement et facilement la victoire. Par exemple [avant le déclenchement de la guerre en Irak], j’ai illustré les conditions dans lesquelles les soldats américains se trouveraient, les dangers auxquels ils seraient exposés. Malheureusement, tout cela s’est concrétisé. Illustrer ces scènes, c’est un peu comme envoyer un avertissement : il faut à tout prix rechercher la paix, et ce n’est pas par l’intermédiaire de la guerre que nous y arriverons. Il est de notre devoir de faire passer ce message de la façon la plus claire possible.” </a:t>
            </a:r>
          </a:p>
          <a:p>
            <a:endParaRPr lang="fr-BE" dirty="0" smtClean="0"/>
          </a:p>
          <a:p>
            <a:r>
              <a:rPr lang="fr-BE" dirty="0" smtClean="0"/>
              <a:t>(texte biographique de </a:t>
            </a:r>
            <a:r>
              <a:rPr lang="fr-BE" i="1" dirty="0" smtClean="0"/>
              <a:t>Courrier international</a:t>
            </a:r>
            <a:r>
              <a:rPr lang="fr-BE" i="0" dirty="0" smtClean="0"/>
              <a:t>, 20/10/2014, URL : https://www.courrierinternational.com/article/2008/01/10/dessiner-pour-la-bonne-cause )</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46</a:t>
            </a:fld>
            <a:endParaRPr lang="fr-B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t>Critique.</a:t>
            </a:r>
            <a:r>
              <a:rPr lang="fr-BE" b="1" baseline="0" dirty="0" smtClean="0"/>
              <a:t> </a:t>
            </a:r>
            <a:r>
              <a:rPr lang="fr-BE" dirty="0" err="1" smtClean="0"/>
              <a:t>Chappatte</a:t>
            </a:r>
            <a:r>
              <a:rPr lang="fr-BE" dirty="0" smtClean="0"/>
              <a:t> Patrick. Dessinateur suisse, né en 1967. travaille avec </a:t>
            </a:r>
            <a:r>
              <a:rPr lang="fr-BE" i="1" dirty="0" smtClean="0"/>
              <a:t>Le Temps,</a:t>
            </a:r>
            <a:r>
              <a:rPr lang="fr-BE" i="1" baseline="0" dirty="0" smtClean="0"/>
              <a:t> Newsweek</a:t>
            </a:r>
            <a:r>
              <a:rPr lang="fr-BE" i="0" baseline="0" dirty="0" smtClean="0"/>
              <a:t> </a:t>
            </a:r>
            <a:r>
              <a:rPr lang="fr-BE" i="0" dirty="0" smtClean="0"/>
              <a:t>et le </a:t>
            </a:r>
            <a:r>
              <a:rPr lang="fr-BE" i="1" dirty="0" smtClean="0"/>
              <a:t>New York Times </a:t>
            </a:r>
            <a:r>
              <a:rPr lang="fr-BE" i="0" dirty="0" smtClean="0"/>
              <a:t>principalement. Son site :</a:t>
            </a:r>
            <a:r>
              <a:rPr lang="fr-BE" i="0" baseline="0" dirty="0" smtClean="0"/>
              <a:t> https://www.chappatte.com/en/  .</a:t>
            </a:r>
            <a:r>
              <a:rPr lang="fr-BE" i="0" dirty="0" smtClean="0"/>
              <a:t>Pour</a:t>
            </a:r>
            <a:r>
              <a:rPr lang="fr-BE" i="0" baseline="0" dirty="0" smtClean="0"/>
              <a:t> percevoir son engagement : https://www.tedxparis.com/patrick-chappatte-un-nouveau-modele-de-reportage/ . </a:t>
            </a:r>
          </a:p>
          <a:p>
            <a:endParaRPr lang="fr-BE" i="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BE" b="1" i="0" baseline="0" dirty="0" smtClean="0"/>
              <a:t>Commentaire. </a:t>
            </a:r>
            <a:r>
              <a:rPr lang="fr-BE" b="0" i="0" baseline="0" dirty="0" smtClean="0"/>
              <a:t>En 2014, le prix du pétrole chute drastiquement. En Belgique, c’est bon pour le prix à la pompe… L’impulsion est politique et vient de l’Arabie saoudite. Contre l’intérêt des autres partenaires de l’OPEP moribonde, elle ouvre les vannes et inonde le monde de brut bradé et exploité de façon conventionnelle. Travailler plus pour gagner beaucoup moins ne se fait pas sans une stratégie claire : mettre à mal ses concurrents dont les économies dépendent fortement de l’énergie fossile. Bien sûr, faire mal à l’Iran qui vient d’élire un conservateur qui joue la carte de l’apaisement et de l’ouverture pour espérer doper les exportations soumises à embargo et resserrer les rangs contre la République islamique. Bien sûr, pour affaiblir la Russie dont la puissance d’airain est bâtie sur les pieds d’argile de la dépendance à ses recettes d’hydrocarbures et plaire au grand frère étasunien. Mais aussi, et c’est piquant, pour faire descendre le prix du baril en dessous du seuil de rentabilité des productions non-conventionnelles, difficiles, chères mais plus flexibles d’utilisation, qui pourraient rendre les USA plus indépendants (hydrocarbures de roches-mères ou des argiles et sables bitumineux). En effet, la technique d’exploitation, lourde et extrêmement polluante, permet aux USA ou au Canada de doper leur autonomie énergétique et d’acheter moins sur les marchés mondiaux. En 2017, tandis que la croissance tire à nouveau les prix vers le haut, le royaume conservateur semble avoir perdu cette guerre commerciale : les USA sont devenus premier producteur mondial, les finances publiques sont dans le rouge et la courbe rentrante politique est effectuée. Moment idéal pour que le président </a:t>
            </a:r>
            <a:r>
              <a:rPr lang="fr-BE" b="0" i="0" baseline="0" dirty="0" err="1" smtClean="0"/>
              <a:t>Trump</a:t>
            </a:r>
            <a:r>
              <a:rPr lang="fr-BE" b="0" i="0" baseline="0" dirty="0" smtClean="0"/>
              <a:t> réaffirme une hégémonie pourtant fragilisée en signant avec le nouvel homme fort du régime de mirobolants contrats. Et, assis sur les plus formidables réserves et équipés de matériel militaire clinquant, les princes saoudiens, pourtant toujours très dépendants des grandes majors transnationales de l’énergie, se reprennent à construire violemment leur puissance hégémonique… toute régionale. Ils ont aussi compris la nécessité de la diversification : investissements des pétrodollars à l’étranger, développements de nouveaux segments profitables, développement du transport et du raffinage, diplomatie active, partenariats avec les entreprises d’Etat chinoises. Des amis démocratiques pour autant ? Si désormais les femmes peuvent conduire, il n’est toujours pas interdit de condamner à mort quiconque aurait une objection…</a:t>
            </a:r>
            <a:endParaRPr lang="fr-BE" b="1" i="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fr-BE" b="1" i="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BE" b="0" i="0" baseline="0" dirty="0" smtClean="0"/>
              <a:t>Pour comprendre bien les évolutions géopolitiques de ces dernières années, lire </a:t>
            </a:r>
            <a:r>
              <a:rPr lang="fr-BE" sz="1200" kern="1200" cap="small" dirty="0" err="1" smtClean="0">
                <a:solidFill>
                  <a:schemeClr val="tx1"/>
                </a:solidFill>
                <a:latin typeface="+mn-lt"/>
                <a:ea typeface="+mn-ea"/>
                <a:cs typeface="+mn-cs"/>
              </a:rPr>
              <a:t>Mazzucchi</a:t>
            </a:r>
            <a:r>
              <a:rPr lang="fr-BE" sz="1200" kern="1200" cap="small" dirty="0" smtClean="0">
                <a:solidFill>
                  <a:schemeClr val="tx1"/>
                </a:solidFill>
                <a:latin typeface="+mn-lt"/>
                <a:ea typeface="+mn-ea"/>
                <a:cs typeface="+mn-cs"/>
              </a:rPr>
              <a:t> (N.)</a:t>
            </a:r>
            <a:r>
              <a:rPr lang="fr-BE" sz="1200" kern="1200" dirty="0" smtClean="0">
                <a:solidFill>
                  <a:schemeClr val="tx1"/>
                </a:solidFill>
                <a:latin typeface="+mn-lt"/>
                <a:ea typeface="+mn-ea"/>
                <a:cs typeface="+mn-cs"/>
              </a:rPr>
              <a:t>, </a:t>
            </a:r>
            <a:r>
              <a:rPr lang="fr-BE" sz="1200" i="1" kern="1200" dirty="0" smtClean="0">
                <a:solidFill>
                  <a:schemeClr val="tx1"/>
                </a:solidFill>
                <a:latin typeface="+mn-lt"/>
                <a:ea typeface="+mn-ea"/>
                <a:cs typeface="+mn-cs"/>
              </a:rPr>
              <a:t>Chine, États-Unis, Arabie saoudite : qui gagnera la guerre du pétrole ?</a:t>
            </a:r>
            <a:r>
              <a:rPr lang="fr-BE" sz="1200" kern="1200" dirty="0" smtClean="0">
                <a:solidFill>
                  <a:schemeClr val="tx1"/>
                </a:solidFill>
                <a:latin typeface="+mn-lt"/>
                <a:ea typeface="+mn-ea"/>
                <a:cs typeface="+mn-cs"/>
              </a:rPr>
              <a:t>, interview dans </a:t>
            </a:r>
            <a:r>
              <a:rPr lang="fr-BE" sz="1200" i="1" kern="1200" dirty="0" smtClean="0">
                <a:solidFill>
                  <a:schemeClr val="tx1"/>
                </a:solidFill>
                <a:latin typeface="+mn-lt"/>
                <a:ea typeface="+mn-ea"/>
                <a:cs typeface="+mn-cs"/>
              </a:rPr>
              <a:t>Le Figaro Economie</a:t>
            </a:r>
            <a:r>
              <a:rPr lang="fr-BE" sz="1200" kern="1200" dirty="0" smtClean="0">
                <a:solidFill>
                  <a:schemeClr val="tx1"/>
                </a:solidFill>
                <a:latin typeface="+mn-lt"/>
                <a:ea typeface="+mn-ea"/>
                <a:cs typeface="+mn-cs"/>
              </a:rPr>
              <a:t>, 19/04/2018. (URL : </a:t>
            </a:r>
            <a:r>
              <a:rPr lang="fr-BE" sz="1200" u="sng" kern="1200" dirty="0" smtClean="0">
                <a:solidFill>
                  <a:schemeClr val="tx1"/>
                </a:solidFill>
                <a:latin typeface="+mn-lt"/>
                <a:ea typeface="+mn-ea"/>
                <a:cs typeface="+mn-cs"/>
                <a:hlinkClick r:id="rId3"/>
              </a:rPr>
              <a:t>http://www.lefigaro.fr/conjoncture/2018/04/19/20002-20180419ARTFIG00003-chine-etats-unis-arabie-saoudite-qui-gagnera-la-guerre-du-petrole.php</a:t>
            </a:r>
            <a:r>
              <a:rPr lang="fr-BE" sz="1200" kern="1200" dirty="0" smtClean="0">
                <a:solidFill>
                  <a:schemeClr val="tx1"/>
                </a:solidFill>
                <a:latin typeface="+mn-lt"/>
                <a:ea typeface="+mn-ea"/>
                <a:cs typeface="+mn-cs"/>
              </a:rPr>
              <a:t> ). Docteur en géographie et chercheur, notamment au Ministère des Armées</a:t>
            </a:r>
            <a:r>
              <a:rPr lang="fr-BE" sz="1200" kern="1200" baseline="0" dirty="0" smtClean="0">
                <a:solidFill>
                  <a:schemeClr val="tx1"/>
                </a:solidFill>
                <a:latin typeface="+mn-lt"/>
                <a:ea typeface="+mn-ea"/>
                <a:cs typeface="+mn-cs"/>
              </a:rPr>
              <a:t>, </a:t>
            </a:r>
            <a:r>
              <a:rPr lang="fr-BE" sz="1200" kern="1200" dirty="0" smtClean="0">
                <a:solidFill>
                  <a:schemeClr val="tx1"/>
                </a:solidFill>
                <a:latin typeface="+mn-lt"/>
                <a:ea typeface="+mn-ea"/>
                <a:cs typeface="+mn-cs"/>
              </a:rPr>
              <a:t>à l’IRIS</a:t>
            </a:r>
            <a:r>
              <a:rPr lang="fr-BE" sz="1200" kern="1200" baseline="0" dirty="0" smtClean="0">
                <a:solidFill>
                  <a:schemeClr val="tx1"/>
                </a:solidFill>
                <a:latin typeface="+mn-lt"/>
                <a:ea typeface="+mn-ea"/>
                <a:cs typeface="+mn-cs"/>
              </a:rPr>
              <a:t> (Institut de relations internationales et stratégiques) ou à la Fondation pour la recherche stratégique (FRS), publie ses analyses techniques dans plusieurs papiers d’obédiences différentes. Il s’est spécialisé dans la géoéconomie des énergies et des relations entre Etats et entreprises dans le cadre de la mondialisation des échanges. On remarquera la tentative présenter des données sélectionnées dans un angle peu marqué idéologiquement.</a:t>
            </a:r>
            <a:endParaRPr lang="fr-BE" sz="1200" kern="1200" dirty="0" smtClean="0">
              <a:solidFill>
                <a:schemeClr val="tx1"/>
              </a:solidFill>
              <a:latin typeface="+mn-lt"/>
              <a:ea typeface="+mn-ea"/>
              <a:cs typeface="+mn-cs"/>
            </a:endParaRPr>
          </a:p>
          <a:p>
            <a:r>
              <a:rPr lang="fr-BE" b="0" dirty="0" smtClean="0"/>
              <a:t> </a:t>
            </a:r>
          </a:p>
          <a:p>
            <a:endParaRPr lang="fr-BE" b="0"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47</a:t>
            </a:fld>
            <a:endParaRPr lang="fr-B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En 2018, les USA sont devenus le premier producteur. Ne pas confondre production</a:t>
            </a:r>
            <a:r>
              <a:rPr lang="fr-BE" baseline="0" dirty="0" smtClean="0"/>
              <a:t> et réserves. </a:t>
            </a:r>
          </a:p>
          <a:p>
            <a:r>
              <a:rPr lang="fr-BE" baseline="0" dirty="0" smtClean="0"/>
              <a:t>Remarquer en 2013, la reprise de la production iranienne soumise à un embargo relâché après les négociations à propos du nucléaire entre le Président Obama et le Président </a:t>
            </a:r>
            <a:r>
              <a:rPr lang="fr-BE" baseline="0" dirty="0" err="1" smtClean="0"/>
              <a:t>Rohani</a:t>
            </a:r>
            <a:r>
              <a:rPr lang="fr-BE" baseline="0" dirty="0" smtClean="0"/>
              <a:t>. </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48</a:t>
            </a:fld>
            <a:endParaRPr lang="fr-B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baseline="0" dirty="0" smtClean="0"/>
          </a:p>
          <a:p>
            <a:r>
              <a:rPr lang="fr-BE" b="1" baseline="0" dirty="0" smtClean="0"/>
              <a:t>Photo</a:t>
            </a:r>
            <a:r>
              <a:rPr lang="fr-BE" baseline="0" dirty="0" smtClean="0"/>
              <a:t> officielle d’Emmanuel </a:t>
            </a:r>
            <a:r>
              <a:rPr lang="fr-BE" baseline="0" dirty="0" err="1" smtClean="0"/>
              <a:t>Macron</a:t>
            </a:r>
            <a:r>
              <a:rPr lang="fr-BE" baseline="0" dirty="0" smtClean="0"/>
              <a:t>, ministre du Cabinet du Président français Hollande, avec l</a:t>
            </a:r>
            <a:r>
              <a:rPr lang="fr-BE" dirty="0" smtClean="0"/>
              <a:t>e prince héritier saoudien, Mohamad Ben Nayef en visite en France, en mars 2016. Peu après, Mohammed Ben </a:t>
            </a:r>
            <a:r>
              <a:rPr lang="fr-BE" dirty="0" err="1" smtClean="0"/>
              <a:t>Salmane</a:t>
            </a:r>
            <a:r>
              <a:rPr lang="fr-BE" dirty="0" smtClean="0"/>
              <a:t>, Ministre de la Défense, remplacera son cousin dans</a:t>
            </a:r>
            <a:r>
              <a:rPr lang="fr-BE" baseline="0" dirty="0" smtClean="0"/>
              <a:t> la ligne des héritiers du royaume saoudien. </a:t>
            </a:r>
            <a:r>
              <a:rPr lang="fr-BE" dirty="0" smtClean="0"/>
              <a:t>Très vite après son entrée en fonction, le Président </a:t>
            </a:r>
            <a:r>
              <a:rPr lang="fr-BE" dirty="0" err="1" smtClean="0"/>
              <a:t>Macron</a:t>
            </a:r>
            <a:r>
              <a:rPr lang="fr-BE" dirty="0" smtClean="0"/>
              <a:t> s’est assuré des relations solides avec le roi </a:t>
            </a:r>
            <a:r>
              <a:rPr lang="fr-BE" dirty="0" err="1" smtClean="0"/>
              <a:t>Salmane</a:t>
            </a:r>
            <a:r>
              <a:rPr lang="fr-BE" dirty="0" smtClean="0"/>
              <a:t>.</a:t>
            </a:r>
          </a:p>
          <a:p>
            <a:endParaRPr lang="fr-BE" dirty="0" smtClean="0"/>
          </a:p>
          <a:p>
            <a:r>
              <a:rPr lang="fr-BE" b="1" dirty="0" smtClean="0"/>
              <a:t>Photo</a:t>
            </a:r>
            <a:r>
              <a:rPr lang="fr-BE" dirty="0" smtClean="0"/>
              <a:t> de la visite officielle du Ministre belge des Affaires étrangères,</a:t>
            </a:r>
            <a:r>
              <a:rPr lang="fr-BE" baseline="0" dirty="0" smtClean="0"/>
              <a:t> arrivé à Riyad le 17/12/2012, publiée sur son site propre, consultée le 16/10/2017, (URL: http://www.didierreynders.be/2012/12/17/arabie-saoudite-rencontre-avec-le-secretaire-general-du-golf-cooperation-council-s-e-al-zayani/ ).</a:t>
            </a:r>
          </a:p>
          <a:p>
            <a:endParaRPr lang="fr-BE" baseline="0" dirty="0" smtClean="0"/>
          </a:p>
          <a:p>
            <a:r>
              <a:rPr lang="fr-BE" b="1" baseline="0" dirty="0" smtClean="0"/>
              <a:t>Remarque critique</a:t>
            </a:r>
            <a:r>
              <a:rPr lang="fr-BE" baseline="0" dirty="0" smtClean="0"/>
              <a:t>. Cette année 2017, le débat sur les relations diplomatiques de la Belgique avec l’Arabie Saoudite s’est décliné en une tournure particulièrement politicienne. Le parti du ministre concerné ici s’est notamment exprimé sur la question, comme le gouvernement auquel il participe. Peut-être le dossier des partenaires jugés peu fréquentables évoluera-t-il quelque peu ? La vraie question est bien là, au-delà de l’exemple paroxystique du royaume wahhabite des </a:t>
            </a:r>
            <a:r>
              <a:rPr lang="fr-BE" baseline="0" dirty="0" err="1" smtClean="0"/>
              <a:t>Seoud</a:t>
            </a:r>
            <a:r>
              <a:rPr lang="fr-BE" baseline="0" dirty="0" smtClean="0"/>
              <a:t>. Recherchez d’autres exemples de partenariats officiels avec des entités politiques dont les agissements contraires au droit sont avérés. Faites le lien avec le travail entrepris autour de la guerre au Yémen. Faites des liens avec ce que vous savez des droits fondamentaux et des textes qui les instituent.</a:t>
            </a:r>
          </a:p>
          <a:p>
            <a:endParaRPr lang="fr-BE" baseline="0" dirty="0" smtClean="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49</a:t>
            </a:fld>
            <a:endParaRPr lang="fr-B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t>Source. </a:t>
            </a:r>
            <a:r>
              <a:rPr lang="fr-BE" b="0" dirty="0" smtClean="0"/>
              <a:t>Site officiel de la diplomatie française,</a:t>
            </a:r>
            <a:r>
              <a:rPr lang="fr-BE" b="0" baseline="0" dirty="0" smtClean="0"/>
              <a:t> sous la haute main gouvernementale du ministère des affaires étrangères et du développement international. Dernière vue le 05/09/2018.</a:t>
            </a:r>
            <a:endParaRPr lang="fr-B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sz="1200" kern="1200" dirty="0" smtClean="0">
                <a:solidFill>
                  <a:schemeClr val="tx1"/>
                </a:solidFill>
                <a:latin typeface="+mn-lt"/>
                <a:ea typeface="+mn-ea"/>
                <a:cs typeface="+mn-cs"/>
              </a:rPr>
              <a:t>(URL : </a:t>
            </a:r>
            <a:r>
              <a:rPr lang="fr-BE" sz="1200" u="sng" kern="1200" dirty="0" smtClean="0">
                <a:solidFill>
                  <a:schemeClr val="tx1"/>
                </a:solidFill>
                <a:latin typeface="+mn-lt"/>
                <a:ea typeface="+mn-ea"/>
                <a:cs typeface="+mn-cs"/>
                <a:hlinkClick r:id="rId3"/>
              </a:rPr>
              <a:t>https://www.diplomatie.gouv.fr/fr/politique-etrangere-de-la-france/desarmement-et-non-proliferation/</a:t>
            </a:r>
            <a:r>
              <a:rPr lang="fr-BE" sz="1200" kern="1200" dirty="0" smtClean="0">
                <a:solidFill>
                  <a:schemeClr val="tx1"/>
                </a:solidFill>
                <a:latin typeface="+mn-lt"/>
                <a:ea typeface="+mn-ea"/>
                <a:cs typeface="+mn-cs"/>
              </a:rPr>
              <a:t> )</a:t>
            </a:r>
          </a:p>
          <a:p>
            <a:endParaRPr lang="fr-BE" b="1" dirty="0" smtClean="0"/>
          </a:p>
          <a:p>
            <a:r>
              <a:rPr lang="fr-BE" b="1" dirty="0" smtClean="0"/>
              <a:t>Critique.</a:t>
            </a:r>
            <a:r>
              <a:rPr lang="fr-BE" baseline="0" dirty="0" smtClean="0"/>
              <a:t> D</a:t>
            </a:r>
            <a:r>
              <a:rPr lang="fr-BE" dirty="0" smtClean="0"/>
              <a:t>ans les pages de dossiers du même</a:t>
            </a:r>
            <a:r>
              <a:rPr lang="fr-BE" baseline="0" dirty="0" smtClean="0"/>
              <a:t> site officiel, l’internaute peut retrouver dans le texte les valeurs qui ont aussi fait la réputation de la République. Le travail ne pourrait être fait que à charge: la transparence des intentions est louable et la France affiche les valeurs de la République. L’accès à ce type d’infos est plus difficile via les accès publics aux documents en Belgique par exemple. Il s’agit donc d’identifier le réalisme des affaires étrangères qui se retranche dans la communication politique derrière le paravent des valeurs.</a:t>
            </a:r>
          </a:p>
          <a:p>
            <a:endParaRPr lang="fr-BE" dirty="0" smtClean="0"/>
          </a:p>
          <a:p>
            <a:endParaRPr lang="fr-BE" dirty="0" smtClean="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50</a:t>
            </a:fld>
            <a:endParaRPr lang="fr-B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55000" lnSpcReduction="20000"/>
          </a:bodyPr>
          <a:lstStyle/>
          <a:p>
            <a:r>
              <a:rPr lang="fr-BE" b="1" baseline="0" dirty="0" smtClean="0"/>
              <a:t>Document</a:t>
            </a:r>
            <a:r>
              <a:rPr lang="fr-BE" baseline="0" dirty="0" smtClean="0"/>
              <a:t>: Manchette de l’article paru dans l’Echo, le 20/06/2018. (URL : https://www.lecho.be/economie-politique/belgique/wallonie/l-arabie-saoudite-premier-client-des-armes-wallonnes/10024035.html ; dernière consultation le 24/07/2018).</a:t>
            </a:r>
          </a:p>
          <a:p>
            <a:endParaRPr lang="fr-BE" baseline="0" dirty="0" smtClean="0"/>
          </a:p>
          <a:p>
            <a:r>
              <a:rPr lang="fr-BE" b="1" baseline="0" dirty="0" smtClean="0"/>
              <a:t>À noter : article pour critique </a:t>
            </a:r>
          </a:p>
          <a:p>
            <a:r>
              <a:rPr lang="fr-BE" b="1" i="1" dirty="0" err="1" smtClean="0"/>
              <a:t>Borsus</a:t>
            </a:r>
            <a:r>
              <a:rPr lang="fr-BE" b="1" i="1" dirty="0" smtClean="0"/>
              <a:t>: "Les armes wallonnes pour l'Arabie saoudite ne sont plus destinées à des opérations militaires hors du pays" </a:t>
            </a:r>
          </a:p>
          <a:p>
            <a:r>
              <a:rPr lang="fr-BE" i="1" dirty="0" smtClean="0"/>
              <a:t>Belga Publié le vendredi 19 janvier 2018 à 14h01 . Publié sur RTBF.</a:t>
            </a:r>
            <a:endParaRPr lang="fr-BE" dirty="0" smtClean="0"/>
          </a:p>
          <a:p>
            <a:r>
              <a:rPr lang="fr-BE" dirty="0" smtClean="0"/>
              <a:t>Depuis 2017, la Région wallonne n'accorde plus de licences d'exportations d'armes vers l'Arabie saoudite destinées à mener des opérations militaires en dehors de ce pays, mais uniquement aux Gardes royale et nationale, a indiqué le ministre-président Willy </a:t>
            </a:r>
            <a:r>
              <a:rPr lang="fr-BE" dirty="0" err="1" smtClean="0"/>
              <a:t>Borsus</a:t>
            </a:r>
            <a:r>
              <a:rPr lang="fr-BE" dirty="0" smtClean="0"/>
              <a:t> dans une réponse à une question écrite.</a:t>
            </a:r>
            <a:r>
              <a:rPr lang="fr-BE" baseline="0" dirty="0" smtClean="0"/>
              <a:t> </a:t>
            </a:r>
            <a:r>
              <a:rPr lang="fr-BE" dirty="0" smtClean="0"/>
              <a:t>Willy </a:t>
            </a:r>
            <a:r>
              <a:rPr lang="fr-BE" dirty="0" err="1" smtClean="0"/>
              <a:t>Borsus</a:t>
            </a:r>
            <a:r>
              <a:rPr lang="fr-BE" dirty="0" smtClean="0"/>
              <a:t> répondait à la question du risque que les armes wallonnes se retournent contre les populations au Yémen, alors que l'Arabie saoudite mène dans ce pays, au prix de nombreux morts civils, une coalition militaire pour venir en aide au gouvernement légitime, chassé depuis trois ans par des rebelles </a:t>
            </a:r>
            <a:r>
              <a:rPr lang="fr-BE" dirty="0" err="1" smtClean="0"/>
              <a:t>houthis</a:t>
            </a:r>
            <a:r>
              <a:rPr lang="fr-BE" dirty="0" smtClean="0"/>
              <a:t> soutenus par l'Iran.</a:t>
            </a:r>
          </a:p>
          <a:p>
            <a:endParaRPr lang="fr-BE" b="1" dirty="0" smtClean="0"/>
          </a:p>
          <a:p>
            <a:r>
              <a:rPr lang="fr-BE" b="1" dirty="0" smtClean="0"/>
              <a:t>Plus d'armes octroyées au ministère de la Défense</a:t>
            </a:r>
          </a:p>
          <a:p>
            <a:endParaRPr lang="fr-BE" b="1" dirty="0" smtClean="0"/>
          </a:p>
          <a:p>
            <a:r>
              <a:rPr lang="fr-BE" dirty="0" smtClean="0"/>
              <a:t>"</a:t>
            </a:r>
            <a:r>
              <a:rPr lang="fr-BE" i="1" dirty="0" smtClean="0"/>
              <a:t>En ce qui concerne le risque allégué que les armes (wallonnes) se retournent contre les populations au Yémen, je puis indiquer que la Région wallonne n'accorde plus de licences au ministère de la Défense d'Arabie saoudite depuis l'année 2017</a:t>
            </a:r>
            <a:r>
              <a:rPr lang="fr-BE" dirty="0" smtClean="0"/>
              <a:t>", a répondu Willy </a:t>
            </a:r>
            <a:r>
              <a:rPr lang="fr-BE" dirty="0" err="1" smtClean="0"/>
              <a:t>Borsus</a:t>
            </a:r>
            <a:r>
              <a:rPr lang="fr-BE" dirty="0" smtClean="0"/>
              <a:t>, interrogé par les députés PS Maurice </a:t>
            </a:r>
            <a:r>
              <a:rPr lang="fr-BE" dirty="0" err="1" smtClean="0"/>
              <a:t>Mottard</a:t>
            </a:r>
            <a:r>
              <a:rPr lang="fr-BE" dirty="0" smtClean="0"/>
              <a:t> et Edmund </a:t>
            </a:r>
            <a:r>
              <a:rPr lang="fr-BE" dirty="0" err="1" smtClean="0"/>
              <a:t>Stoffels</a:t>
            </a:r>
            <a:r>
              <a:rPr lang="fr-BE" dirty="0" smtClean="0"/>
              <a:t>.</a:t>
            </a:r>
          </a:p>
          <a:p>
            <a:endParaRPr lang="fr-BE" dirty="0" smtClean="0"/>
          </a:p>
          <a:p>
            <a:r>
              <a:rPr lang="fr-BE" dirty="0" smtClean="0"/>
              <a:t>"</a:t>
            </a:r>
            <a:r>
              <a:rPr lang="fr-BE" i="1" dirty="0" smtClean="0"/>
              <a:t>Les destinataires des licences octroyées par la Région wallonne à l'Arabie saoudite sont la Garde nationale et la Garde royale de cet État. La Garde nationale a pour mission de protéger les frontières et les lieux stratégiques du pays. La Garde royale, quant à elle, a pour mission de protéger la famille royale d'Arabie saoudite, composée d'environ 15.000 personnes</a:t>
            </a:r>
            <a:r>
              <a:rPr lang="fr-BE" dirty="0" smtClean="0"/>
              <a:t>", a détaillé le chef de l'exécutif wallon. Il souligne que ces deux corps ne sont "</a:t>
            </a:r>
            <a:r>
              <a:rPr lang="fr-BE" i="1" dirty="0" smtClean="0"/>
              <a:t>aucunement destinées à mener des opérations militaires en dehors de l'Arabie saoudite</a:t>
            </a:r>
            <a:r>
              <a:rPr lang="fr-BE" dirty="0" smtClean="0"/>
              <a:t>".</a:t>
            </a:r>
          </a:p>
          <a:p>
            <a:endParaRPr lang="fr-BE" dirty="0" smtClean="0"/>
          </a:p>
          <a:p>
            <a:r>
              <a:rPr lang="fr-BE" b="1" dirty="0" smtClean="0"/>
              <a:t>"Inopportun d'arrêter de délivrer des licences d'exportation« </a:t>
            </a:r>
          </a:p>
          <a:p>
            <a:endParaRPr lang="fr-BE" b="1" dirty="0" smtClean="0"/>
          </a:p>
          <a:p>
            <a:r>
              <a:rPr lang="fr-BE" dirty="0" smtClean="0"/>
              <a:t>Quant au détournement potentiel d'armes vers la Syrie, M. </a:t>
            </a:r>
            <a:r>
              <a:rPr lang="fr-BE" dirty="0" err="1" smtClean="0"/>
              <a:t>Borsus</a:t>
            </a:r>
            <a:r>
              <a:rPr lang="fr-BE" dirty="0" smtClean="0"/>
              <a:t> dit n'avoir connaissance d'aucune preuve formelle officielle. "</a:t>
            </a:r>
            <a:r>
              <a:rPr lang="fr-BE" i="1" dirty="0" smtClean="0"/>
              <a:t>C'est par contre le cas pour les Emirats arabes unis, pour lesquels dès lors plus aucune licence d'exportation n'est encore accordée aujourd'hui.</a:t>
            </a:r>
            <a:endParaRPr lang="fr-BE" dirty="0" smtClean="0"/>
          </a:p>
          <a:p>
            <a:r>
              <a:rPr lang="fr-BE" dirty="0" smtClean="0"/>
              <a:t>"Dans l'immédiat, ajoute Willy </a:t>
            </a:r>
            <a:r>
              <a:rPr lang="fr-BE" dirty="0" err="1" smtClean="0"/>
              <a:t>Borsus</a:t>
            </a:r>
            <a:r>
              <a:rPr lang="fr-BE" dirty="0" smtClean="0"/>
              <a:t>, il m'apparaît inopportun d'arrêter de délivrer des licences d'exportations d'armes vers l'Arabie saoudite, dès lors que nous respectons toutes les dispositions légales en vigueur et que nous veillons à ne pas fournir son ministère de la Défense impliqué sur le théâtre d'opérations au Yémen", conclut-il.</a:t>
            </a:r>
          </a:p>
          <a:p>
            <a:endParaRPr lang="fr-BE" dirty="0" smtClean="0"/>
          </a:p>
          <a:p>
            <a:r>
              <a:rPr lang="fr-BE" b="1" dirty="0" smtClean="0"/>
              <a:t>Article pour la critique :</a:t>
            </a:r>
          </a:p>
          <a:p>
            <a:endParaRPr lang="fr-BE" b="1" dirty="0" smtClean="0"/>
          </a:p>
          <a:p>
            <a:r>
              <a:rPr lang="fr-BE" b="1" dirty="0" smtClean="0"/>
              <a:t>Cependant</a:t>
            </a:r>
            <a:r>
              <a:rPr lang="fr-BE" b="0" dirty="0" smtClean="0"/>
              <a:t> le Conseil d’Etat a statué le 29 juin 2018 à propos de</a:t>
            </a:r>
            <a:r>
              <a:rPr lang="fr-BE" b="0" baseline="0" dirty="0" smtClean="0"/>
              <a:t> plusieurs licences d’exportation. Cette décision jurisprudentielle doit relancer le processus politique au niveau belge et européen. </a:t>
            </a:r>
            <a:r>
              <a:rPr lang="fr-BE" b="1" baseline="0" dirty="0" smtClean="0"/>
              <a:t>Voir </a:t>
            </a:r>
            <a:r>
              <a:rPr lang="fr-BE" b="0" i="1" baseline="0" dirty="0" smtClean="0"/>
              <a:t>L’Arabie saoudite bientôt privée des armes wallonnes ?</a:t>
            </a:r>
            <a:r>
              <a:rPr lang="fr-BE" b="0" i="0" baseline="0" dirty="0" smtClean="0"/>
              <a:t>, dans </a:t>
            </a:r>
            <a:r>
              <a:rPr lang="fr-BE" b="0" i="1" baseline="0" dirty="0" smtClean="0"/>
              <a:t>L’Echo</a:t>
            </a:r>
            <a:r>
              <a:rPr lang="fr-BE" b="0" i="0" baseline="0" dirty="0" smtClean="0"/>
              <a:t>, 29/06/2018. (URL : https://www.lecho.be/economie-politique/belgique/wallonie/l-arabie-saoudite-bientot-privee-des-armes-wallonnes/10027160.html ; dernière consultation le 24/07/2018).</a:t>
            </a:r>
            <a:endParaRPr lang="fr-BE" b="1" dirty="0" smtClean="0"/>
          </a:p>
          <a:p>
            <a:endParaRPr lang="fr-BE" dirty="0" smtClean="0"/>
          </a:p>
          <a:p>
            <a:r>
              <a:rPr lang="fr-BE" b="1" dirty="0" smtClean="0"/>
              <a:t>Extrait vidéo.</a:t>
            </a:r>
            <a:r>
              <a:rPr lang="fr-BE" dirty="0" smtClean="0"/>
              <a:t> Mohammed ben</a:t>
            </a:r>
            <a:r>
              <a:rPr lang="fr-BE" baseline="0" dirty="0" smtClean="0"/>
              <a:t> </a:t>
            </a:r>
            <a:r>
              <a:rPr lang="fr-BE" baseline="0" dirty="0" err="1" smtClean="0"/>
              <a:t>Salmane</a:t>
            </a:r>
            <a:r>
              <a:rPr lang="fr-BE" baseline="0" dirty="0" smtClean="0"/>
              <a:t> Al </a:t>
            </a:r>
            <a:r>
              <a:rPr lang="fr-BE" baseline="0" dirty="0" err="1" smtClean="0"/>
              <a:t>Saoud</a:t>
            </a:r>
            <a:r>
              <a:rPr lang="fr-BE" baseline="0" dirty="0" smtClean="0"/>
              <a:t>, prince héritier et ministre de la Défense depuis 2015,  et Donald </a:t>
            </a:r>
            <a:r>
              <a:rPr lang="fr-BE" baseline="0" dirty="0" err="1" smtClean="0"/>
              <a:t>Trump</a:t>
            </a:r>
            <a:r>
              <a:rPr lang="fr-BE" baseline="0" dirty="0" smtClean="0"/>
              <a:t>, Président USA, Washington, 20/03/2018.</a:t>
            </a:r>
            <a:endParaRPr lang="fr-BE" dirty="0" smtClean="0"/>
          </a:p>
          <a:p>
            <a:endParaRPr lang="fr-BE" dirty="0" smtClean="0"/>
          </a:p>
          <a:p>
            <a:r>
              <a:rPr lang="fr-BE" dirty="0" err="1" smtClean="0"/>
              <a:t>Chapatte</a:t>
            </a:r>
            <a:r>
              <a:rPr lang="fr-BE" dirty="0" smtClean="0"/>
              <a:t>, caricaturiste suisse.</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51</a:t>
            </a:fld>
            <a:endParaRPr lang="fr-B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Exportations d’armes, </a:t>
            </a:r>
            <a:r>
              <a:rPr lang="fr-BE" dirty="0" err="1" smtClean="0"/>
              <a:t>Sipri</a:t>
            </a:r>
            <a:r>
              <a:rPr lang="fr-BE" dirty="0" smtClean="0"/>
              <a:t>,</a:t>
            </a:r>
            <a:r>
              <a:rPr lang="fr-BE" baseline="0" dirty="0" smtClean="0"/>
              <a:t> 2016.</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52</a:t>
            </a:fld>
            <a:endParaRPr lang="fr-B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Achats d’armes 2011-2015,</a:t>
            </a:r>
            <a:r>
              <a:rPr lang="fr-BE" baseline="0" dirty="0" smtClean="0"/>
              <a:t> </a:t>
            </a:r>
            <a:r>
              <a:rPr lang="fr-BE" baseline="0" dirty="0" err="1" smtClean="0"/>
              <a:t>Sipri</a:t>
            </a:r>
            <a:r>
              <a:rPr lang="fr-BE" baseline="0" dirty="0" smtClean="0"/>
              <a:t>, Grip, 2016.</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53</a:t>
            </a:fld>
            <a:endParaRPr lang="fr-B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solidFill>
                  <a:srgbClr val="C00000"/>
                </a:solidFill>
              </a:rPr>
              <a:t>Source.</a:t>
            </a:r>
            <a:r>
              <a:rPr lang="fr-BE" b="0" dirty="0" smtClean="0">
                <a:solidFill>
                  <a:srgbClr val="C00000"/>
                </a:solidFill>
              </a:rPr>
              <a:t> </a:t>
            </a:r>
            <a:r>
              <a:rPr lang="fr-BE" dirty="0" smtClean="0"/>
              <a:t>Le mot de la fin pour Khalil </a:t>
            </a:r>
            <a:r>
              <a:rPr lang="fr-BE" dirty="0" err="1" smtClean="0"/>
              <a:t>Bendib</a:t>
            </a:r>
            <a:r>
              <a:rPr lang="fr-BE" dirty="0" smtClean="0"/>
              <a:t>, dessinateur</a:t>
            </a:r>
            <a:r>
              <a:rPr lang="fr-BE" baseline="0" dirty="0" smtClean="0"/>
              <a:t> politique</a:t>
            </a:r>
            <a:r>
              <a:rPr lang="fr-BE" dirty="0" smtClean="0"/>
              <a:t> de presse américain, né en France, a résidé au Maroc et en Algérie dont il a la nationalité, puis aux Etats-Unis, domicilié à Berkeley. Investi en politique, proche du Green party,</a:t>
            </a:r>
            <a:r>
              <a:rPr lang="fr-BE" baseline="0" dirty="0" smtClean="0"/>
              <a:t> il se présente comme américain, arabe et musulman. Il</a:t>
            </a:r>
            <a:r>
              <a:rPr lang="fr-BE" dirty="0" smtClean="0"/>
              <a:t> a</a:t>
            </a:r>
            <a:r>
              <a:rPr lang="fr-BE" baseline="0" dirty="0" smtClean="0"/>
              <a:t> publié dans plusieurs journaux comme </a:t>
            </a:r>
            <a:r>
              <a:rPr lang="en-US" i="1" dirty="0" smtClean="0"/>
              <a:t>USA Today</a:t>
            </a:r>
            <a:r>
              <a:rPr lang="en-US" dirty="0" smtClean="0"/>
              <a:t>, </a:t>
            </a:r>
            <a:r>
              <a:rPr lang="en-US" i="1" dirty="0" smtClean="0"/>
              <a:t>The New York Times</a:t>
            </a:r>
            <a:r>
              <a:rPr lang="en-US" dirty="0" smtClean="0"/>
              <a:t>, the </a:t>
            </a:r>
            <a:r>
              <a:rPr lang="en-US" i="1" dirty="0" smtClean="0"/>
              <a:t>Los Angeles Times</a:t>
            </a:r>
            <a:r>
              <a:rPr lang="en-US" dirty="0" smtClean="0"/>
              <a:t>, the </a:t>
            </a:r>
            <a:r>
              <a:rPr lang="en-US" i="1" dirty="0" smtClean="0"/>
              <a:t>San Francisco Chronicle</a:t>
            </a:r>
            <a:r>
              <a:rPr lang="fr-BE" dirty="0" smtClean="0"/>
              <a:t>.</a:t>
            </a:r>
            <a:r>
              <a:rPr lang="fr-BE" baseline="0" dirty="0" smtClean="0"/>
              <a:t> C</a:t>
            </a:r>
            <a:r>
              <a:rPr lang="fr-BE" dirty="0" smtClean="0"/>
              <a:t>artoon publié sur le </a:t>
            </a:r>
            <a:r>
              <a:rPr lang="fr-BE" i="1" dirty="0" err="1" smtClean="0"/>
              <a:t>Muslim</a:t>
            </a:r>
            <a:r>
              <a:rPr lang="fr-BE" i="1" dirty="0" smtClean="0"/>
              <a:t> observer, </a:t>
            </a:r>
            <a:r>
              <a:rPr lang="fr-BE" i="0" dirty="0" smtClean="0"/>
              <a:t>2014. (hebdomadaire américain</a:t>
            </a:r>
            <a:r>
              <a:rPr lang="fr-BE" i="0" baseline="0" dirty="0" smtClean="0"/>
              <a:t> fondé en 1998)</a:t>
            </a:r>
            <a:endParaRPr lang="fr-BE" i="0" dirty="0" smtClean="0"/>
          </a:p>
          <a:p>
            <a:endParaRPr lang="fr-BE" i="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BE" b="1" i="0" dirty="0" smtClean="0"/>
              <a:t>Critique. </a:t>
            </a:r>
            <a:r>
              <a:rPr lang="fr-BE" b="0" i="0" dirty="0" smtClean="0"/>
              <a:t>Promoteur de la non-violence, sur ce carton</a:t>
            </a:r>
            <a:r>
              <a:rPr lang="fr-BE" b="0" i="0" baseline="0" dirty="0" smtClean="0"/>
              <a:t> de synthèse, on peut questionner l’</a:t>
            </a:r>
            <a:r>
              <a:rPr lang="fr-BE" b="0" i="0" dirty="0" smtClean="0"/>
              <a:t>oubli de la République islamique d’Iran. On pourra constater qu’il ne supporte en rien le régime ici </a:t>
            </a:r>
            <a:r>
              <a:rPr lang="fr-BE" sz="1200" kern="1200" dirty="0" smtClean="0">
                <a:solidFill>
                  <a:schemeClr val="tx1"/>
                </a:solidFill>
                <a:latin typeface="+mn-lt"/>
                <a:ea typeface="+mn-ea"/>
                <a:cs typeface="+mn-cs"/>
              </a:rPr>
              <a:t>(URL : </a:t>
            </a:r>
            <a:r>
              <a:rPr lang="fr-BE" sz="1200" u="sng" kern="1200" dirty="0" smtClean="0">
                <a:solidFill>
                  <a:schemeClr val="tx1"/>
                </a:solidFill>
                <a:latin typeface="+mn-lt"/>
                <a:ea typeface="+mn-ea"/>
                <a:cs typeface="+mn-cs"/>
                <a:hlinkClick r:id="rId3"/>
              </a:rPr>
              <a:t>https://otherwords.org/just-follow-the-oil/</a:t>
            </a:r>
            <a:r>
              <a:rPr lang="fr-BE" sz="1200" kern="1200" dirty="0" smtClean="0">
                <a:solidFill>
                  <a:schemeClr val="tx1"/>
                </a:solidFill>
                <a:latin typeface="+mn-lt"/>
                <a:ea typeface="+mn-ea"/>
                <a:cs typeface="+mn-cs"/>
              </a:rPr>
              <a:t> ) ou là (URL : </a:t>
            </a:r>
            <a:r>
              <a:rPr lang="fr-BE" sz="1200" u="sng" kern="1200" dirty="0" smtClean="0">
                <a:solidFill>
                  <a:schemeClr val="tx1"/>
                </a:solidFill>
                <a:latin typeface="+mn-lt"/>
                <a:ea typeface="+mn-ea"/>
                <a:cs typeface="+mn-cs"/>
                <a:hlinkClick r:id="rId4"/>
              </a:rPr>
              <a:t>https://ips-dc.org/horses-bayonets-iran-cartoon/</a:t>
            </a:r>
            <a:r>
              <a:rPr lang="fr-BE" sz="1200" kern="1200" dirty="0" smtClean="0">
                <a:solidFill>
                  <a:schemeClr val="tx1"/>
                </a:solidFill>
                <a:latin typeface="+mn-lt"/>
                <a:ea typeface="+mn-ea"/>
                <a:cs typeface="+mn-cs"/>
              </a:rPr>
              <a:t> ) ou encore ici (URL : </a:t>
            </a:r>
            <a:r>
              <a:rPr lang="fr-BE" sz="1200" u="sng" kern="1200" dirty="0" smtClean="0">
                <a:solidFill>
                  <a:schemeClr val="tx1"/>
                </a:solidFill>
                <a:latin typeface="+mn-lt"/>
                <a:ea typeface="+mn-ea"/>
                <a:cs typeface="+mn-cs"/>
                <a:hlinkClick r:id="rId5"/>
              </a:rPr>
              <a:t>http://www.bendib.com/newones/june</a:t>
            </a:r>
            <a:r>
              <a:rPr lang="fr-BE" sz="1200" kern="1200" dirty="0" smtClean="0">
                <a:solidFill>
                  <a:schemeClr val="tx1"/>
                </a:solidFill>
                <a:latin typeface="+mn-lt"/>
                <a:ea typeface="+mn-ea"/>
                <a:cs typeface="+mn-cs"/>
              </a:rPr>
              <a:t> ). Toutefois</a:t>
            </a:r>
            <a:r>
              <a:rPr lang="fr-BE" sz="1200" kern="1200" baseline="0" dirty="0" smtClean="0">
                <a:solidFill>
                  <a:schemeClr val="tx1"/>
                </a:solidFill>
                <a:latin typeface="+mn-lt"/>
                <a:ea typeface="+mn-ea"/>
                <a:cs typeface="+mn-cs"/>
              </a:rPr>
              <a:t> </a:t>
            </a:r>
            <a:r>
              <a:rPr lang="fr-BE" sz="1200" kern="1200" dirty="0" smtClean="0">
                <a:solidFill>
                  <a:schemeClr val="tx1"/>
                </a:solidFill>
                <a:latin typeface="+mn-lt"/>
                <a:ea typeface="+mn-ea"/>
                <a:cs typeface="+mn-cs"/>
              </a:rPr>
              <a:t>la critique frontale du régime iranien</a:t>
            </a:r>
            <a:r>
              <a:rPr lang="fr-BE" sz="1200" kern="1200" baseline="0" dirty="0" smtClean="0">
                <a:solidFill>
                  <a:schemeClr val="tx1"/>
                </a:solidFill>
                <a:latin typeface="+mn-lt"/>
                <a:ea typeface="+mn-ea"/>
                <a:cs typeface="+mn-cs"/>
              </a:rPr>
              <a:t> est rare : son objectif principal est de critiquer la rhétorique dominante : </a:t>
            </a:r>
            <a:r>
              <a:rPr lang="fr-BE" sz="1200" i="1" kern="1200" baseline="0" dirty="0" smtClean="0">
                <a:solidFill>
                  <a:schemeClr val="tx1"/>
                </a:solidFill>
                <a:latin typeface="+mn-lt"/>
                <a:ea typeface="+mn-ea"/>
                <a:cs typeface="+mn-cs"/>
              </a:rPr>
              <a:t>Axe du Mal </a:t>
            </a:r>
            <a:r>
              <a:rPr lang="fr-BE" sz="1200" i="0" kern="1200" baseline="0" dirty="0" smtClean="0">
                <a:solidFill>
                  <a:schemeClr val="tx1"/>
                </a:solidFill>
                <a:latin typeface="+mn-lt"/>
                <a:ea typeface="+mn-ea"/>
                <a:cs typeface="+mn-cs"/>
              </a:rPr>
              <a:t>prétendument </a:t>
            </a:r>
            <a:r>
              <a:rPr lang="fr-BE" sz="1200" kern="1200" baseline="0" dirty="0" smtClean="0">
                <a:solidFill>
                  <a:schemeClr val="tx1"/>
                </a:solidFill>
                <a:latin typeface="+mn-lt"/>
                <a:ea typeface="+mn-ea"/>
                <a:cs typeface="+mn-cs"/>
              </a:rPr>
              <a:t>mené par l’Iran, la </a:t>
            </a:r>
            <a:r>
              <a:rPr lang="fr-BE" sz="1200" i="1" kern="1200" baseline="0" dirty="0" smtClean="0">
                <a:solidFill>
                  <a:schemeClr val="tx1"/>
                </a:solidFill>
                <a:latin typeface="+mn-lt"/>
                <a:ea typeface="+mn-ea"/>
                <a:cs typeface="+mn-cs"/>
              </a:rPr>
              <a:t>Guerre contre le terrorisme</a:t>
            </a:r>
            <a:r>
              <a:rPr lang="fr-BE" sz="1200" kern="1200" baseline="0" dirty="0" smtClean="0">
                <a:solidFill>
                  <a:schemeClr val="tx1"/>
                </a:solidFill>
                <a:latin typeface="+mn-lt"/>
                <a:ea typeface="+mn-ea"/>
                <a:cs typeface="+mn-cs"/>
              </a:rPr>
              <a:t> ou </a:t>
            </a:r>
            <a:r>
              <a:rPr lang="fr-BE" sz="1200" i="1" kern="1200" baseline="0" dirty="0" smtClean="0">
                <a:solidFill>
                  <a:schemeClr val="tx1"/>
                </a:solidFill>
                <a:latin typeface="+mn-lt"/>
                <a:ea typeface="+mn-ea"/>
                <a:cs typeface="+mn-cs"/>
              </a:rPr>
              <a:t>Choc des civilisations. </a:t>
            </a:r>
            <a:r>
              <a:rPr lang="fr-BE" sz="1200" i="0" kern="1200" baseline="0" dirty="0" smtClean="0">
                <a:solidFill>
                  <a:schemeClr val="tx1"/>
                </a:solidFill>
                <a:latin typeface="+mn-lt"/>
                <a:ea typeface="+mn-ea"/>
                <a:cs typeface="+mn-cs"/>
              </a:rPr>
              <a:t>La prédominance émotionnelle de ces grilles de lecture du monde dissimulent en effet les politiques menées par les puissances au Moyen-Orient et divertissent de la critique citoyenne. </a:t>
            </a:r>
            <a:endParaRPr lang="fr-BE" sz="120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BE" sz="1200" kern="1200" dirty="0" smtClean="0">
              <a:solidFill>
                <a:schemeClr val="tx1"/>
              </a:solidFill>
              <a:latin typeface="+mn-lt"/>
              <a:ea typeface="+mn-ea"/>
              <a:cs typeface="+mn-cs"/>
            </a:endParaRPr>
          </a:p>
          <a:p>
            <a:endParaRPr lang="fr-BE" b="0" i="0"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54</a:t>
            </a:fld>
            <a:endParaRPr lang="fr-B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Compendium</a:t>
            </a:r>
            <a:r>
              <a:rPr lang="fr-BE" baseline="0" dirty="0" smtClean="0"/>
              <a:t> du GRIP sur les dépenses militaires.</a:t>
            </a:r>
          </a:p>
          <a:p>
            <a:r>
              <a:rPr lang="fr-BE" baseline="0" dirty="0" smtClean="0"/>
              <a:t>Une question à pointer: les dépenses militaires de l’Arabie saoudite et des autres pays du </a:t>
            </a:r>
            <a:r>
              <a:rPr lang="fr-BE" baseline="0" dirty="0" err="1" smtClean="0"/>
              <a:t>Moyen-Oreient</a:t>
            </a:r>
            <a:r>
              <a:rPr lang="fr-BE" baseline="0" dirty="0" smtClean="0"/>
              <a:t> </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56</a:t>
            </a:fld>
            <a:endParaRPr lang="fr-B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https://production.grip.org/</a:t>
            </a:r>
          </a:p>
          <a:p>
            <a:r>
              <a:rPr lang="fr-BE" dirty="0" smtClean="0"/>
              <a:t>Données publiées en 2018.</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58</a:t>
            </a:fld>
            <a:endParaRPr lang="fr-B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t>Critique. </a:t>
            </a:r>
            <a:r>
              <a:rPr lang="fr-BE" b="0" dirty="0" smtClean="0"/>
              <a:t>L’opinion semble penser fréquemment qu’il est peu concevable</a:t>
            </a:r>
            <a:r>
              <a:rPr lang="fr-BE" b="0" baseline="0" dirty="0" smtClean="0"/>
              <a:t> </a:t>
            </a:r>
            <a:r>
              <a:rPr lang="fr-BE" b="0" dirty="0" smtClean="0"/>
              <a:t>que les Etats entretiennent des relations politiques</a:t>
            </a:r>
            <a:r>
              <a:rPr lang="fr-BE" b="0" baseline="0" dirty="0" smtClean="0"/>
              <a:t> qui soient contraires aux valeurs qu’ils ont institutionnalisées. Un détour par la communication officielle permet souvent d’évacuer la gêne d’utiliser des informations qui pourraient paraître compromettantes. Les relations de la République française avec les Emirats arabes unis, dirigés par l’émir d’Abou </a:t>
            </a:r>
            <a:r>
              <a:rPr lang="fr-BE" b="0" baseline="0" dirty="0" err="1" smtClean="0"/>
              <a:t>Dabi</a:t>
            </a:r>
            <a:r>
              <a:rPr lang="fr-BE" b="0" baseline="0" dirty="0" smtClean="0"/>
              <a:t> Mohammed ben </a:t>
            </a:r>
            <a:r>
              <a:rPr lang="fr-BE" b="0" baseline="0" dirty="0" err="1" smtClean="0"/>
              <a:t>Zayed</a:t>
            </a:r>
            <a:r>
              <a:rPr lang="fr-BE" b="0" baseline="0" dirty="0" smtClean="0"/>
              <a:t> al-</a:t>
            </a:r>
            <a:r>
              <a:rPr lang="fr-BE" b="0" baseline="0" dirty="0" err="1" smtClean="0"/>
              <a:t>Nahyane</a:t>
            </a:r>
            <a:r>
              <a:rPr lang="fr-BE" b="0" baseline="0" dirty="0" smtClean="0"/>
              <a:t>, sont très étroites, engagent une coopération importante et sont présentées en toute transparence : les informations sont neutres et dépourvues de toute charge de questionnement éthique. Très efficace, ce système communicationnel construit l’image d’une projection internationale neutre, dynamique, entreprenante, méritoire et équitable.</a:t>
            </a:r>
          </a:p>
          <a:p>
            <a:endParaRPr lang="fr-BE" b="0" baseline="0" dirty="0" smtClean="0"/>
          </a:p>
          <a:p>
            <a:r>
              <a:rPr lang="fr-BE" b="0" baseline="0" dirty="0" smtClean="0"/>
              <a:t>À noter que l’implantation des forces armées françaises dans le cadre d’un accord de Défense (1995, 2009) y est permanente et compte une base navale (Mina </a:t>
            </a:r>
            <a:r>
              <a:rPr lang="fr-BE" b="0" baseline="0" dirty="0" err="1" smtClean="0"/>
              <a:t>Zayed</a:t>
            </a:r>
            <a:r>
              <a:rPr lang="fr-BE" b="0" baseline="0" dirty="0" smtClean="0"/>
              <a:t>) et une base aérienne (Al </a:t>
            </a:r>
            <a:r>
              <a:rPr lang="fr-BE" b="0" baseline="0" dirty="0" err="1" smtClean="0"/>
              <a:t>Dahfra</a:t>
            </a:r>
            <a:r>
              <a:rPr lang="fr-BE" b="0" baseline="0" dirty="0" smtClean="0"/>
              <a:t>). 700 militaires y stationnent.</a:t>
            </a:r>
            <a:endParaRPr lang="fr-BE" b="1" dirty="0" smtClean="0"/>
          </a:p>
          <a:p>
            <a:endParaRPr lang="fr-BE" dirty="0" smtClean="0"/>
          </a:p>
          <a:p>
            <a:r>
              <a:rPr lang="fr-BE" dirty="0" smtClean="0"/>
              <a:t>Une alliance officielle:</a:t>
            </a:r>
          </a:p>
          <a:p>
            <a:r>
              <a:rPr lang="fr-BE" dirty="0" smtClean="0"/>
              <a:t>Infographie sur le site officiel de la diplomatie française https://www.diplomatie.gouv.fr/IMG/jpg/infographieeau_fr_cle0d6ea1.jpg</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59</a:t>
            </a:fld>
            <a:endParaRPr lang="fr-BE"/>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t>Critique.</a:t>
            </a:r>
            <a:r>
              <a:rPr lang="fr-BE" dirty="0" smtClean="0"/>
              <a:t> </a:t>
            </a:r>
          </a:p>
          <a:p>
            <a:r>
              <a:rPr lang="fr-BE" dirty="0" smtClean="0"/>
              <a:t>Travail similaire avec le Qatar,</a:t>
            </a:r>
            <a:r>
              <a:rPr lang="fr-BE" baseline="0" dirty="0" smtClean="0"/>
              <a:t> dont le chef de l’Etat est </a:t>
            </a:r>
            <a:r>
              <a:rPr lang="it-IT" dirty="0" smtClean="0"/>
              <a:t>le cheikh Tamim Ben Hamad Al-Thani. La coopération est tout aussi étroite.</a:t>
            </a:r>
            <a:r>
              <a:rPr lang="it-IT" baseline="0" dirty="0" smtClean="0"/>
              <a:t> </a:t>
            </a:r>
            <a:r>
              <a:rPr lang="it-IT" dirty="0" smtClean="0"/>
              <a:t>Cette comparaison permet de constater que le commerce, et tout particulièrement celui des armes, n’a pas d’odeur et peut être organisé en-deçà de toutes les tensions</a:t>
            </a:r>
            <a:r>
              <a:rPr lang="it-IT" baseline="0" dirty="0" smtClean="0"/>
              <a:t> et les risques de conflit</a:t>
            </a:r>
            <a:r>
              <a:rPr lang="it-IT" dirty="0" smtClean="0"/>
              <a:t>. Le citoyen critique sera interpellé de comparer ces informations avec les objectifs officiels présentés</a:t>
            </a:r>
            <a:r>
              <a:rPr lang="it-IT" baseline="0" dirty="0" smtClean="0"/>
              <a:t> sur le site  de France Diplomatie en matière de désarmement (repris sur la dia suivante). </a:t>
            </a:r>
          </a:p>
          <a:p>
            <a:endParaRPr lang="it-IT" baseline="0" dirty="0" smtClean="0"/>
          </a:p>
          <a:p>
            <a:r>
              <a:rPr lang="it-IT" baseline="0" dirty="0" smtClean="0"/>
              <a:t>À noter, les accords de Défense signé avec la France (1994, 1998) </a:t>
            </a:r>
          </a:p>
          <a:p>
            <a:r>
              <a:rPr lang="it-IT" baseline="0" dirty="0" smtClean="0"/>
              <a:t>À noter aussi la forte présence de l’allié stratégique des USA qui y a implanté le quartier général US dans le Golfe Persique.</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60</a:t>
            </a:fld>
            <a:endParaRPr lang="fr-BE"/>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En</a:t>
            </a:r>
            <a:r>
              <a:rPr lang="fr-BE" baseline="0" dirty="0" smtClean="0"/>
              <a:t> conclu, parler de la crise humanitaire qui </a:t>
            </a:r>
            <a:r>
              <a:rPr lang="fr-BE" baseline="0" smtClean="0"/>
              <a:t>s’observe rationnellement </a:t>
            </a:r>
            <a:r>
              <a:rPr lang="fr-BE" baseline="0" dirty="0" smtClean="0"/>
              <a:t>depuis trois ans!!!</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62</a:t>
            </a:fld>
            <a:endParaRPr lang="fr-B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Deux projets concurrents</a:t>
            </a:r>
            <a:r>
              <a:rPr lang="fr-BE" baseline="0" dirty="0" smtClean="0"/>
              <a:t> : la géopolitique du pétrole ?</a:t>
            </a:r>
          </a:p>
          <a:p>
            <a:endParaRPr lang="fr-BE" dirty="0" smtClean="0"/>
          </a:p>
          <a:p>
            <a:r>
              <a:rPr lang="fr-BE" dirty="0" smtClean="0"/>
              <a:t>http://www.lesclesdumoyenorient.com/Les-hydrocarbures-du-Moyen-Orient-production-et-projets-de-gazoduc-2-3.html</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64</a:t>
            </a:fld>
            <a:endParaRPr lang="fr-BE"/>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Cécile Marin</a:t>
            </a:r>
            <a:r>
              <a:rPr lang="fr-BE" i="1" dirty="0" smtClean="0"/>
              <a:t>, Le pétrole, un enjeu de la seconde guerre civile libyenne</a:t>
            </a:r>
            <a:r>
              <a:rPr lang="fr-BE" dirty="0" smtClean="0"/>
              <a:t>, dans </a:t>
            </a:r>
            <a:r>
              <a:rPr lang="fr-BE" i="1" dirty="0" smtClean="0"/>
              <a:t>Le Monde diplomatique</a:t>
            </a:r>
            <a:r>
              <a:rPr lang="fr-BE" i="0" dirty="0" smtClean="0"/>
              <a:t>, avril 2015.</a:t>
            </a:r>
          </a:p>
          <a:p>
            <a:endParaRPr lang="fr-BE" i="0" dirty="0" smtClean="0"/>
          </a:p>
          <a:p>
            <a:r>
              <a:rPr lang="fr-BE" i="0" dirty="0" smtClean="0"/>
              <a:t>Commentaire :</a:t>
            </a:r>
          </a:p>
          <a:p>
            <a:endParaRPr lang="fr-BE" i="0" dirty="0" smtClean="0"/>
          </a:p>
          <a:p>
            <a:r>
              <a:rPr lang="fr-BE" i="0" dirty="0" smtClean="0"/>
              <a:t>« </a:t>
            </a:r>
            <a:r>
              <a:rPr lang="fr-BE" dirty="0" smtClean="0"/>
              <a:t>Les deux gouvernements rivaux de Libye cherchent à contrôler les richesses pétrolières. La plupart des installations sont situées en Cyrénaïque et contrôlées par le pouvoir basé à Tobrouk et à El-Beida ; le gouvernement de M. Abdallah Al-</a:t>
            </a:r>
            <a:r>
              <a:rPr lang="fr-BE" dirty="0" err="1" smtClean="0"/>
              <a:t>Thani</a:t>
            </a:r>
            <a:r>
              <a:rPr lang="fr-BE" dirty="0" smtClean="0"/>
              <a:t> exige des opérateurs et des clients étrangers de ne traiter qu’avec la nouvelle compagnie pétrolière créée à Benghazi, sous peine de représailles légales. Le siège de la compagnie historique se trouve à Tripoli, ville contrôlée par la coalition de milices opposées au général Khalifa </a:t>
            </a:r>
            <a:r>
              <a:rPr lang="fr-BE" dirty="0" err="1" smtClean="0"/>
              <a:t>Haftar</a:t>
            </a:r>
            <a:r>
              <a:rPr lang="fr-BE" dirty="0" smtClean="0"/>
              <a:t>. Certains puits ou terminaux sont régulièrement attaqués par des groupes armés, et parfois investis par des tribus au nom de revendications sociales. »</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68</a:t>
            </a:fld>
            <a:endParaRPr lang="fr-BE"/>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Christophe Chabert, juillet 2017.</a:t>
            </a:r>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71</a:t>
            </a:fld>
            <a:endParaRPr lang="fr-BE"/>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b="1" dirty="0" smtClean="0"/>
              <a:t>Source.</a:t>
            </a:r>
          </a:p>
          <a:p>
            <a:r>
              <a:rPr lang="en-US" b="1" dirty="0" smtClean="0"/>
              <a:t>Michael </a:t>
            </a:r>
            <a:r>
              <a:rPr lang="en-US" b="1" dirty="0" err="1" smtClean="0"/>
              <a:t>Mehrdad</a:t>
            </a:r>
            <a:r>
              <a:rPr lang="en-US" b="1" dirty="0" smtClean="0"/>
              <a:t> R.S.C. Izady</a:t>
            </a:r>
            <a:r>
              <a:rPr lang="en-US" dirty="0" smtClean="0"/>
              <a:t> or </a:t>
            </a:r>
            <a:r>
              <a:rPr lang="en-US" b="1" dirty="0" smtClean="0"/>
              <a:t>Michael Izady</a:t>
            </a:r>
            <a:r>
              <a:rPr lang="en-US" dirty="0" smtClean="0"/>
              <a:t> (1963-), </a:t>
            </a:r>
            <a:r>
              <a:rPr lang="en-US" dirty="0" err="1" smtClean="0"/>
              <a:t>écrivain</a:t>
            </a:r>
            <a:r>
              <a:rPr lang="en-US" dirty="0" smtClean="0"/>
              <a:t> </a:t>
            </a:r>
            <a:r>
              <a:rPr lang="en-US" dirty="0" err="1" smtClean="0"/>
              <a:t>spécialisé</a:t>
            </a:r>
            <a:r>
              <a:rPr lang="en-US" dirty="0" smtClean="0"/>
              <a:t> </a:t>
            </a:r>
            <a:r>
              <a:rPr lang="en-US" dirty="0" err="1" smtClean="0"/>
              <a:t>dans</a:t>
            </a:r>
            <a:r>
              <a:rPr lang="en-US" dirty="0" smtClean="0"/>
              <a:t> les </a:t>
            </a:r>
            <a:r>
              <a:rPr lang="en-US" dirty="0" err="1" smtClean="0"/>
              <a:t>thèmes</a:t>
            </a:r>
            <a:r>
              <a:rPr lang="en-US" dirty="0" smtClean="0"/>
              <a:t> du </a:t>
            </a:r>
            <a:r>
              <a:rPr lang="en-US" dirty="0" err="1" smtClean="0"/>
              <a:t>Moyen</a:t>
            </a:r>
            <a:r>
              <a:rPr lang="en-US" dirty="0" smtClean="0"/>
              <a:t>-Orient et des </a:t>
            </a:r>
            <a:r>
              <a:rPr lang="en-US" dirty="0" err="1" smtClean="0"/>
              <a:t>Kurdes</a:t>
            </a:r>
            <a:r>
              <a:rPr lang="en-US" dirty="0" smtClean="0"/>
              <a:t>. Il a </a:t>
            </a:r>
            <a:r>
              <a:rPr lang="en-US" dirty="0" err="1" smtClean="0"/>
              <a:t>travaillé</a:t>
            </a:r>
            <a:r>
              <a:rPr lang="en-US" dirty="0" smtClean="0"/>
              <a:t> </a:t>
            </a:r>
            <a:r>
              <a:rPr lang="en-US" dirty="0" err="1" smtClean="0"/>
              <a:t>dans</a:t>
            </a:r>
            <a:r>
              <a:rPr lang="en-US" dirty="0" smtClean="0"/>
              <a:t> le cadre de </a:t>
            </a:r>
            <a:r>
              <a:rPr lang="en-US" dirty="0" err="1" smtClean="0"/>
              <a:t>plusieurs</a:t>
            </a:r>
            <a:r>
              <a:rPr lang="en-US" dirty="0" smtClean="0"/>
              <a:t> </a:t>
            </a:r>
            <a:r>
              <a:rPr lang="en-US" dirty="0" err="1" smtClean="0"/>
              <a:t>universités</a:t>
            </a:r>
            <a:r>
              <a:rPr lang="en-US" dirty="0" smtClean="0"/>
              <a:t> </a:t>
            </a:r>
            <a:r>
              <a:rPr lang="en-US" dirty="0" err="1" smtClean="0"/>
              <a:t>américaines</a:t>
            </a:r>
            <a:r>
              <a:rPr lang="en-US" dirty="0" smtClean="0"/>
              <a:t>. </a:t>
            </a:r>
            <a:r>
              <a:rPr lang="en-US" dirty="0" err="1" smtClean="0"/>
              <a:t>Très</a:t>
            </a:r>
            <a:r>
              <a:rPr lang="en-US" dirty="0" smtClean="0"/>
              <a:t> </a:t>
            </a:r>
            <a:r>
              <a:rPr lang="en-US" dirty="0" err="1" smtClean="0"/>
              <a:t>actif</a:t>
            </a:r>
            <a:r>
              <a:rPr lang="en-US" dirty="0" smtClean="0"/>
              <a:t> </a:t>
            </a:r>
            <a:r>
              <a:rPr lang="en-US" dirty="0" err="1" smtClean="0"/>
              <a:t>dans</a:t>
            </a:r>
            <a:r>
              <a:rPr lang="en-US" dirty="0" smtClean="0"/>
              <a:t> le </a:t>
            </a:r>
            <a:r>
              <a:rPr lang="en-US" dirty="0" err="1" smtClean="0"/>
              <a:t>projet</a:t>
            </a:r>
            <a:r>
              <a:rPr lang="en-US" dirty="0" smtClean="0"/>
              <a:t> </a:t>
            </a:r>
            <a:r>
              <a:rPr lang="en-US" dirty="0" err="1" smtClean="0"/>
              <a:t>universitaire</a:t>
            </a:r>
            <a:r>
              <a:rPr lang="en-US" dirty="0" smtClean="0"/>
              <a:t> Gulf2000 de </a:t>
            </a:r>
            <a:r>
              <a:rPr lang="en-US" dirty="0" err="1" smtClean="0"/>
              <a:t>l’université</a:t>
            </a:r>
            <a:r>
              <a:rPr lang="en-US" dirty="0" smtClean="0"/>
              <a:t> Columbia. </a:t>
            </a:r>
            <a:r>
              <a:rPr lang="en-US" dirty="0" err="1" smtClean="0"/>
              <a:t>Ce</a:t>
            </a:r>
            <a:r>
              <a:rPr lang="en-US" dirty="0" smtClean="0"/>
              <a:t> </a:t>
            </a:r>
            <a:r>
              <a:rPr lang="en-US" dirty="0" err="1" smtClean="0"/>
              <a:t>projet</a:t>
            </a:r>
            <a:r>
              <a:rPr lang="en-US" dirty="0" smtClean="0"/>
              <a:t> </a:t>
            </a:r>
            <a:r>
              <a:rPr lang="en-US" dirty="0" err="1" smtClean="0"/>
              <a:t>rassemble</a:t>
            </a:r>
            <a:r>
              <a:rPr lang="en-US" dirty="0" smtClean="0"/>
              <a:t> des </a:t>
            </a:r>
            <a:r>
              <a:rPr lang="en-US" dirty="0" err="1" smtClean="0"/>
              <a:t>dizaines</a:t>
            </a:r>
            <a:r>
              <a:rPr lang="en-US" dirty="0" smtClean="0"/>
              <a:t> de </a:t>
            </a:r>
            <a:r>
              <a:rPr lang="en-US" dirty="0" err="1" smtClean="0"/>
              <a:t>cartes</a:t>
            </a:r>
            <a:r>
              <a:rPr lang="en-US" dirty="0" smtClean="0"/>
              <a:t> </a:t>
            </a:r>
            <a:r>
              <a:rPr lang="en-US" dirty="0" err="1" smtClean="0"/>
              <a:t>pertinentes</a:t>
            </a:r>
            <a:r>
              <a:rPr lang="en-US" baseline="0" dirty="0" smtClean="0"/>
              <a:t> pour </a:t>
            </a:r>
            <a:r>
              <a:rPr lang="en-US" baseline="0" dirty="0" err="1" smtClean="0"/>
              <a:t>l’étude</a:t>
            </a:r>
            <a:r>
              <a:rPr lang="en-US" baseline="0" dirty="0" smtClean="0"/>
              <a:t> du </a:t>
            </a:r>
            <a:r>
              <a:rPr lang="en-US" baseline="0" dirty="0" err="1" smtClean="0"/>
              <a:t>Moyen</a:t>
            </a:r>
            <a:r>
              <a:rPr lang="en-US" baseline="0" dirty="0" smtClean="0"/>
              <a:t>-Orient.</a:t>
            </a:r>
            <a:endParaRPr lang="en-US" dirty="0" smtClean="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72</a:t>
            </a:fld>
            <a:endParaRPr lang="fr-BE"/>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Gulf 2000 </a:t>
            </a:r>
            <a:r>
              <a:rPr lang="fr-BE" dirty="0" err="1" smtClean="0"/>
              <a:t>ethnical</a:t>
            </a:r>
            <a:r>
              <a:rPr lang="fr-BE" dirty="0" smtClean="0"/>
              <a:t> composition, Iran.</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74</a:t>
            </a:fld>
            <a:endParaRPr lang="fr-B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Artistes yéménites, avril 2016, MOHAMMED HUWAIS, AFP.</a:t>
            </a:r>
          </a:p>
          <a:p>
            <a:endParaRPr lang="fr-BE" dirty="0" smtClean="0"/>
          </a:p>
          <a:p>
            <a:r>
              <a:rPr lang="fr-BE" dirty="0" err="1" smtClean="0"/>
              <a:t>Lattuf</a:t>
            </a:r>
            <a:r>
              <a:rPr lang="fr-BE" dirty="0" smtClean="0"/>
              <a:t>, 2015.</a:t>
            </a:r>
            <a:endParaRPr lang="fr-BE" smtClean="0"/>
          </a:p>
          <a:p>
            <a:r>
              <a:rPr lang="fr-BE" smtClean="0"/>
              <a:t>Dilem</a:t>
            </a:r>
            <a:r>
              <a:rPr lang="fr-BE" dirty="0" smtClean="0"/>
              <a:t>, caricaturiste algérien.</a:t>
            </a:r>
          </a:p>
          <a:p>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75</a:t>
            </a:fld>
            <a:endParaRPr lang="fr-BE"/>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b="1" baseline="0" dirty="0" smtClean="0"/>
              <a:t>Caricature </a:t>
            </a:r>
            <a:r>
              <a:rPr lang="fr-BE" baseline="0" dirty="0" smtClean="0"/>
              <a:t>de Daryl </a:t>
            </a:r>
            <a:r>
              <a:rPr lang="fr-BE" baseline="0" dirty="0" err="1" smtClean="0"/>
              <a:t>Cagle</a:t>
            </a:r>
            <a:r>
              <a:rPr lang="fr-BE" baseline="0" dirty="0" smtClean="0"/>
              <a:t>, dessinateur de presse, éditorialiste américain, 2011. « </a:t>
            </a:r>
            <a:r>
              <a:rPr lang="fr-BE" i="1" baseline="0" dirty="0" smtClean="0"/>
              <a:t>Révérence au roi saoudien, deuxième partie. » </a:t>
            </a:r>
            <a:r>
              <a:rPr lang="fr-BE" i="0" baseline="0" dirty="0" smtClean="0"/>
              <a:t>Président Obama </a:t>
            </a:r>
            <a:r>
              <a:rPr lang="fr-BE" i="1" baseline="0" dirty="0" smtClean="0"/>
              <a:t>: « Pas de soucis. On ne permettra pas que les victimes du 11 septembre 2001 vous poursuivent en justice ».</a:t>
            </a:r>
          </a:p>
          <a:p>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76</a:t>
            </a:fld>
            <a:endParaRPr lang="fr-BE"/>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smtClean="0"/>
              <a:t>Source.</a:t>
            </a:r>
          </a:p>
          <a:p>
            <a:r>
              <a:rPr lang="fr-BE" dirty="0" smtClean="0"/>
              <a:t>Philippe</a:t>
            </a:r>
            <a:r>
              <a:rPr lang="fr-BE" baseline="0" dirty="0" smtClean="0"/>
              <a:t> </a:t>
            </a:r>
            <a:r>
              <a:rPr lang="fr-BE" baseline="0" dirty="0" err="1" smtClean="0"/>
              <a:t>Rekacewicz</a:t>
            </a:r>
            <a:r>
              <a:rPr lang="fr-BE" baseline="0" dirty="0" smtClean="0"/>
              <a:t>, </a:t>
            </a:r>
            <a:r>
              <a:rPr lang="fr-BE" i="1" baseline="0" dirty="0" smtClean="0"/>
              <a:t>Le Monde diplomatique, </a:t>
            </a:r>
            <a:r>
              <a:rPr lang="fr-BE" i="0" baseline="0" dirty="0" smtClean="0"/>
              <a:t>novembre 2002, (URL: https://www.monde-diplomatique.fr/cartes/golfe2002). Un peu ancienne, cette carte conserve le mérite d’être de très synthétique. Des projets qui y figurent sont obsolètes mais les intentions qui les gouvernent</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77</a:t>
            </a:fld>
            <a:endParaRPr lang="fr-BE"/>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Fond de carte du Moyen-Orient. </a:t>
            </a:r>
          </a:p>
          <a:p>
            <a:r>
              <a:rPr lang="fr-BE" dirty="0" smtClean="0"/>
              <a:t>Consigne</a:t>
            </a:r>
            <a:r>
              <a:rPr lang="fr-BE" baseline="0" dirty="0" smtClean="0"/>
              <a:t> pour une réalisation finale : construire sa carte avec les informations successives.</a:t>
            </a:r>
            <a:endParaRPr lang="fr-BE" dirty="0"/>
          </a:p>
        </p:txBody>
      </p:sp>
      <p:sp>
        <p:nvSpPr>
          <p:cNvPr id="4" name="Espace réservé du numéro de diapositive 3"/>
          <p:cNvSpPr>
            <a:spLocks noGrp="1"/>
          </p:cNvSpPr>
          <p:nvPr>
            <p:ph type="sldNum" sz="quarter" idx="10"/>
          </p:nvPr>
        </p:nvSpPr>
        <p:spPr/>
        <p:txBody>
          <a:bodyPr/>
          <a:lstStyle/>
          <a:p>
            <a:fld id="{CC99D1FA-6D3B-4088-AD3B-8371BA9671CC}" type="slidenum">
              <a:rPr lang="fr-BE" smtClean="0"/>
              <a:pPr/>
              <a:t>78</a:t>
            </a:fld>
            <a:endParaRPr lang="fr-B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22/11/2018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22/11/2018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22/11/2018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22/11/2018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22/11/2018</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22/11/2018</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22/11/2018</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22/11/2018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22/11/2018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22/11/2018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22/11/2018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Vierge">
    <p:spTree>
      <p:nvGrpSpPr>
        <p:cNvPr id="1" name=""/>
        <p:cNvGrpSpPr/>
        <p:nvPr/>
      </p:nvGrpSpPr>
      <p:grpSpPr>
        <a:xfrm>
          <a:off x="0" y="0"/>
          <a:ext cx="0" cy="0"/>
          <a:chOff x="0" y="0"/>
          <a:chExt cx="0" cy="0"/>
        </a:xfrm>
      </p:grpSpPr>
      <p:sp>
        <p:nvSpPr>
          <p:cNvPr id="110"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alphaModFix amt="45000"/>
            <a:lum/>
          </a:blip>
          <a:srcRect/>
          <a:tile tx="0" ty="0" sx="100000" sy="100000" flip="none" algn="tl"/>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22/11/2018</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ideo" Target="file:///\\SERVEUR-PC\Users\Public\Documents\Animation\Yaskondy%20Yaskonf&#233;\Capsules%20probl&#233;matique%20yaskondy\YASK_GEO.mp4" TargetMode="External"/><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jpeg"/></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jpeg"/></Relationships>
</file>

<file path=ppt/slides/_rels/slide3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3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3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8.gi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4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2.xml"/><Relationship Id="rId7" Type="http://schemas.openxmlformats.org/officeDocument/2006/relationships/image" Target="../media/image76.png"/><Relationship Id="rId2" Type="http://schemas.openxmlformats.org/officeDocument/2006/relationships/slideLayout" Target="../slideLayouts/slideLayout7.xml"/><Relationship Id="rId1" Type="http://schemas.openxmlformats.org/officeDocument/2006/relationships/video" Target="file:///\\SERVEUR-PC\Users\Public\Documents\Animation\Yaskondy%20Yaskonf&#233;\S&#233;quence%20G&#233;o\Les%20investissements%20des%20&#201;mirats%20arabes%20en%20Belgique%20-%200605201.mp4" TargetMode="External"/><Relationship Id="rId6" Type="http://schemas.openxmlformats.org/officeDocument/2006/relationships/image" Target="../media/image4.png"/><Relationship Id="rId5" Type="http://schemas.openxmlformats.org/officeDocument/2006/relationships/image" Target="../media/image75.jpeg"/><Relationship Id="rId4" Type="http://schemas.openxmlformats.org/officeDocument/2006/relationships/image" Target="../media/image74.jpeg"/></Relationships>
</file>

<file path=ppt/slides/_rels/slide5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image" Target="../media/image80.jpeg"/><Relationship Id="rId2" Type="http://schemas.openxmlformats.org/officeDocument/2006/relationships/slideLayout" Target="../slideLayouts/slideLayout7.xml"/><Relationship Id="rId1" Type="http://schemas.openxmlformats.org/officeDocument/2006/relationships/video" Target="file:///\\SERVEUR-PC\Users\Public\Documents\Animation\Yaskondy%20Yaskonf&#233;\S&#233;quence%20G&#233;o\Donald%20Trump%20vend%20des%20armes%20&#224;%20l&#8217;Arabie%20Saoudite%20et%20le%20montre.mp4" TargetMode="External"/><Relationship Id="rId6" Type="http://schemas.openxmlformats.org/officeDocument/2006/relationships/image" Target="../media/image4.png"/><Relationship Id="rId5" Type="http://schemas.openxmlformats.org/officeDocument/2006/relationships/image" Target="../media/image79.png"/><Relationship Id="rId4" Type="http://schemas.openxmlformats.org/officeDocument/2006/relationships/image" Target="../media/image78.jpeg"/></Relationships>
</file>

<file path=ppt/slides/_rels/slide5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gif"/><Relationship Id="rId1" Type="http://schemas.openxmlformats.org/officeDocument/2006/relationships/slideLayout" Target="../slideLayouts/slideLayout12.xml"/><Relationship Id="rId4" Type="http://schemas.openxmlformats.org/officeDocument/2006/relationships/image" Target="../media/image86.png"/></Relationships>
</file>

<file path=ppt/slides/_rels/slide5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85.png"/></Relationships>
</file>

<file path=ppt/slides/_rels/slide5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85.png"/></Relationships>
</file>

<file path=ppt/slides/_rels/slide5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91.png"/></Relationships>
</file>

<file path=ppt/slides/_rels/slide5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6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98.jpeg"/><Relationship Id="rId4" Type="http://schemas.openxmlformats.org/officeDocument/2006/relationships/image" Target="../media/image97.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100.png"/></Relationships>
</file>

<file path=ppt/slides/_rels/slide65.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10.jpeg"/><Relationship Id="rId7" Type="http://schemas.openxmlformats.org/officeDocument/2006/relationships/image" Target="../media/image113.png"/><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12.jpeg"/><Relationship Id="rId4" Type="http://schemas.openxmlformats.org/officeDocument/2006/relationships/image" Target="../media/image111.jpeg"/></Relationships>
</file>

<file path=ppt/slides/_rels/slide7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17.gif"/><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17.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95536" y="1556792"/>
            <a:ext cx="8748464" cy="707886"/>
          </a:xfrm>
          <a:prstGeom prst="rect">
            <a:avLst/>
          </a:prstGeom>
          <a:noFill/>
        </p:spPr>
        <p:txBody>
          <a:bodyPr wrap="square" rtlCol="0">
            <a:spAutoFit/>
          </a:bodyPr>
          <a:lstStyle/>
          <a:p>
            <a:r>
              <a:rPr lang="fr-BE" sz="4000" dirty="0" smtClean="0">
                <a:solidFill>
                  <a:schemeClr val="bg1"/>
                </a:solidFill>
                <a:latin typeface="Bodoni MT Black" pitchFamily="18" charset="0"/>
                <a:cs typeface="Aharoni" pitchFamily="2" charset="-79"/>
              </a:rPr>
              <a:t>« Des </a:t>
            </a:r>
            <a:r>
              <a:rPr lang="fr-BE" sz="4000" dirty="0" smtClean="0">
                <a:solidFill>
                  <a:srgbClr val="A52F1B"/>
                </a:solidFill>
                <a:latin typeface="Bodoni MT Black" pitchFamily="18" charset="0"/>
                <a:cs typeface="Aharoni" pitchFamily="2" charset="-79"/>
              </a:rPr>
              <a:t>territoires</a:t>
            </a:r>
            <a:r>
              <a:rPr lang="fr-BE" sz="4000" dirty="0" smtClean="0">
                <a:solidFill>
                  <a:schemeClr val="bg1"/>
                </a:solidFill>
                <a:latin typeface="Bodoni MT Black" pitchFamily="18" charset="0"/>
                <a:cs typeface="Aharoni" pitchFamily="2" charset="-79"/>
              </a:rPr>
              <a:t> et moi</a:t>
            </a:r>
            <a:r>
              <a:rPr lang="fr-BE" sz="4000" dirty="0" smtClean="0">
                <a:solidFill>
                  <a:srgbClr val="A52F1B"/>
                </a:solidFill>
                <a:latin typeface="Bodoni MT Black" pitchFamily="18" charset="0"/>
                <a:cs typeface="Aharoni" pitchFamily="2" charset="-79"/>
              </a:rPr>
              <a:t> </a:t>
            </a:r>
            <a:r>
              <a:rPr lang="fr-BE" sz="4000" dirty="0" smtClean="0">
                <a:solidFill>
                  <a:schemeClr val="bg1"/>
                </a:solidFill>
                <a:latin typeface="Bodoni MT Black" pitchFamily="18" charset="0"/>
                <a:cs typeface="Aharoni" pitchFamily="2" charset="-79"/>
              </a:rPr>
              <a:t>? »</a:t>
            </a:r>
            <a:endParaRPr lang="fr-BE" sz="4000" dirty="0">
              <a:solidFill>
                <a:schemeClr val="bg1"/>
              </a:solidFill>
              <a:latin typeface="Bodoni MT Black" pitchFamily="18" charset="0"/>
              <a:cs typeface="Aharoni" pitchFamily="2" charset="-79"/>
            </a:endParaRPr>
          </a:p>
        </p:txBody>
      </p:sp>
      <p:sp>
        <p:nvSpPr>
          <p:cNvPr id="4" name="ZoneTexte 3"/>
          <p:cNvSpPr txBox="1"/>
          <p:nvPr/>
        </p:nvSpPr>
        <p:spPr>
          <a:xfrm>
            <a:off x="683568" y="332656"/>
            <a:ext cx="8172400" cy="584775"/>
          </a:xfrm>
          <a:prstGeom prst="rect">
            <a:avLst/>
          </a:prstGeom>
          <a:noFill/>
        </p:spPr>
        <p:txBody>
          <a:bodyPr wrap="square" rtlCol="0">
            <a:spAutoFit/>
          </a:bodyPr>
          <a:lstStyle/>
          <a:p>
            <a:pPr algn="r"/>
            <a:r>
              <a:rPr lang="fr-BE" sz="2000" spc="300" dirty="0" smtClean="0">
                <a:solidFill>
                  <a:schemeClr val="bg2">
                    <a:lumMod val="75000"/>
                  </a:schemeClr>
                </a:solidFill>
                <a:latin typeface="Aharoni" pitchFamily="2" charset="-79"/>
                <a:cs typeface="Aharoni" pitchFamily="2" charset="-79"/>
              </a:rPr>
              <a:t>Marion </a:t>
            </a:r>
            <a:r>
              <a:rPr lang="fr-BE" sz="2000" spc="300" dirty="0" err="1" smtClean="0">
                <a:solidFill>
                  <a:schemeClr val="bg2">
                    <a:lumMod val="75000"/>
                  </a:schemeClr>
                </a:solidFill>
                <a:latin typeface="Aharoni" pitchFamily="2" charset="-79"/>
                <a:cs typeface="Aharoni" pitchFamily="2" charset="-79"/>
              </a:rPr>
              <a:t>Netisse</a:t>
            </a:r>
            <a:r>
              <a:rPr lang="fr-BE" sz="2000" spc="300" dirty="0" smtClean="0">
                <a:solidFill>
                  <a:schemeClr val="bg2">
                    <a:lumMod val="75000"/>
                  </a:schemeClr>
                </a:solidFill>
                <a:latin typeface="Aharoni" pitchFamily="2" charset="-79"/>
                <a:cs typeface="Aharoni" pitchFamily="2" charset="-79"/>
              </a:rPr>
              <a:t> </a:t>
            </a:r>
            <a:r>
              <a:rPr lang="fr-BE" sz="3200" spc="300" dirty="0" smtClean="0">
                <a:solidFill>
                  <a:schemeClr val="bg2">
                    <a:lumMod val="75000"/>
                  </a:schemeClr>
                </a:solidFill>
                <a:latin typeface="Aharoni" pitchFamily="2" charset="-79"/>
                <a:cs typeface="Aharoni" pitchFamily="2" charset="-79"/>
              </a:rPr>
              <a:t>face à </a:t>
            </a:r>
            <a:r>
              <a:rPr lang="fr-BE" sz="3200" spc="300" dirty="0" smtClean="0">
                <a:solidFill>
                  <a:srgbClr val="A52F1B"/>
                </a:solidFill>
                <a:latin typeface="Aharoni" pitchFamily="2" charset="-79"/>
                <a:cs typeface="Aharoni" pitchFamily="2" charset="-79"/>
              </a:rPr>
              <a:t>la Géographie…</a:t>
            </a:r>
            <a:endParaRPr lang="fr-BE" sz="3200" spc="300" dirty="0">
              <a:solidFill>
                <a:srgbClr val="A52F1B"/>
              </a:solidFill>
              <a:latin typeface="Aharoni" pitchFamily="2" charset="-79"/>
              <a:cs typeface="Aharoni" pitchFamily="2" charset="-79"/>
            </a:endParaRPr>
          </a:p>
        </p:txBody>
      </p:sp>
      <p:sp>
        <p:nvSpPr>
          <p:cNvPr id="5" name="ZoneTexte 4"/>
          <p:cNvSpPr txBox="1"/>
          <p:nvPr/>
        </p:nvSpPr>
        <p:spPr>
          <a:xfrm>
            <a:off x="6156176" y="5301208"/>
            <a:ext cx="2736304" cy="954107"/>
          </a:xfrm>
          <a:prstGeom prst="rect">
            <a:avLst/>
          </a:prstGeom>
          <a:noFill/>
        </p:spPr>
        <p:txBody>
          <a:bodyPr wrap="square" rtlCol="0">
            <a:spAutoFit/>
          </a:bodyPr>
          <a:lstStyle/>
          <a:p>
            <a:pPr algn="r"/>
            <a:r>
              <a:rPr lang="fr-BE" sz="2800" b="1" spc="600" dirty="0" err="1" smtClean="0">
                <a:solidFill>
                  <a:srgbClr val="A52F1B"/>
                </a:solidFill>
                <a:latin typeface="Aharoni" pitchFamily="2" charset="-79"/>
                <a:cs typeface="Aharoni" pitchFamily="2" charset="-79"/>
              </a:rPr>
              <a:t>Yaskondy</a:t>
            </a:r>
            <a:r>
              <a:rPr lang="fr-BE" sz="2800" b="1" spc="600" dirty="0" smtClean="0">
                <a:solidFill>
                  <a:srgbClr val="A52F1B"/>
                </a:solidFill>
                <a:latin typeface="Aharoni" pitchFamily="2" charset="-79"/>
                <a:cs typeface="Aharoni" pitchFamily="2" charset="-79"/>
              </a:rPr>
              <a:t>, </a:t>
            </a:r>
            <a:r>
              <a:rPr lang="fr-BE" sz="2800" b="1" spc="600" dirty="0" err="1" smtClean="0">
                <a:solidFill>
                  <a:srgbClr val="A52F1B"/>
                </a:solidFill>
                <a:latin typeface="Aharoni" pitchFamily="2" charset="-79"/>
                <a:cs typeface="Aharoni" pitchFamily="2" charset="-79"/>
              </a:rPr>
              <a:t>yaskonfé</a:t>
            </a:r>
            <a:r>
              <a:rPr lang="fr-BE" sz="2800" b="1" spc="600" dirty="0" smtClean="0">
                <a:solidFill>
                  <a:srgbClr val="A52F1B"/>
                </a:solidFill>
                <a:latin typeface="Aharoni" pitchFamily="2" charset="-79"/>
                <a:cs typeface="Aharoni" pitchFamily="2" charset="-79"/>
              </a:rPr>
              <a:t> !</a:t>
            </a:r>
            <a:endParaRPr lang="fr-BE" sz="2800" b="1" spc="600" dirty="0">
              <a:solidFill>
                <a:srgbClr val="A52F1B"/>
              </a:solidFill>
              <a:latin typeface="Aharoni" pitchFamily="2" charset="-79"/>
              <a:cs typeface="Aharoni" pitchFamily="2" charset="-79"/>
            </a:endParaRPr>
          </a:p>
        </p:txBody>
      </p:sp>
      <p:pic>
        <p:nvPicPr>
          <p:cNvPr id="56322" name="Picture 2" descr="Image associée"/>
          <p:cNvPicPr>
            <a:picLocks noChangeAspect="1" noChangeArrowheads="1"/>
          </p:cNvPicPr>
          <p:nvPr/>
        </p:nvPicPr>
        <p:blipFill>
          <a:blip r:embed="rId2" cstate="print"/>
          <a:srcRect/>
          <a:stretch>
            <a:fillRect/>
          </a:stretch>
        </p:blipFill>
        <p:spPr bwMode="auto">
          <a:xfrm>
            <a:off x="0" y="2945904"/>
            <a:ext cx="5868144" cy="391209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ésultat de recherche d'images pour &quot;J'ai mon toi qui perce&quot;"/>
          <p:cNvPicPr>
            <a:picLocks noChangeAspect="1" noChangeArrowheads="1"/>
          </p:cNvPicPr>
          <p:nvPr/>
        </p:nvPicPr>
        <p:blipFill>
          <a:blip r:embed="rId4" cstate="print"/>
          <a:srcRect/>
          <a:stretch>
            <a:fillRect/>
          </a:stretch>
        </p:blipFill>
        <p:spPr bwMode="auto">
          <a:xfrm>
            <a:off x="3347864" y="908720"/>
            <a:ext cx="3165477" cy="4752528"/>
          </a:xfrm>
          <a:prstGeom prst="rect">
            <a:avLst/>
          </a:prstGeom>
          <a:noFill/>
        </p:spPr>
      </p:pic>
      <p:sp>
        <p:nvSpPr>
          <p:cNvPr id="2" name="ZoneTexte 1"/>
          <p:cNvSpPr txBox="1"/>
          <p:nvPr/>
        </p:nvSpPr>
        <p:spPr>
          <a:xfrm>
            <a:off x="395536" y="1988840"/>
            <a:ext cx="8748464" cy="1200329"/>
          </a:xfrm>
          <a:prstGeom prst="rect">
            <a:avLst/>
          </a:prstGeom>
          <a:noFill/>
        </p:spPr>
        <p:txBody>
          <a:bodyPr wrap="square" rtlCol="0">
            <a:spAutoFit/>
          </a:bodyPr>
          <a:lstStyle/>
          <a:p>
            <a:endParaRPr lang="fr-BE" sz="2800" dirty="0" smtClean="0">
              <a:solidFill>
                <a:schemeClr val="bg1"/>
              </a:solidFill>
              <a:latin typeface="Arial Black" pitchFamily="34" charset="0"/>
              <a:cs typeface="Aharoni" pitchFamily="2" charset="-79"/>
            </a:endParaRPr>
          </a:p>
          <a:p>
            <a:r>
              <a:rPr lang="fr-BE" sz="4400" dirty="0" smtClean="0">
                <a:solidFill>
                  <a:schemeClr val="bg1"/>
                </a:solidFill>
                <a:latin typeface="Bodoni MT Black" pitchFamily="18" charset="0"/>
                <a:cs typeface="Aharoni" pitchFamily="2" charset="-79"/>
              </a:rPr>
              <a:t>« Moi, </a:t>
            </a:r>
            <a:r>
              <a:rPr lang="fr-BE" sz="4400" dirty="0" smtClean="0">
                <a:solidFill>
                  <a:srgbClr val="A52F1B"/>
                </a:solidFill>
                <a:latin typeface="Bodoni MT Black" pitchFamily="18" charset="0"/>
                <a:cs typeface="Aharoni" pitchFamily="2" charset="-79"/>
              </a:rPr>
              <a:t>mes territoires </a:t>
            </a:r>
            <a:r>
              <a:rPr lang="fr-BE" sz="4400" dirty="0" smtClean="0">
                <a:solidFill>
                  <a:schemeClr val="bg1"/>
                </a:solidFill>
                <a:latin typeface="Bodoni MT Black" pitchFamily="18" charset="0"/>
                <a:cs typeface="Aharoni" pitchFamily="2" charset="-79"/>
              </a:rPr>
              <a:t>!</a:t>
            </a:r>
            <a:r>
              <a:rPr lang="fr-BE" sz="4400" dirty="0" smtClean="0">
                <a:solidFill>
                  <a:srgbClr val="A52F1B"/>
                </a:solidFill>
                <a:latin typeface="Bodoni MT Black" pitchFamily="18" charset="0"/>
                <a:cs typeface="Aharoni" pitchFamily="2" charset="-79"/>
              </a:rPr>
              <a:t> </a:t>
            </a:r>
            <a:r>
              <a:rPr lang="fr-BE" sz="4400" dirty="0" smtClean="0">
                <a:solidFill>
                  <a:schemeClr val="bg1"/>
                </a:solidFill>
                <a:latin typeface="Bodoni MT Black" pitchFamily="18" charset="0"/>
                <a:cs typeface="Aharoni" pitchFamily="2" charset="-79"/>
              </a:rPr>
              <a:t>»</a:t>
            </a:r>
            <a:endParaRPr lang="fr-BE" sz="4400" dirty="0">
              <a:solidFill>
                <a:schemeClr val="bg1"/>
              </a:solidFill>
              <a:latin typeface="Bodoni MT Black" pitchFamily="18" charset="0"/>
              <a:cs typeface="Aharoni" pitchFamily="2" charset="-79"/>
            </a:endParaRPr>
          </a:p>
        </p:txBody>
      </p:sp>
      <p:sp>
        <p:nvSpPr>
          <p:cNvPr id="4" name="ZoneTexte 3"/>
          <p:cNvSpPr txBox="1"/>
          <p:nvPr/>
        </p:nvSpPr>
        <p:spPr>
          <a:xfrm>
            <a:off x="683568" y="332656"/>
            <a:ext cx="8172400" cy="584775"/>
          </a:xfrm>
          <a:prstGeom prst="rect">
            <a:avLst/>
          </a:prstGeom>
          <a:noFill/>
        </p:spPr>
        <p:txBody>
          <a:bodyPr wrap="square" rtlCol="0">
            <a:spAutoFit/>
          </a:bodyPr>
          <a:lstStyle/>
          <a:p>
            <a:pPr algn="r"/>
            <a:r>
              <a:rPr lang="fr-BE" sz="2000" spc="300" dirty="0" smtClean="0">
                <a:solidFill>
                  <a:schemeClr val="bg2">
                    <a:lumMod val="75000"/>
                  </a:schemeClr>
                </a:solidFill>
                <a:latin typeface="Aharoni" pitchFamily="2" charset="-79"/>
                <a:cs typeface="Aharoni" pitchFamily="2" charset="-79"/>
              </a:rPr>
              <a:t>Marion </a:t>
            </a:r>
            <a:r>
              <a:rPr lang="fr-BE" sz="2000" spc="300" dirty="0" err="1" smtClean="0">
                <a:solidFill>
                  <a:schemeClr val="bg2">
                    <a:lumMod val="75000"/>
                  </a:schemeClr>
                </a:solidFill>
                <a:latin typeface="Aharoni" pitchFamily="2" charset="-79"/>
                <a:cs typeface="Aharoni" pitchFamily="2" charset="-79"/>
              </a:rPr>
              <a:t>Netisse</a:t>
            </a:r>
            <a:r>
              <a:rPr lang="fr-BE" sz="2000" spc="300" dirty="0" smtClean="0">
                <a:solidFill>
                  <a:schemeClr val="bg2">
                    <a:lumMod val="75000"/>
                  </a:schemeClr>
                </a:solidFill>
                <a:latin typeface="Aharoni" pitchFamily="2" charset="-79"/>
                <a:cs typeface="Aharoni" pitchFamily="2" charset="-79"/>
              </a:rPr>
              <a:t> </a:t>
            </a:r>
            <a:r>
              <a:rPr lang="fr-BE" sz="3200" spc="300" dirty="0" smtClean="0">
                <a:solidFill>
                  <a:schemeClr val="bg2">
                    <a:lumMod val="75000"/>
                  </a:schemeClr>
                </a:solidFill>
                <a:latin typeface="Aharoni" pitchFamily="2" charset="-79"/>
                <a:cs typeface="Aharoni" pitchFamily="2" charset="-79"/>
              </a:rPr>
              <a:t>face à </a:t>
            </a:r>
            <a:r>
              <a:rPr lang="fr-BE" sz="3200" spc="300" dirty="0" smtClean="0">
                <a:solidFill>
                  <a:srgbClr val="A52F1B"/>
                </a:solidFill>
                <a:latin typeface="Aharoni" pitchFamily="2" charset="-79"/>
                <a:cs typeface="Aharoni" pitchFamily="2" charset="-79"/>
              </a:rPr>
              <a:t>la Géographie…</a:t>
            </a:r>
            <a:endParaRPr lang="fr-BE" sz="3200" spc="300" dirty="0">
              <a:solidFill>
                <a:srgbClr val="A52F1B"/>
              </a:solidFill>
              <a:latin typeface="Aharoni" pitchFamily="2" charset="-79"/>
              <a:cs typeface="Aharoni" pitchFamily="2" charset="-79"/>
            </a:endParaRPr>
          </a:p>
        </p:txBody>
      </p:sp>
      <p:sp>
        <p:nvSpPr>
          <p:cNvPr id="5" name="ZoneTexte 4"/>
          <p:cNvSpPr txBox="1"/>
          <p:nvPr/>
        </p:nvSpPr>
        <p:spPr>
          <a:xfrm>
            <a:off x="2483768" y="5874925"/>
            <a:ext cx="6408712" cy="400110"/>
          </a:xfrm>
          <a:prstGeom prst="rect">
            <a:avLst/>
          </a:prstGeom>
          <a:noFill/>
        </p:spPr>
        <p:txBody>
          <a:bodyPr wrap="square" rtlCol="0">
            <a:spAutoFit/>
          </a:bodyPr>
          <a:lstStyle/>
          <a:p>
            <a:pPr algn="r"/>
            <a:r>
              <a:rPr lang="fr-BE" sz="2000" b="1" spc="600" dirty="0" err="1" smtClean="0">
                <a:solidFill>
                  <a:srgbClr val="A52F1B"/>
                </a:solidFill>
                <a:latin typeface="Aharoni" pitchFamily="2" charset="-79"/>
                <a:cs typeface="Aharoni" pitchFamily="2" charset="-79"/>
              </a:rPr>
              <a:t>Yaskondy</a:t>
            </a:r>
            <a:r>
              <a:rPr lang="fr-BE" sz="2000" b="1" spc="600" dirty="0" smtClean="0">
                <a:solidFill>
                  <a:srgbClr val="A52F1B"/>
                </a:solidFill>
                <a:latin typeface="Aharoni" pitchFamily="2" charset="-79"/>
                <a:cs typeface="Aharoni" pitchFamily="2" charset="-79"/>
              </a:rPr>
              <a:t>, </a:t>
            </a:r>
            <a:r>
              <a:rPr lang="fr-BE" sz="2000" b="1" spc="600" dirty="0" err="1" smtClean="0">
                <a:solidFill>
                  <a:srgbClr val="A52F1B"/>
                </a:solidFill>
                <a:latin typeface="Aharoni" pitchFamily="2" charset="-79"/>
                <a:cs typeface="Aharoni" pitchFamily="2" charset="-79"/>
              </a:rPr>
              <a:t>yaskonfé</a:t>
            </a:r>
            <a:r>
              <a:rPr lang="fr-BE" sz="2000" b="1" spc="600" dirty="0" smtClean="0">
                <a:solidFill>
                  <a:srgbClr val="A52F1B"/>
                </a:solidFill>
                <a:latin typeface="Aharoni" pitchFamily="2" charset="-79"/>
                <a:cs typeface="Aharoni" pitchFamily="2" charset="-79"/>
              </a:rPr>
              <a:t> !</a:t>
            </a:r>
            <a:endParaRPr lang="fr-BE" sz="2000" b="1" spc="600" dirty="0">
              <a:solidFill>
                <a:srgbClr val="A52F1B"/>
              </a:solidFill>
              <a:latin typeface="Aharoni" pitchFamily="2" charset="-79"/>
              <a:cs typeface="Aharoni" pitchFamily="2" charset="-79"/>
            </a:endParaRPr>
          </a:p>
        </p:txBody>
      </p:sp>
      <p:pic>
        <p:nvPicPr>
          <p:cNvPr id="6" name="YASK_GEO.mp4">
            <a:hlinkClick r:id="" action="ppaction://media"/>
          </p:cNvPr>
          <p:cNvPicPr>
            <a:picLocks noRot="1" noChangeAspect="1"/>
          </p:cNvPicPr>
          <p:nvPr>
            <a:videoFile r:link="rId1"/>
          </p:nvPr>
        </p:nvPicPr>
        <p:blipFill>
          <a:blip r:embed="rId5" cstate="print"/>
          <a:stretch>
            <a:fillRect/>
          </a:stretch>
        </p:blipFill>
        <p:spPr>
          <a:xfrm>
            <a:off x="539552" y="3573016"/>
            <a:ext cx="3336032" cy="25020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to="" calcmode="lin" valueType="num">
                                      <p:cBhvr>
                                        <p:cTn id="7" dur="1" fill="hold"/>
                                        <p:tgtEl>
                                          <p:spTgt spid="1026"/>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to="" calcmode="lin" valueType="num">
                                      <p:cBhvr>
                                        <p:cTn id="11"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afterEffect">
                                  <p:stCondLst>
                                    <p:cond delay="0"/>
                                  </p:stCondLst>
                                  <p:childTnLst>
                                    <p:cmd type="call" cmd="togglePause">
                                      <p:cBhvr>
                                        <p:cTn id="16" dur="1" fill="hold"/>
                                        <p:tgtEl>
                                          <p:spTgt spid="6"/>
                                        </p:tgtEl>
                                      </p:cBhvr>
                                    </p:cmd>
                                  </p:childTnLst>
                                </p:cTn>
                              </p:par>
                            </p:childTnLst>
                          </p:cTn>
                        </p:par>
                        <p:par>
                          <p:cTn id="17" fill="hold">
                            <p:stCondLst>
                              <p:cond delay="0"/>
                            </p:stCondLst>
                            <p:childTnLst>
                              <p:par>
                                <p:cTn id="18" presetID="1" presetClass="mediacall" presetSubtype="0" fill="hold" nodeType="afterEffect">
                                  <p:stCondLst>
                                    <p:cond delay="0"/>
                                  </p:stCondLst>
                                  <p:childTnLst>
                                    <p:cmd type="call" cmd="playFrom(0.0)">
                                      <p:cBhvr>
                                        <p:cTn id="19" dur="1" fill="hold"/>
                                        <p:tgtEl>
                                          <p:spTgt spid="6"/>
                                        </p:tgtEl>
                                      </p:cBhvr>
                                    </p:cmd>
                                  </p:childTnLst>
                                </p:cTn>
                              </p:par>
                            </p:childTnLst>
                          </p:cTn>
                        </p:par>
                      </p:childTnLst>
                    </p:cTn>
                  </p:par>
                </p:childTnLst>
              </p:cTn>
              <p:nextCondLst>
                <p:cond evt="onClick" delay="0">
                  <p:tgtEl>
                    <p:spTgt spid="6"/>
                  </p:tgtEl>
                </p:cond>
              </p:nextCondLst>
            </p:seq>
            <p:video fullScrn="1">
              <p:cMediaNode vol="80000">
                <p:cTn id="20"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Résultat de recherche d'images pour &quot;paysages yemen&quot;"/>
          <p:cNvPicPr>
            <a:picLocks noChangeAspect="1" noChangeArrowheads="1"/>
          </p:cNvPicPr>
          <p:nvPr/>
        </p:nvPicPr>
        <p:blipFill>
          <a:blip r:embed="rId3" cstate="print"/>
          <a:srcRect/>
          <a:stretch>
            <a:fillRect/>
          </a:stretch>
        </p:blipFill>
        <p:spPr bwMode="auto">
          <a:xfrm>
            <a:off x="0" y="467241"/>
            <a:ext cx="9144001" cy="6136109"/>
          </a:xfrm>
          <a:prstGeom prst="rect">
            <a:avLst/>
          </a:prstGeom>
          <a:noFill/>
        </p:spPr>
      </p:pic>
      <p:pic>
        <p:nvPicPr>
          <p:cNvPr id="90118" name="Picture 6" descr="https://dailygeekshow.com/wp-content/uploads/2015/04/yemen-photo-montagne-village1.jpg"/>
          <p:cNvPicPr>
            <a:picLocks noChangeAspect="1" noChangeArrowheads="1"/>
          </p:cNvPicPr>
          <p:nvPr/>
        </p:nvPicPr>
        <p:blipFill>
          <a:blip r:embed="rId4" cstate="print"/>
          <a:srcRect/>
          <a:stretch>
            <a:fillRect/>
          </a:stretch>
        </p:blipFill>
        <p:spPr bwMode="auto">
          <a:xfrm>
            <a:off x="0" y="486111"/>
            <a:ext cx="9144000" cy="6111241"/>
          </a:xfrm>
          <a:prstGeom prst="rect">
            <a:avLst/>
          </a:prstGeom>
          <a:noFill/>
        </p:spPr>
      </p:pic>
      <p:pic>
        <p:nvPicPr>
          <p:cNvPr id="90116" name="Picture 4" descr="yemen-photo-paysage-ville"/>
          <p:cNvPicPr>
            <a:picLocks noChangeAspect="1" noChangeArrowheads="1"/>
          </p:cNvPicPr>
          <p:nvPr/>
        </p:nvPicPr>
        <p:blipFill>
          <a:blip r:embed="rId5" cstate="print"/>
          <a:srcRect/>
          <a:stretch>
            <a:fillRect/>
          </a:stretch>
        </p:blipFill>
        <p:spPr bwMode="auto">
          <a:xfrm>
            <a:off x="0" y="474575"/>
            <a:ext cx="9139944" cy="6093296"/>
          </a:xfrm>
          <a:prstGeom prst="rect">
            <a:avLst/>
          </a:prstGeom>
          <a:noFill/>
        </p:spPr>
      </p:pic>
      <p:pic>
        <p:nvPicPr>
          <p:cNvPr id="90120" name="Picture 8" descr="https://dailygeekshow.com/wp-content/uploads/2015/04/yemen-photo-bateaux-mer1.jpg"/>
          <p:cNvPicPr>
            <a:picLocks noChangeAspect="1" noChangeArrowheads="1"/>
          </p:cNvPicPr>
          <p:nvPr/>
        </p:nvPicPr>
        <p:blipFill>
          <a:blip r:embed="rId6" cstate="print"/>
          <a:srcRect/>
          <a:stretch>
            <a:fillRect/>
          </a:stretch>
        </p:blipFill>
        <p:spPr bwMode="auto">
          <a:xfrm>
            <a:off x="-3374" y="479230"/>
            <a:ext cx="9147374" cy="6105872"/>
          </a:xfrm>
          <a:prstGeom prst="rect">
            <a:avLst/>
          </a:prstGeom>
          <a:noFill/>
        </p:spPr>
      </p:pic>
      <p:sp>
        <p:nvSpPr>
          <p:cNvPr id="6" name="ZoneTexte 5"/>
          <p:cNvSpPr txBox="1"/>
          <p:nvPr/>
        </p:nvSpPr>
        <p:spPr>
          <a:xfrm>
            <a:off x="683568" y="764704"/>
            <a:ext cx="6480720" cy="1200329"/>
          </a:xfrm>
          <a:prstGeom prst="rect">
            <a:avLst/>
          </a:prstGeom>
          <a:noFill/>
        </p:spPr>
        <p:txBody>
          <a:bodyPr wrap="square" rtlCol="0">
            <a:spAutoFit/>
          </a:bodyPr>
          <a:lstStyle/>
          <a:p>
            <a:r>
              <a:rPr lang="fr-BE" sz="3600" dirty="0" smtClean="0">
                <a:solidFill>
                  <a:srgbClr val="A52F1B"/>
                </a:solidFill>
                <a:latin typeface="Aharoni" pitchFamily="2" charset="-79"/>
                <a:cs typeface="Aharoni" pitchFamily="2" charset="-79"/>
              </a:rPr>
              <a:t>Le Yémen</a:t>
            </a:r>
            <a:r>
              <a:rPr lang="fr-BE" sz="3600" dirty="0" smtClean="0">
                <a:solidFill>
                  <a:srgbClr val="C00000"/>
                </a:solidFill>
                <a:latin typeface="Aharoni" pitchFamily="2" charset="-79"/>
                <a:cs typeface="Aharoni" pitchFamily="2" charset="-79"/>
              </a:rPr>
              <a:t>, </a:t>
            </a:r>
            <a:r>
              <a:rPr lang="fr-BE" sz="3600" dirty="0" smtClean="0">
                <a:solidFill>
                  <a:schemeClr val="bg1"/>
                </a:solidFill>
                <a:latin typeface="Aharoni" pitchFamily="2" charset="-79"/>
                <a:cs typeface="Aharoni" pitchFamily="2" charset="-79"/>
              </a:rPr>
              <a:t>c’est quoi c’t’affaire?</a:t>
            </a:r>
            <a:endParaRPr lang="fr-BE" sz="3600" dirty="0">
              <a:solidFill>
                <a:schemeClr val="bg1"/>
              </a:solidFill>
              <a:latin typeface="Aharoni" pitchFamily="2" charset="-79"/>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to="" calcmode="lin" valueType="num">
                                      <p:cBhvr>
                                        <p:cTn id="7" dur="1" fill="hold"/>
                                        <p:tgtEl>
                                          <p:spTgt spid="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0114"/>
                                        </p:tgtEl>
                                        <p:attrNameLst>
                                          <p:attrName>style.visibility</p:attrName>
                                        </p:attrNameLst>
                                      </p:cBhvr>
                                      <p:to>
                                        <p:strVal val="visible"/>
                                      </p:to>
                                    </p:set>
                                    <p:animEffect transition="in" filter="dissolve">
                                      <p:cBhvr>
                                        <p:cTn id="12" dur="3000"/>
                                        <p:tgtEl>
                                          <p:spTgt spid="90114"/>
                                        </p:tgtEl>
                                      </p:cBhvr>
                                    </p:animEffect>
                                  </p:childTnLst>
                                </p:cTn>
                              </p:par>
                              <p:par>
                                <p:cTn id="13" presetID="2" presetClass="exit" presetSubtype="4" fill="hold" grpId="1" nodeType="withEffect">
                                  <p:stCondLst>
                                    <p:cond delay="0"/>
                                  </p:stCondLst>
                                  <p:childTnLst>
                                    <p:anim calcmode="lin" valueType="num">
                                      <p:cBhvr additive="base">
                                        <p:cTn id="14" dur="500"/>
                                        <p:tgtEl>
                                          <p:spTgt spid="6"/>
                                        </p:tgtEl>
                                        <p:attrNameLst>
                                          <p:attrName>ppt_x</p:attrName>
                                        </p:attrNameLst>
                                      </p:cBhvr>
                                      <p:tavLst>
                                        <p:tav tm="0">
                                          <p:val>
                                            <p:strVal val="ppt_x"/>
                                          </p:val>
                                        </p:tav>
                                        <p:tav tm="100000">
                                          <p:val>
                                            <p:strVal val="ppt_x"/>
                                          </p:val>
                                        </p:tav>
                                      </p:tavLst>
                                    </p:anim>
                                    <p:anim calcmode="lin" valueType="num">
                                      <p:cBhvr additive="base">
                                        <p:cTn id="15" dur="500"/>
                                        <p:tgtEl>
                                          <p:spTgt spid="6"/>
                                        </p:tgtEl>
                                        <p:attrNameLst>
                                          <p:attrName>ppt_y</p:attrName>
                                        </p:attrNameLst>
                                      </p:cBhvr>
                                      <p:tavLst>
                                        <p:tav tm="0">
                                          <p:val>
                                            <p:strVal val="ppt_y"/>
                                          </p:val>
                                        </p:tav>
                                        <p:tav tm="100000">
                                          <p:val>
                                            <p:strVal val="1+ppt_h/2"/>
                                          </p:val>
                                        </p:tav>
                                      </p:tavLst>
                                    </p:anim>
                                    <p:set>
                                      <p:cBhvr>
                                        <p:cTn id="16" dur="1" fill="hold">
                                          <p:stCondLst>
                                            <p:cond delay="499"/>
                                          </p:stCondLst>
                                        </p:cTn>
                                        <p:tgtEl>
                                          <p:spTgt spid="6"/>
                                        </p:tgtEl>
                                        <p:attrNameLst>
                                          <p:attrName>style.visibility</p:attrName>
                                        </p:attrNameLst>
                                      </p:cBhvr>
                                      <p:to>
                                        <p:strVal val="hidden"/>
                                      </p:to>
                                    </p:set>
                                  </p:childTnLst>
                                </p:cTn>
                              </p:par>
                            </p:childTnLst>
                          </p:cTn>
                        </p:par>
                        <p:par>
                          <p:cTn id="17" fill="hold">
                            <p:stCondLst>
                              <p:cond delay="3000"/>
                            </p:stCondLst>
                            <p:childTnLst>
                              <p:par>
                                <p:cTn id="18" presetID="9" presetClass="entr" presetSubtype="0" fill="hold" nodeType="afterEffect">
                                  <p:stCondLst>
                                    <p:cond delay="3000"/>
                                  </p:stCondLst>
                                  <p:childTnLst>
                                    <p:set>
                                      <p:cBhvr>
                                        <p:cTn id="19" dur="1" fill="hold">
                                          <p:stCondLst>
                                            <p:cond delay="0"/>
                                          </p:stCondLst>
                                        </p:cTn>
                                        <p:tgtEl>
                                          <p:spTgt spid="90118"/>
                                        </p:tgtEl>
                                        <p:attrNameLst>
                                          <p:attrName>style.visibility</p:attrName>
                                        </p:attrNameLst>
                                      </p:cBhvr>
                                      <p:to>
                                        <p:strVal val="visible"/>
                                      </p:to>
                                    </p:set>
                                    <p:animEffect transition="in" filter="dissolve">
                                      <p:cBhvr>
                                        <p:cTn id="20" dur="3000"/>
                                        <p:tgtEl>
                                          <p:spTgt spid="90118"/>
                                        </p:tgtEl>
                                      </p:cBhvr>
                                    </p:animEffect>
                                  </p:childTnLst>
                                </p:cTn>
                              </p:par>
                            </p:childTnLst>
                          </p:cTn>
                        </p:par>
                        <p:par>
                          <p:cTn id="21" fill="hold">
                            <p:stCondLst>
                              <p:cond delay="9000"/>
                            </p:stCondLst>
                            <p:childTnLst>
                              <p:par>
                                <p:cTn id="22" presetID="9" presetClass="entr" presetSubtype="0" fill="hold" nodeType="afterEffect">
                                  <p:stCondLst>
                                    <p:cond delay="3000"/>
                                  </p:stCondLst>
                                  <p:childTnLst>
                                    <p:set>
                                      <p:cBhvr>
                                        <p:cTn id="23" dur="1" fill="hold">
                                          <p:stCondLst>
                                            <p:cond delay="0"/>
                                          </p:stCondLst>
                                        </p:cTn>
                                        <p:tgtEl>
                                          <p:spTgt spid="90116"/>
                                        </p:tgtEl>
                                        <p:attrNameLst>
                                          <p:attrName>style.visibility</p:attrName>
                                        </p:attrNameLst>
                                      </p:cBhvr>
                                      <p:to>
                                        <p:strVal val="visible"/>
                                      </p:to>
                                    </p:set>
                                    <p:animEffect transition="in" filter="dissolve">
                                      <p:cBhvr>
                                        <p:cTn id="24" dur="3000"/>
                                        <p:tgtEl>
                                          <p:spTgt spid="90116"/>
                                        </p:tgtEl>
                                      </p:cBhvr>
                                    </p:animEffect>
                                  </p:childTnLst>
                                </p:cTn>
                              </p:par>
                            </p:childTnLst>
                          </p:cTn>
                        </p:par>
                        <p:par>
                          <p:cTn id="25" fill="hold">
                            <p:stCondLst>
                              <p:cond delay="15000"/>
                            </p:stCondLst>
                            <p:childTnLst>
                              <p:par>
                                <p:cTn id="26" presetID="9" presetClass="entr" presetSubtype="0" fill="hold" nodeType="afterEffect">
                                  <p:stCondLst>
                                    <p:cond delay="3000"/>
                                  </p:stCondLst>
                                  <p:childTnLst>
                                    <p:set>
                                      <p:cBhvr>
                                        <p:cTn id="27" dur="1" fill="hold">
                                          <p:stCondLst>
                                            <p:cond delay="0"/>
                                          </p:stCondLst>
                                        </p:cTn>
                                        <p:tgtEl>
                                          <p:spTgt spid="90120"/>
                                        </p:tgtEl>
                                        <p:attrNameLst>
                                          <p:attrName>style.visibility</p:attrName>
                                        </p:attrNameLst>
                                      </p:cBhvr>
                                      <p:to>
                                        <p:strVal val="visible"/>
                                      </p:to>
                                    </p:set>
                                    <p:animEffect transition="in" filter="dissolve">
                                      <p:cBhvr>
                                        <p:cTn id="28" dur="3000"/>
                                        <p:tgtEl>
                                          <p:spTgt spid="90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71600" y="1196752"/>
            <a:ext cx="5184576" cy="584775"/>
          </a:xfrm>
          <a:prstGeom prst="rect">
            <a:avLst/>
          </a:prstGeom>
          <a:noFill/>
        </p:spPr>
        <p:txBody>
          <a:bodyPr wrap="square" rtlCol="0">
            <a:spAutoFit/>
          </a:bodyPr>
          <a:lstStyle/>
          <a:p>
            <a:r>
              <a:rPr lang="fr-BE" sz="3200" dirty="0" smtClean="0">
                <a:solidFill>
                  <a:schemeClr val="bg1"/>
                </a:solidFill>
                <a:latin typeface="Aharoni" pitchFamily="2" charset="-79"/>
                <a:cs typeface="Aharoni" pitchFamily="2" charset="-79"/>
              </a:rPr>
              <a:t>Et des </a:t>
            </a:r>
            <a:r>
              <a:rPr lang="fr-BE" sz="3200" dirty="0" smtClean="0">
                <a:solidFill>
                  <a:srgbClr val="C00000"/>
                </a:solidFill>
                <a:latin typeface="Aharoni" pitchFamily="2" charset="-79"/>
                <a:cs typeface="Aharoni" pitchFamily="2" charset="-79"/>
              </a:rPr>
              <a:t>gens</a:t>
            </a:r>
            <a:r>
              <a:rPr lang="fr-BE" sz="3200" dirty="0" smtClean="0">
                <a:solidFill>
                  <a:schemeClr val="bg1"/>
                </a:solidFill>
                <a:latin typeface="Aharoni" pitchFamily="2" charset="-79"/>
                <a:cs typeface="Aharoni" pitchFamily="2" charset="-79"/>
              </a:rPr>
              <a:t> vivent là-bas ?</a:t>
            </a:r>
            <a:endParaRPr lang="fr-BE" sz="3200" dirty="0">
              <a:solidFill>
                <a:schemeClr val="bg1"/>
              </a:solidFill>
              <a:latin typeface="Aharoni" pitchFamily="2" charset="-79"/>
              <a:cs typeface="Aharoni" pitchFamily="2" charset="-79"/>
            </a:endParaRPr>
          </a:p>
        </p:txBody>
      </p:sp>
      <p:pic>
        <p:nvPicPr>
          <p:cNvPr id="92162" name="Picture 2" descr="yemen-photo-vestes-vendeur"/>
          <p:cNvPicPr>
            <a:picLocks noChangeAspect="1" noChangeArrowheads="1"/>
          </p:cNvPicPr>
          <p:nvPr/>
        </p:nvPicPr>
        <p:blipFill>
          <a:blip r:embed="rId3" cstate="print"/>
          <a:srcRect/>
          <a:stretch>
            <a:fillRect/>
          </a:stretch>
        </p:blipFill>
        <p:spPr bwMode="auto">
          <a:xfrm>
            <a:off x="0" y="250324"/>
            <a:ext cx="9144000" cy="6103620"/>
          </a:xfrm>
          <a:prstGeom prst="rect">
            <a:avLst/>
          </a:prstGeom>
          <a:noFill/>
        </p:spPr>
      </p:pic>
      <p:pic>
        <p:nvPicPr>
          <p:cNvPr id="92164" name="Picture 4" descr="https://dailygeekshow.com/wp-content/uploads/2015/04/yemen-photo-vendeur-epices1.jpg"/>
          <p:cNvPicPr>
            <a:picLocks noChangeAspect="1" noChangeArrowheads="1"/>
          </p:cNvPicPr>
          <p:nvPr/>
        </p:nvPicPr>
        <p:blipFill>
          <a:blip r:embed="rId4" cstate="print"/>
          <a:srcRect/>
          <a:stretch>
            <a:fillRect/>
          </a:stretch>
        </p:blipFill>
        <p:spPr bwMode="auto">
          <a:xfrm>
            <a:off x="0" y="277708"/>
            <a:ext cx="9144000" cy="6103620"/>
          </a:xfrm>
          <a:prstGeom prst="rect">
            <a:avLst/>
          </a:prstGeom>
          <a:noFill/>
        </p:spPr>
      </p:pic>
      <p:pic>
        <p:nvPicPr>
          <p:cNvPr id="92166" name="Picture 6" descr="yemen-photo-femme-montagnes"/>
          <p:cNvPicPr>
            <a:picLocks noChangeAspect="1" noChangeArrowheads="1"/>
          </p:cNvPicPr>
          <p:nvPr/>
        </p:nvPicPr>
        <p:blipFill>
          <a:blip r:embed="rId5" cstate="print"/>
          <a:srcRect/>
          <a:stretch>
            <a:fillRect/>
          </a:stretch>
        </p:blipFill>
        <p:spPr bwMode="auto">
          <a:xfrm>
            <a:off x="0" y="260648"/>
            <a:ext cx="9158124" cy="6120680"/>
          </a:xfrm>
          <a:prstGeom prst="rect">
            <a:avLst/>
          </a:prstGeom>
          <a:noFill/>
        </p:spPr>
      </p:pic>
      <p:pic>
        <p:nvPicPr>
          <p:cNvPr id="92168" name="Picture 8" descr="https://dailygeekshow.com/wp-content/uploads/2015/04/yemen-photo-cheminee-forgeron1.jpg"/>
          <p:cNvPicPr>
            <a:picLocks noChangeAspect="1" noChangeArrowheads="1"/>
          </p:cNvPicPr>
          <p:nvPr/>
        </p:nvPicPr>
        <p:blipFill>
          <a:blip r:embed="rId6" cstate="print"/>
          <a:srcRect/>
          <a:stretch>
            <a:fillRect/>
          </a:stretch>
        </p:blipFill>
        <p:spPr bwMode="auto">
          <a:xfrm>
            <a:off x="0" y="260648"/>
            <a:ext cx="9277435" cy="6192688"/>
          </a:xfrm>
          <a:prstGeom prst="rect">
            <a:avLst/>
          </a:prstGeom>
          <a:noFill/>
        </p:spPr>
      </p:pic>
      <p:pic>
        <p:nvPicPr>
          <p:cNvPr id="92170" name="Picture 10" descr="https://dailygeekshow.com/wp-content/uploads/2015/04/yemen-photo-homme-bibliotheque1.jpg"/>
          <p:cNvPicPr>
            <a:picLocks noChangeAspect="1" noChangeArrowheads="1"/>
          </p:cNvPicPr>
          <p:nvPr/>
        </p:nvPicPr>
        <p:blipFill>
          <a:blip r:embed="rId7" cstate="print"/>
          <a:srcRect/>
          <a:stretch>
            <a:fillRect/>
          </a:stretch>
        </p:blipFill>
        <p:spPr bwMode="auto">
          <a:xfrm>
            <a:off x="0" y="260648"/>
            <a:ext cx="9356189" cy="624525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2162"/>
                                        </p:tgtEl>
                                        <p:attrNameLst>
                                          <p:attrName>style.visibility</p:attrName>
                                        </p:attrNameLst>
                                      </p:cBhvr>
                                      <p:to>
                                        <p:strVal val="visible"/>
                                      </p:to>
                                    </p:set>
                                    <p:animEffect transition="in" filter="dissolve">
                                      <p:cBhvr>
                                        <p:cTn id="12" dur="3000"/>
                                        <p:tgtEl>
                                          <p:spTgt spid="92162"/>
                                        </p:tgtEl>
                                      </p:cBhvr>
                                    </p:animEffect>
                                  </p:childTnLst>
                                </p:cTn>
                              </p:par>
                            </p:childTnLst>
                          </p:cTn>
                        </p:par>
                        <p:par>
                          <p:cTn id="13" fill="hold">
                            <p:stCondLst>
                              <p:cond delay="3000"/>
                            </p:stCondLst>
                            <p:childTnLst>
                              <p:par>
                                <p:cTn id="14" presetID="9" presetClass="entr" presetSubtype="0" fill="hold" nodeType="afterEffect">
                                  <p:stCondLst>
                                    <p:cond delay="3000"/>
                                  </p:stCondLst>
                                  <p:childTnLst>
                                    <p:set>
                                      <p:cBhvr>
                                        <p:cTn id="15" dur="1" fill="hold">
                                          <p:stCondLst>
                                            <p:cond delay="0"/>
                                          </p:stCondLst>
                                        </p:cTn>
                                        <p:tgtEl>
                                          <p:spTgt spid="92164"/>
                                        </p:tgtEl>
                                        <p:attrNameLst>
                                          <p:attrName>style.visibility</p:attrName>
                                        </p:attrNameLst>
                                      </p:cBhvr>
                                      <p:to>
                                        <p:strVal val="visible"/>
                                      </p:to>
                                    </p:set>
                                    <p:animEffect transition="in" filter="dissolve">
                                      <p:cBhvr>
                                        <p:cTn id="16" dur="3000"/>
                                        <p:tgtEl>
                                          <p:spTgt spid="92164"/>
                                        </p:tgtEl>
                                      </p:cBhvr>
                                    </p:animEffect>
                                  </p:childTnLst>
                                </p:cTn>
                              </p:par>
                            </p:childTnLst>
                          </p:cTn>
                        </p:par>
                        <p:par>
                          <p:cTn id="17" fill="hold">
                            <p:stCondLst>
                              <p:cond delay="9000"/>
                            </p:stCondLst>
                            <p:childTnLst>
                              <p:par>
                                <p:cTn id="18" presetID="9" presetClass="entr" presetSubtype="0" fill="hold" nodeType="afterEffect">
                                  <p:stCondLst>
                                    <p:cond delay="3000"/>
                                  </p:stCondLst>
                                  <p:childTnLst>
                                    <p:set>
                                      <p:cBhvr>
                                        <p:cTn id="19" dur="1" fill="hold">
                                          <p:stCondLst>
                                            <p:cond delay="0"/>
                                          </p:stCondLst>
                                        </p:cTn>
                                        <p:tgtEl>
                                          <p:spTgt spid="92166"/>
                                        </p:tgtEl>
                                        <p:attrNameLst>
                                          <p:attrName>style.visibility</p:attrName>
                                        </p:attrNameLst>
                                      </p:cBhvr>
                                      <p:to>
                                        <p:strVal val="visible"/>
                                      </p:to>
                                    </p:set>
                                    <p:animEffect transition="in" filter="dissolve">
                                      <p:cBhvr>
                                        <p:cTn id="20" dur="3000"/>
                                        <p:tgtEl>
                                          <p:spTgt spid="92166"/>
                                        </p:tgtEl>
                                      </p:cBhvr>
                                    </p:animEffect>
                                  </p:childTnLst>
                                </p:cTn>
                              </p:par>
                            </p:childTnLst>
                          </p:cTn>
                        </p:par>
                        <p:par>
                          <p:cTn id="21" fill="hold">
                            <p:stCondLst>
                              <p:cond delay="15000"/>
                            </p:stCondLst>
                            <p:childTnLst>
                              <p:par>
                                <p:cTn id="22" presetID="9" presetClass="entr" presetSubtype="0" fill="hold" nodeType="afterEffect">
                                  <p:stCondLst>
                                    <p:cond delay="3000"/>
                                  </p:stCondLst>
                                  <p:childTnLst>
                                    <p:set>
                                      <p:cBhvr>
                                        <p:cTn id="23" dur="1" fill="hold">
                                          <p:stCondLst>
                                            <p:cond delay="0"/>
                                          </p:stCondLst>
                                        </p:cTn>
                                        <p:tgtEl>
                                          <p:spTgt spid="92168"/>
                                        </p:tgtEl>
                                        <p:attrNameLst>
                                          <p:attrName>style.visibility</p:attrName>
                                        </p:attrNameLst>
                                      </p:cBhvr>
                                      <p:to>
                                        <p:strVal val="visible"/>
                                      </p:to>
                                    </p:set>
                                    <p:animEffect transition="in" filter="dissolve">
                                      <p:cBhvr>
                                        <p:cTn id="24" dur="3000"/>
                                        <p:tgtEl>
                                          <p:spTgt spid="92168"/>
                                        </p:tgtEl>
                                      </p:cBhvr>
                                    </p:animEffect>
                                  </p:childTnLst>
                                </p:cTn>
                              </p:par>
                            </p:childTnLst>
                          </p:cTn>
                        </p:par>
                        <p:par>
                          <p:cTn id="25" fill="hold">
                            <p:stCondLst>
                              <p:cond delay="21000"/>
                            </p:stCondLst>
                            <p:childTnLst>
                              <p:par>
                                <p:cTn id="26" presetID="9" presetClass="entr" presetSubtype="0" fill="hold" nodeType="afterEffect">
                                  <p:stCondLst>
                                    <p:cond delay="3000"/>
                                  </p:stCondLst>
                                  <p:childTnLst>
                                    <p:set>
                                      <p:cBhvr>
                                        <p:cTn id="27" dur="1" fill="hold">
                                          <p:stCondLst>
                                            <p:cond delay="0"/>
                                          </p:stCondLst>
                                        </p:cTn>
                                        <p:tgtEl>
                                          <p:spTgt spid="92170"/>
                                        </p:tgtEl>
                                        <p:attrNameLst>
                                          <p:attrName>style.visibility</p:attrName>
                                        </p:attrNameLst>
                                      </p:cBhvr>
                                      <p:to>
                                        <p:strVal val="visible"/>
                                      </p:to>
                                    </p:set>
                                    <p:animEffect transition="in" filter="dissolve">
                                      <p:cBhvr>
                                        <p:cTn id="28" dur="3000"/>
                                        <p:tgtEl>
                                          <p:spTgt spid="92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s://lecourrierdumaghrebetdelorient.info/wp-content/uploads/2015/03/YEMEN-Mars-2015-Maggy-GRABUNDZIJA.jpg"/>
          <p:cNvPicPr>
            <a:picLocks noChangeAspect="1" noChangeArrowheads="1"/>
          </p:cNvPicPr>
          <p:nvPr/>
        </p:nvPicPr>
        <p:blipFill>
          <a:blip r:embed="rId3" cstate="print"/>
          <a:srcRect/>
          <a:stretch>
            <a:fillRect/>
          </a:stretch>
        </p:blipFill>
        <p:spPr bwMode="auto">
          <a:xfrm>
            <a:off x="1" y="404664"/>
            <a:ext cx="9086128" cy="511256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56322"/>
                                        </p:tgtEl>
                                        <p:attrNameLst>
                                          <p:attrName>style.visibility</p:attrName>
                                        </p:attrNameLst>
                                      </p:cBhvr>
                                      <p:to>
                                        <p:strVal val="visible"/>
                                      </p:to>
                                    </p:set>
                                    <p:animEffect transition="in" filter="dissolve">
                                      <p:cBhvr>
                                        <p:cTn id="7" dur="500"/>
                                        <p:tgtEl>
                                          <p:spTgt spid="56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s://www.ouest-france.fr/leditiondusoir/data/643/NextGenData/Image-1024-1024-158204.jpg"/>
          <p:cNvPicPr>
            <a:picLocks noChangeAspect="1" noChangeArrowheads="1"/>
          </p:cNvPicPr>
          <p:nvPr/>
        </p:nvPicPr>
        <p:blipFill>
          <a:blip r:embed="rId3" cstate="print"/>
          <a:srcRect/>
          <a:stretch>
            <a:fillRect/>
          </a:stretch>
        </p:blipFill>
        <p:spPr bwMode="auto">
          <a:xfrm>
            <a:off x="0" y="-80015"/>
            <a:ext cx="9144000" cy="6952129"/>
          </a:xfrm>
          <a:prstGeom prst="rect">
            <a:avLst/>
          </a:prstGeom>
          <a:noFill/>
        </p:spPr>
      </p:pic>
      <p:sp>
        <p:nvSpPr>
          <p:cNvPr id="3" name="Rectangle 2"/>
          <p:cNvSpPr/>
          <p:nvPr/>
        </p:nvSpPr>
        <p:spPr>
          <a:xfrm>
            <a:off x="4067944" y="260648"/>
            <a:ext cx="4572000" cy="1200329"/>
          </a:xfrm>
          <a:prstGeom prst="rect">
            <a:avLst/>
          </a:prstGeom>
        </p:spPr>
        <p:txBody>
          <a:bodyPr>
            <a:spAutoFit/>
          </a:bodyPr>
          <a:lstStyle/>
          <a:p>
            <a:r>
              <a:rPr lang="fr-BE" dirty="0" smtClean="0">
                <a:solidFill>
                  <a:schemeClr val="bg1"/>
                </a:solidFill>
                <a:latin typeface="Aharoni" pitchFamily="2" charset="-79"/>
                <a:cs typeface="Aharoni" pitchFamily="2" charset="-79"/>
              </a:rPr>
              <a:t>Le second pays </a:t>
            </a:r>
            <a:r>
              <a:rPr lang="fr-BE" dirty="0" smtClean="0">
                <a:solidFill>
                  <a:srgbClr val="C00000"/>
                </a:solidFill>
                <a:latin typeface="Aharoni" pitchFamily="2" charset="-79"/>
                <a:cs typeface="Aharoni" pitchFamily="2" charset="-79"/>
              </a:rPr>
              <a:t>le plus armé </a:t>
            </a:r>
            <a:r>
              <a:rPr lang="fr-BE" dirty="0" smtClean="0">
                <a:solidFill>
                  <a:schemeClr val="bg1"/>
                </a:solidFill>
                <a:latin typeface="Aharoni" pitchFamily="2" charset="-79"/>
                <a:cs typeface="Aharoni" pitchFamily="2" charset="-79"/>
              </a:rPr>
              <a:t>au monde – (…) derrière les États-Unis - est le Yémen. On y compte 54,8 armes à feu pour 100 habitants. </a:t>
            </a:r>
            <a:endParaRPr lang="fr-BE" dirty="0">
              <a:solidFill>
                <a:schemeClr val="bg1"/>
              </a:solidFill>
              <a:latin typeface="Aharoni" pitchFamily="2" charset="-79"/>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96258"/>
                                        </p:tgtEl>
                                        <p:attrNameLst>
                                          <p:attrName>style.visibility</p:attrName>
                                        </p:attrNameLst>
                                      </p:cBhvr>
                                      <p:to>
                                        <p:strVal val="visible"/>
                                      </p:to>
                                    </p:set>
                                    <p:animEffect transition="in" filter="dissolve">
                                      <p:cBhvr>
                                        <p:cTn id="7" dur="500"/>
                                        <p:tgtEl>
                                          <p:spTgt spid="96258"/>
                                        </p:tgtEl>
                                      </p:cBhvr>
                                    </p:animEffect>
                                  </p:childTnLst>
                                </p:cTn>
                              </p:par>
                            </p:childTnLst>
                          </p:cTn>
                        </p:par>
                        <p:par>
                          <p:cTn id="8" fill="hold">
                            <p:stCondLst>
                              <p:cond delay="500"/>
                            </p:stCondLst>
                            <p:childTnLst>
                              <p:par>
                                <p:cTn id="9" presetID="9" presetClass="entr" presetSubtype="0" fill="hold" grpId="0" nodeType="afterEffect">
                                  <p:stCondLst>
                                    <p:cond delay="350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courrierinternational.com/sites/ci_master/files/styles/image_original_1280/public/assets/images/1274-stavro.jpg?itok=iyOy8axs"/>
          <p:cNvPicPr>
            <a:picLocks noChangeAspect="1" noChangeArrowheads="1"/>
          </p:cNvPicPr>
          <p:nvPr/>
        </p:nvPicPr>
        <p:blipFill>
          <a:blip r:embed="rId3" cstate="print"/>
          <a:srcRect/>
          <a:stretch>
            <a:fillRect/>
          </a:stretch>
        </p:blipFill>
        <p:spPr bwMode="auto">
          <a:xfrm>
            <a:off x="0" y="203633"/>
            <a:ext cx="9144000" cy="631952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Carte du Yemen."/>
          <p:cNvPicPr>
            <a:picLocks noChangeAspect="1" noChangeArrowheads="1"/>
          </p:cNvPicPr>
          <p:nvPr/>
        </p:nvPicPr>
        <p:blipFill>
          <a:blip r:embed="rId3" cstate="print"/>
          <a:srcRect/>
          <a:stretch>
            <a:fillRect/>
          </a:stretch>
        </p:blipFill>
        <p:spPr bwMode="auto">
          <a:xfrm>
            <a:off x="0" y="-448057"/>
            <a:ext cx="9144000" cy="7306057"/>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monde-diplomatique.fr/IMG/jpg/Yemen-2.jpg"/>
          <p:cNvPicPr>
            <a:picLocks noChangeAspect="1" noChangeArrowheads="1"/>
          </p:cNvPicPr>
          <p:nvPr/>
        </p:nvPicPr>
        <p:blipFill>
          <a:blip r:embed="rId3" cstate="print"/>
          <a:srcRect/>
          <a:stretch>
            <a:fillRect/>
          </a:stretch>
        </p:blipFill>
        <p:spPr bwMode="auto">
          <a:xfrm>
            <a:off x="0" y="535375"/>
            <a:ext cx="9144000" cy="5701937"/>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s://www.monde-diplomatique.fr/IMG/jpg/golfe-1.jpg"/>
          <p:cNvPicPr>
            <a:picLocks noChangeAspect="1" noChangeArrowheads="1"/>
          </p:cNvPicPr>
          <p:nvPr/>
        </p:nvPicPr>
        <p:blipFill>
          <a:blip r:embed="rId3" cstate="print"/>
          <a:srcRect/>
          <a:stretch>
            <a:fillRect/>
          </a:stretch>
        </p:blipFill>
        <p:spPr bwMode="auto">
          <a:xfrm>
            <a:off x="-83866" y="207494"/>
            <a:ext cx="9227866" cy="626469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95536" y="1556792"/>
            <a:ext cx="8748464" cy="1323439"/>
          </a:xfrm>
          <a:prstGeom prst="rect">
            <a:avLst/>
          </a:prstGeom>
          <a:noFill/>
        </p:spPr>
        <p:txBody>
          <a:bodyPr wrap="square" rtlCol="0">
            <a:spAutoFit/>
          </a:bodyPr>
          <a:lstStyle/>
          <a:p>
            <a:r>
              <a:rPr lang="fr-BE" sz="4000" dirty="0" smtClean="0">
                <a:solidFill>
                  <a:schemeClr val="bg1"/>
                </a:solidFill>
                <a:latin typeface="Bodoni MT Black" pitchFamily="18" charset="0"/>
                <a:cs typeface="Aharoni" pitchFamily="2" charset="-79"/>
              </a:rPr>
              <a:t>« La guerre ? </a:t>
            </a:r>
            <a:r>
              <a:rPr lang="fr-BE" sz="4000" dirty="0" smtClean="0">
                <a:solidFill>
                  <a:srgbClr val="A52F1B"/>
                </a:solidFill>
                <a:latin typeface="Bodoni MT Black" pitchFamily="18" charset="0"/>
                <a:cs typeface="Aharoni" pitchFamily="2" charset="-79"/>
              </a:rPr>
              <a:t>Je</a:t>
            </a:r>
            <a:r>
              <a:rPr lang="fr-BE" sz="4000" dirty="0" smtClean="0">
                <a:solidFill>
                  <a:schemeClr val="bg1"/>
                </a:solidFill>
                <a:latin typeface="Bodoni MT Black" pitchFamily="18" charset="0"/>
                <a:cs typeface="Aharoni" pitchFamily="2" charset="-79"/>
              </a:rPr>
              <a:t> n’ai rien à voir avec ça ! » »</a:t>
            </a:r>
            <a:endParaRPr lang="fr-BE" sz="4000" dirty="0">
              <a:solidFill>
                <a:schemeClr val="bg1"/>
              </a:solidFill>
              <a:latin typeface="Bodoni MT Black" pitchFamily="18" charset="0"/>
              <a:cs typeface="Aharoni" pitchFamily="2" charset="-79"/>
            </a:endParaRPr>
          </a:p>
        </p:txBody>
      </p:sp>
      <p:sp>
        <p:nvSpPr>
          <p:cNvPr id="4" name="ZoneTexte 3"/>
          <p:cNvSpPr txBox="1"/>
          <p:nvPr/>
        </p:nvSpPr>
        <p:spPr>
          <a:xfrm>
            <a:off x="683568" y="332656"/>
            <a:ext cx="8172400" cy="584775"/>
          </a:xfrm>
          <a:prstGeom prst="rect">
            <a:avLst/>
          </a:prstGeom>
          <a:noFill/>
        </p:spPr>
        <p:txBody>
          <a:bodyPr wrap="square" rtlCol="0">
            <a:spAutoFit/>
          </a:bodyPr>
          <a:lstStyle/>
          <a:p>
            <a:pPr algn="r"/>
            <a:r>
              <a:rPr lang="fr-BE" sz="2000" spc="300" dirty="0" smtClean="0">
                <a:solidFill>
                  <a:schemeClr val="bg2">
                    <a:lumMod val="75000"/>
                  </a:schemeClr>
                </a:solidFill>
                <a:latin typeface="Aharoni" pitchFamily="2" charset="-79"/>
                <a:cs typeface="Aharoni" pitchFamily="2" charset="-79"/>
              </a:rPr>
              <a:t>Marion </a:t>
            </a:r>
            <a:r>
              <a:rPr lang="fr-BE" sz="2000" spc="300" dirty="0" err="1" smtClean="0">
                <a:solidFill>
                  <a:schemeClr val="bg2">
                    <a:lumMod val="75000"/>
                  </a:schemeClr>
                </a:solidFill>
                <a:latin typeface="Aharoni" pitchFamily="2" charset="-79"/>
                <a:cs typeface="Aharoni" pitchFamily="2" charset="-79"/>
              </a:rPr>
              <a:t>Netisse</a:t>
            </a:r>
            <a:r>
              <a:rPr lang="fr-BE" sz="2000" spc="300" dirty="0" smtClean="0">
                <a:solidFill>
                  <a:schemeClr val="bg2">
                    <a:lumMod val="75000"/>
                  </a:schemeClr>
                </a:solidFill>
                <a:latin typeface="Aharoni" pitchFamily="2" charset="-79"/>
                <a:cs typeface="Aharoni" pitchFamily="2" charset="-79"/>
              </a:rPr>
              <a:t> </a:t>
            </a:r>
            <a:r>
              <a:rPr lang="fr-BE" sz="3200" spc="300" dirty="0" smtClean="0">
                <a:solidFill>
                  <a:schemeClr val="bg2">
                    <a:lumMod val="75000"/>
                  </a:schemeClr>
                </a:solidFill>
                <a:latin typeface="Aharoni" pitchFamily="2" charset="-79"/>
                <a:cs typeface="Aharoni" pitchFamily="2" charset="-79"/>
              </a:rPr>
              <a:t>face à </a:t>
            </a:r>
            <a:r>
              <a:rPr lang="fr-BE" sz="3200" spc="300" dirty="0" smtClean="0">
                <a:solidFill>
                  <a:srgbClr val="A52F1B"/>
                </a:solidFill>
                <a:latin typeface="Aharoni" pitchFamily="2" charset="-79"/>
                <a:cs typeface="Aharoni" pitchFamily="2" charset="-79"/>
              </a:rPr>
              <a:t>la Géographie…</a:t>
            </a:r>
            <a:endParaRPr lang="fr-BE" sz="3200" spc="300" dirty="0">
              <a:solidFill>
                <a:srgbClr val="A52F1B"/>
              </a:solidFill>
              <a:latin typeface="Aharoni" pitchFamily="2" charset="-79"/>
              <a:cs typeface="Aharoni" pitchFamily="2" charset="-79"/>
            </a:endParaRPr>
          </a:p>
        </p:txBody>
      </p:sp>
      <p:sp>
        <p:nvSpPr>
          <p:cNvPr id="5" name="ZoneTexte 4"/>
          <p:cNvSpPr txBox="1"/>
          <p:nvPr/>
        </p:nvSpPr>
        <p:spPr>
          <a:xfrm>
            <a:off x="2483768" y="5733256"/>
            <a:ext cx="6408712" cy="400110"/>
          </a:xfrm>
          <a:prstGeom prst="rect">
            <a:avLst/>
          </a:prstGeom>
          <a:noFill/>
        </p:spPr>
        <p:txBody>
          <a:bodyPr wrap="square" rtlCol="0">
            <a:spAutoFit/>
          </a:bodyPr>
          <a:lstStyle/>
          <a:p>
            <a:pPr algn="r"/>
            <a:r>
              <a:rPr lang="fr-BE" sz="2000" b="1" spc="600" dirty="0" err="1" smtClean="0">
                <a:solidFill>
                  <a:srgbClr val="A52F1B"/>
                </a:solidFill>
                <a:latin typeface="Aharoni" pitchFamily="2" charset="-79"/>
                <a:cs typeface="Aharoni" pitchFamily="2" charset="-79"/>
              </a:rPr>
              <a:t>Yaskondy</a:t>
            </a:r>
            <a:r>
              <a:rPr lang="fr-BE" sz="2000" b="1" spc="600" dirty="0" smtClean="0">
                <a:solidFill>
                  <a:srgbClr val="A52F1B"/>
                </a:solidFill>
                <a:latin typeface="Aharoni" pitchFamily="2" charset="-79"/>
                <a:cs typeface="Aharoni" pitchFamily="2" charset="-79"/>
              </a:rPr>
              <a:t>, </a:t>
            </a:r>
            <a:r>
              <a:rPr lang="fr-BE" sz="2000" b="1" spc="600" dirty="0" err="1" smtClean="0">
                <a:solidFill>
                  <a:srgbClr val="A52F1B"/>
                </a:solidFill>
                <a:latin typeface="Aharoni" pitchFamily="2" charset="-79"/>
                <a:cs typeface="Aharoni" pitchFamily="2" charset="-79"/>
              </a:rPr>
              <a:t>yaskonfé</a:t>
            </a:r>
            <a:r>
              <a:rPr lang="fr-BE" sz="2000" b="1" spc="600" dirty="0" smtClean="0">
                <a:solidFill>
                  <a:srgbClr val="A52F1B"/>
                </a:solidFill>
                <a:latin typeface="Aharoni" pitchFamily="2" charset="-79"/>
                <a:cs typeface="Aharoni" pitchFamily="2" charset="-79"/>
              </a:rPr>
              <a:t> !</a:t>
            </a:r>
            <a:endParaRPr lang="fr-BE" sz="2000" b="1" spc="600" dirty="0">
              <a:solidFill>
                <a:srgbClr val="A52F1B"/>
              </a:solidFill>
              <a:latin typeface="Aharoni" pitchFamily="2" charset="-79"/>
              <a:cs typeface="Aharoni" pitchFamily="2" charset="-79"/>
            </a:endParaRPr>
          </a:p>
        </p:txBody>
      </p:sp>
      <p:pic>
        <p:nvPicPr>
          <p:cNvPr id="56322" name="Picture 2" descr="Image associée"/>
          <p:cNvPicPr>
            <a:picLocks noChangeAspect="1" noChangeArrowheads="1"/>
          </p:cNvPicPr>
          <p:nvPr/>
        </p:nvPicPr>
        <p:blipFill>
          <a:blip r:embed="rId3" cstate="print"/>
          <a:srcRect/>
          <a:stretch>
            <a:fillRect/>
          </a:stretch>
        </p:blipFill>
        <p:spPr bwMode="auto">
          <a:xfrm>
            <a:off x="0" y="3933056"/>
            <a:ext cx="4387416" cy="2924944"/>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ésultat de recherche d'images pour &quot;carte politique moyen orient&quot;"/>
          <p:cNvPicPr>
            <a:picLocks noChangeAspect="1" noChangeArrowheads="1"/>
          </p:cNvPicPr>
          <p:nvPr/>
        </p:nvPicPr>
        <p:blipFill>
          <a:blip r:embed="rId2" cstate="print"/>
          <a:srcRect/>
          <a:stretch>
            <a:fillRect/>
          </a:stretch>
        </p:blipFill>
        <p:spPr bwMode="auto">
          <a:xfrm>
            <a:off x="-79491" y="938250"/>
            <a:ext cx="9223491" cy="5400600"/>
          </a:xfrm>
          <a:prstGeom prst="rect">
            <a:avLst/>
          </a:prstGeom>
          <a:noFill/>
        </p:spPr>
      </p:pic>
      <p:sp>
        <p:nvSpPr>
          <p:cNvPr id="3" name="ZoneTexte 2"/>
          <p:cNvSpPr txBox="1"/>
          <p:nvPr/>
        </p:nvSpPr>
        <p:spPr>
          <a:xfrm>
            <a:off x="539552" y="0"/>
            <a:ext cx="8424936" cy="646331"/>
          </a:xfrm>
          <a:prstGeom prst="rect">
            <a:avLst/>
          </a:prstGeom>
          <a:noFill/>
        </p:spPr>
        <p:txBody>
          <a:bodyPr wrap="square" rtlCol="0">
            <a:spAutoFit/>
          </a:bodyPr>
          <a:lstStyle/>
          <a:p>
            <a:r>
              <a:rPr lang="fr-BE" sz="3600" dirty="0" smtClean="0">
                <a:solidFill>
                  <a:srgbClr val="A52F1B"/>
                </a:solidFill>
                <a:latin typeface="Aharoni" pitchFamily="2" charset="-79"/>
                <a:cs typeface="Aharoni" pitchFamily="2" charset="-79"/>
              </a:rPr>
              <a:t>Le contexte du Moyen-Orient</a:t>
            </a:r>
            <a:endParaRPr lang="fr-BE" sz="3600" dirty="0">
              <a:solidFill>
                <a:srgbClr val="A52F1B"/>
              </a:solidFill>
              <a:latin typeface="Aharoni" pitchFamily="2" charset="-79"/>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to="" calcmode="lin" valueType="num">
                                      <p:cBhvr>
                                        <p:cTn id="7" dur="1" fill="hold"/>
                                        <p:tgtEl>
                                          <p:spTgt spid="1026"/>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to="" calcmode="lin" valueType="num">
                                      <p:cBhvr>
                                        <p:cTn id="10"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leseconoclastes.fr/wp-content/uploads/2016/01/Principales-zones-chiites-et-r%C3%A9serves-p%C3%A9troli%C3%A8res.png"/>
          <p:cNvPicPr>
            <a:picLocks noChangeAspect="1" noChangeArrowheads="1"/>
          </p:cNvPicPr>
          <p:nvPr/>
        </p:nvPicPr>
        <p:blipFill>
          <a:blip r:embed="rId3" cstate="print"/>
          <a:srcRect/>
          <a:stretch>
            <a:fillRect/>
          </a:stretch>
        </p:blipFill>
        <p:spPr bwMode="auto">
          <a:xfrm>
            <a:off x="683568" y="0"/>
            <a:ext cx="7884333" cy="6858000"/>
          </a:xfrm>
          <a:prstGeom prst="rect">
            <a:avLst/>
          </a:prstGeom>
          <a:noFill/>
        </p:spPr>
      </p:pic>
      <p:pic>
        <p:nvPicPr>
          <p:cNvPr id="15364" name="Picture 4" descr="http://gulf2000.columbia.edu/images/maps/Oil_Persian_Gulf_Caspian_Sea_lg.png"/>
          <p:cNvPicPr>
            <a:picLocks noChangeAspect="1" noChangeArrowheads="1"/>
          </p:cNvPicPr>
          <p:nvPr/>
        </p:nvPicPr>
        <p:blipFill>
          <a:blip r:embed="rId4" cstate="print"/>
          <a:srcRect/>
          <a:stretch>
            <a:fillRect/>
          </a:stretch>
        </p:blipFill>
        <p:spPr bwMode="auto">
          <a:xfrm>
            <a:off x="683568" y="0"/>
            <a:ext cx="7929243"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5364"/>
                                        </p:tgtEl>
                                        <p:attrNameLst>
                                          <p:attrName>style.visibility</p:attrName>
                                        </p:attrNameLst>
                                      </p:cBhvr>
                                      <p:to>
                                        <p:strVal val="visible"/>
                                      </p:to>
                                    </p:set>
                                    <p:anim to="" calcmode="lin" valueType="num">
                                      <p:cBhvr>
                                        <p:cTn id="7" dur="1" fill="hold"/>
                                        <p:tgtEl>
                                          <p:spTgt spid="1536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15362"/>
                                        </p:tgtEl>
                                        <p:attrNameLst>
                                          <p:attrName>style.visibility</p:attrName>
                                        </p:attrNameLst>
                                      </p:cBhvr>
                                      <p:to>
                                        <p:strVal val="visible"/>
                                      </p:to>
                                    </p:set>
                                    <p:anim calcmode="lin" valueType="num">
                                      <p:cBhvr>
                                        <p:cTn id="12" dur="1000" fill="hold"/>
                                        <p:tgtEl>
                                          <p:spTgt spid="15362"/>
                                        </p:tgtEl>
                                        <p:attrNameLst>
                                          <p:attrName>ppt_w</p:attrName>
                                        </p:attrNameLst>
                                      </p:cBhvr>
                                      <p:tavLst>
                                        <p:tav tm="0">
                                          <p:val>
                                            <p:strVal val="#ppt_w*0.70"/>
                                          </p:val>
                                        </p:tav>
                                        <p:tav tm="100000">
                                          <p:val>
                                            <p:strVal val="#ppt_w"/>
                                          </p:val>
                                        </p:tav>
                                      </p:tavLst>
                                    </p:anim>
                                    <p:anim calcmode="lin" valueType="num">
                                      <p:cBhvr>
                                        <p:cTn id="13" dur="1000" fill="hold"/>
                                        <p:tgtEl>
                                          <p:spTgt spid="15362"/>
                                        </p:tgtEl>
                                        <p:attrNameLst>
                                          <p:attrName>ppt_h</p:attrName>
                                        </p:attrNameLst>
                                      </p:cBhvr>
                                      <p:tavLst>
                                        <p:tav tm="0">
                                          <p:val>
                                            <p:strVal val="#ppt_h"/>
                                          </p:val>
                                        </p:tav>
                                        <p:tav tm="100000">
                                          <p:val>
                                            <p:strVal val="#ppt_h"/>
                                          </p:val>
                                        </p:tav>
                                      </p:tavLst>
                                    </p:anim>
                                    <p:animEffect transition="in" filter="fade">
                                      <p:cBhvr>
                                        <p:cTn id="14" dur="1000"/>
                                        <p:tgtEl>
                                          <p:spTgt spid="15362"/>
                                        </p:tgtEl>
                                      </p:cBhvr>
                                    </p:animEffect>
                                  </p:childTnLst>
                                </p:cTn>
                              </p:par>
                            </p:childTnLst>
                          </p:cTn>
                        </p:par>
                        <p:par>
                          <p:cTn id="15" fill="hold">
                            <p:stCondLst>
                              <p:cond delay="1000"/>
                            </p:stCondLst>
                            <p:childTnLst>
                              <p:par>
                                <p:cTn id="16" presetID="10" presetClass="exit" presetSubtype="0" fill="hold" nodeType="afterEffect">
                                  <p:stCondLst>
                                    <p:cond delay="0"/>
                                  </p:stCondLst>
                                  <p:childTnLst>
                                    <p:animEffect transition="out" filter="fade">
                                      <p:cBhvr>
                                        <p:cTn id="17" dur="2000"/>
                                        <p:tgtEl>
                                          <p:spTgt spid="15364"/>
                                        </p:tgtEl>
                                      </p:cBhvr>
                                    </p:animEffect>
                                    <p:set>
                                      <p:cBhvr>
                                        <p:cTn id="18" dur="1" fill="hold">
                                          <p:stCondLst>
                                            <p:cond delay="1999"/>
                                          </p:stCondLst>
                                        </p:cTn>
                                        <p:tgtEl>
                                          <p:spTgt spid="1536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Drapeau"/>
          <p:cNvPicPr>
            <a:picLocks noChangeAspect="1" noChangeArrowheads="1"/>
          </p:cNvPicPr>
          <p:nvPr/>
        </p:nvPicPr>
        <p:blipFill>
          <a:blip r:embed="rId3" cstate="print"/>
          <a:srcRect/>
          <a:stretch>
            <a:fillRect/>
          </a:stretch>
        </p:blipFill>
        <p:spPr bwMode="auto">
          <a:xfrm>
            <a:off x="0" y="2976104"/>
            <a:ext cx="3739344" cy="2492896"/>
          </a:xfrm>
          <a:prstGeom prst="rect">
            <a:avLst/>
          </a:prstGeom>
          <a:noFill/>
        </p:spPr>
      </p:pic>
      <p:pic>
        <p:nvPicPr>
          <p:cNvPr id="100354" name="Picture 2" descr="L'Arabie saoudite dans son environnement stratégique (décembre 2017)"/>
          <p:cNvPicPr>
            <a:picLocks noChangeAspect="1" noChangeArrowheads="1"/>
          </p:cNvPicPr>
          <p:nvPr/>
        </p:nvPicPr>
        <p:blipFill>
          <a:blip r:embed="rId4" cstate="print"/>
          <a:srcRect/>
          <a:stretch>
            <a:fillRect/>
          </a:stretch>
        </p:blipFill>
        <p:spPr bwMode="auto">
          <a:xfrm>
            <a:off x="4636395" y="0"/>
            <a:ext cx="4507605" cy="6858000"/>
          </a:xfrm>
          <a:prstGeom prst="rect">
            <a:avLst/>
          </a:prstGeom>
          <a:noFill/>
        </p:spPr>
      </p:pic>
      <p:sp>
        <p:nvSpPr>
          <p:cNvPr id="3" name="ZoneTexte 2"/>
          <p:cNvSpPr txBox="1"/>
          <p:nvPr/>
        </p:nvSpPr>
        <p:spPr>
          <a:xfrm>
            <a:off x="0" y="1556792"/>
            <a:ext cx="3707904" cy="1077218"/>
          </a:xfrm>
          <a:prstGeom prst="rect">
            <a:avLst/>
          </a:prstGeom>
          <a:noFill/>
        </p:spPr>
        <p:txBody>
          <a:bodyPr wrap="square" rtlCol="0">
            <a:spAutoFit/>
          </a:bodyPr>
          <a:lstStyle/>
          <a:p>
            <a:r>
              <a:rPr lang="fr-BE" sz="3200" b="1" dirty="0" smtClean="0">
                <a:solidFill>
                  <a:srgbClr val="C00000"/>
                </a:solidFill>
              </a:rPr>
              <a:t>Le Royaume d’Arabie saoudite</a:t>
            </a:r>
            <a:endParaRPr lang="fr-BE" sz="3200" b="1" dirty="0">
              <a:solidFill>
                <a:srgbClr val="C00000"/>
              </a:solidFill>
            </a:endParaRPr>
          </a:p>
        </p:txBody>
      </p:sp>
      <p:sp>
        <p:nvSpPr>
          <p:cNvPr id="4" name="ZoneTexte 3"/>
          <p:cNvSpPr txBox="1"/>
          <p:nvPr/>
        </p:nvSpPr>
        <p:spPr>
          <a:xfrm>
            <a:off x="0" y="980728"/>
            <a:ext cx="3203848" cy="461665"/>
          </a:xfrm>
          <a:prstGeom prst="rect">
            <a:avLst/>
          </a:prstGeom>
          <a:noFill/>
        </p:spPr>
        <p:txBody>
          <a:bodyPr wrap="square" rtlCol="0">
            <a:spAutoFit/>
          </a:bodyPr>
          <a:lstStyle/>
          <a:p>
            <a:r>
              <a:rPr lang="fr-BE" sz="2400" dirty="0" smtClean="0">
                <a:solidFill>
                  <a:schemeClr val="bg1"/>
                </a:solidFill>
                <a:latin typeface="Aharoni" pitchFamily="2" charset="-79"/>
                <a:cs typeface="Aharoni" pitchFamily="2" charset="-79"/>
              </a:rPr>
              <a:t>Acteur clé régional</a:t>
            </a:r>
            <a:endParaRPr lang="fr-BE" sz="2400" dirty="0">
              <a:solidFill>
                <a:schemeClr val="bg1"/>
              </a:solidFill>
              <a:latin typeface="Aharoni" pitchFamily="2" charset="-79"/>
              <a:cs typeface="Aharoni" pitchFamily="2" charset="-79"/>
            </a:endParaRPr>
          </a:p>
        </p:txBody>
      </p:sp>
      <p:sp>
        <p:nvSpPr>
          <p:cNvPr id="6" name="ZoneTexte 5"/>
          <p:cNvSpPr txBox="1"/>
          <p:nvPr/>
        </p:nvSpPr>
        <p:spPr>
          <a:xfrm>
            <a:off x="0" y="188640"/>
            <a:ext cx="3203848" cy="646331"/>
          </a:xfrm>
          <a:prstGeom prst="rect">
            <a:avLst/>
          </a:prstGeom>
          <a:noFill/>
        </p:spPr>
        <p:txBody>
          <a:bodyPr wrap="square" rtlCol="0">
            <a:spAutoFit/>
          </a:bodyPr>
          <a:lstStyle/>
          <a:p>
            <a:r>
              <a:rPr lang="fr-BE" dirty="0" smtClean="0">
                <a:solidFill>
                  <a:schemeClr val="bg1"/>
                </a:solidFill>
                <a:latin typeface="Aharoni" pitchFamily="2" charset="-79"/>
                <a:cs typeface="Aharoni" pitchFamily="2" charset="-79"/>
              </a:rPr>
              <a:t>Deux acteurs clés pour Marion </a:t>
            </a:r>
            <a:r>
              <a:rPr lang="fr-BE" dirty="0" err="1" smtClean="0">
                <a:solidFill>
                  <a:schemeClr val="bg1"/>
                </a:solidFill>
                <a:latin typeface="Aharoni" pitchFamily="2" charset="-79"/>
                <a:cs typeface="Aharoni" pitchFamily="2" charset="-79"/>
              </a:rPr>
              <a:t>Netisse</a:t>
            </a:r>
            <a:endParaRPr lang="fr-BE" dirty="0">
              <a:solidFill>
                <a:schemeClr val="bg1"/>
              </a:solidFill>
              <a:latin typeface="Aharoni" pitchFamily="2" charset="-79"/>
              <a:cs typeface="Aharoni" pitchFamily="2" charset="-79"/>
            </a:endParaRPr>
          </a:p>
        </p:txBody>
      </p:sp>
      <p:pic>
        <p:nvPicPr>
          <p:cNvPr id="77826" name="Picture 2" descr="Résultat de recherche d'images pour &quot;les pays alliés de l'iran&quot;"/>
          <p:cNvPicPr>
            <a:picLocks noChangeAspect="1" noChangeArrowheads="1"/>
          </p:cNvPicPr>
          <p:nvPr/>
        </p:nvPicPr>
        <p:blipFill>
          <a:blip r:embed="rId5" cstate="print"/>
          <a:srcRect/>
          <a:stretch>
            <a:fillRect/>
          </a:stretch>
        </p:blipFill>
        <p:spPr bwMode="auto">
          <a:xfrm>
            <a:off x="3275856" y="25526"/>
            <a:ext cx="5671145" cy="6832474"/>
          </a:xfrm>
          <a:prstGeom prst="rect">
            <a:avLst/>
          </a:prstGeom>
          <a:noFill/>
        </p:spPr>
      </p:pic>
      <p:pic>
        <p:nvPicPr>
          <p:cNvPr id="77828" name="Picture 4" descr="Résultat de recherche d'images pour &quot;régime saoudien caricature&quot;"/>
          <p:cNvPicPr>
            <a:picLocks noChangeAspect="1" noChangeArrowheads="1"/>
          </p:cNvPicPr>
          <p:nvPr/>
        </p:nvPicPr>
        <p:blipFill>
          <a:blip r:embed="rId6" cstate="print"/>
          <a:srcRect/>
          <a:stretch>
            <a:fillRect/>
          </a:stretch>
        </p:blipFill>
        <p:spPr bwMode="auto">
          <a:xfrm>
            <a:off x="0" y="908720"/>
            <a:ext cx="9144000" cy="595563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77828"/>
                                        </p:tgtEl>
                                        <p:attrNameLst>
                                          <p:attrName>style.visibility</p:attrName>
                                        </p:attrNameLst>
                                      </p:cBhvr>
                                      <p:to>
                                        <p:strVal val="visible"/>
                                      </p:to>
                                    </p:set>
                                    <p:anim to="" calcmode="lin" valueType="num">
                                      <p:cBhvr>
                                        <p:cTn id="7" dur="1" fill="hold"/>
                                        <p:tgtEl>
                                          <p:spTgt spid="77828"/>
                                        </p:tgtEl>
                                        <p:attrNameLst>
                                          <p:attrName/>
                                        </p:attrNameLst>
                                      </p:cBhvr>
                                    </p:anim>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xit" presetSubtype="4" fill="hold" nodeType="clickEffect">
                                  <p:stCondLst>
                                    <p:cond delay="0"/>
                                  </p:stCondLst>
                                  <p:childTnLst>
                                    <p:anim calcmode="lin" valueType="num">
                                      <p:cBhvr additive="base">
                                        <p:cTn id="14" dur="500"/>
                                        <p:tgtEl>
                                          <p:spTgt spid="77828"/>
                                        </p:tgtEl>
                                        <p:attrNameLst>
                                          <p:attrName>ppt_x</p:attrName>
                                        </p:attrNameLst>
                                      </p:cBhvr>
                                      <p:tavLst>
                                        <p:tav tm="0">
                                          <p:val>
                                            <p:strVal val="ppt_x"/>
                                          </p:val>
                                        </p:tav>
                                        <p:tav tm="100000">
                                          <p:val>
                                            <p:strVal val="ppt_x"/>
                                          </p:val>
                                        </p:tav>
                                      </p:tavLst>
                                    </p:anim>
                                    <p:anim calcmode="lin" valueType="num">
                                      <p:cBhvr additive="base">
                                        <p:cTn id="15" dur="500"/>
                                        <p:tgtEl>
                                          <p:spTgt spid="77828"/>
                                        </p:tgtEl>
                                        <p:attrNameLst>
                                          <p:attrName>ppt_y</p:attrName>
                                        </p:attrNameLst>
                                      </p:cBhvr>
                                      <p:tavLst>
                                        <p:tav tm="0">
                                          <p:val>
                                            <p:strVal val="ppt_y"/>
                                          </p:val>
                                        </p:tav>
                                        <p:tav tm="100000">
                                          <p:val>
                                            <p:strVal val="1+ppt_h/2"/>
                                          </p:val>
                                        </p:tav>
                                      </p:tavLst>
                                    </p:anim>
                                    <p:set>
                                      <p:cBhvr>
                                        <p:cTn id="16" dur="1" fill="hold">
                                          <p:stCondLst>
                                            <p:cond delay="499"/>
                                          </p:stCondLst>
                                        </p:cTn>
                                        <p:tgtEl>
                                          <p:spTgt spid="77828"/>
                                        </p:tgtEl>
                                        <p:attrNameLst>
                                          <p:attrName>style.visibility</p:attrName>
                                        </p:attrNameLst>
                                      </p:cBhvr>
                                      <p:to>
                                        <p:strVal val="hidden"/>
                                      </p:to>
                                    </p:set>
                                  </p:childTnLst>
                                </p:cTn>
                              </p:par>
                              <p:par>
                                <p:cTn id="17" presetID="24" presetClass="entr" presetSubtype="0" fill="hold" nodeType="withEffect">
                                  <p:stCondLst>
                                    <p:cond delay="0"/>
                                  </p:stCondLst>
                                  <p:childTnLst>
                                    <p:set>
                                      <p:cBhvr>
                                        <p:cTn id="18" dur="1" fill="hold">
                                          <p:stCondLst>
                                            <p:cond delay="0"/>
                                          </p:stCondLst>
                                        </p:cTn>
                                        <p:tgtEl>
                                          <p:spTgt spid="77826"/>
                                        </p:tgtEl>
                                        <p:attrNameLst>
                                          <p:attrName>style.visibility</p:attrName>
                                        </p:attrNameLst>
                                      </p:cBhvr>
                                      <p:to>
                                        <p:strVal val="visible"/>
                                      </p:to>
                                    </p:set>
                                    <p:anim to="" calcmode="lin" valueType="num">
                                      <p:cBhvr>
                                        <p:cTn id="19" dur="1" fill="hold"/>
                                        <p:tgtEl>
                                          <p:spTgt spid="77826"/>
                                        </p:tgtEl>
                                        <p:attrNameLst>
                                          <p:attrName/>
                                        </p:attrNameLst>
                                      </p:cBhvr>
                                    </p:anim>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dissolve">
                                      <p:cBhvr>
                                        <p:cTn id="24" dur="500"/>
                                        <p:tgtEl>
                                          <p:spTgt spid="4"/>
                                        </p:tgtEl>
                                      </p:cBhvr>
                                    </p:animEffect>
                                  </p:childTnLst>
                                </p:cTn>
                              </p:par>
                              <p:par>
                                <p:cTn id="25" presetID="2" presetClass="exit" presetSubtype="4" fill="hold" nodeType="withEffect">
                                  <p:stCondLst>
                                    <p:cond delay="0"/>
                                  </p:stCondLst>
                                  <p:childTnLst>
                                    <p:anim calcmode="lin" valueType="num">
                                      <p:cBhvr additive="base">
                                        <p:cTn id="26" dur="500"/>
                                        <p:tgtEl>
                                          <p:spTgt spid="77826"/>
                                        </p:tgtEl>
                                        <p:attrNameLst>
                                          <p:attrName>ppt_x</p:attrName>
                                        </p:attrNameLst>
                                      </p:cBhvr>
                                      <p:tavLst>
                                        <p:tav tm="0">
                                          <p:val>
                                            <p:strVal val="ppt_x"/>
                                          </p:val>
                                        </p:tav>
                                        <p:tav tm="100000">
                                          <p:val>
                                            <p:strVal val="ppt_x"/>
                                          </p:val>
                                        </p:tav>
                                      </p:tavLst>
                                    </p:anim>
                                    <p:anim calcmode="lin" valueType="num">
                                      <p:cBhvr additive="base">
                                        <p:cTn id="27" dur="500"/>
                                        <p:tgtEl>
                                          <p:spTgt spid="77826"/>
                                        </p:tgtEl>
                                        <p:attrNameLst>
                                          <p:attrName>ppt_y</p:attrName>
                                        </p:attrNameLst>
                                      </p:cBhvr>
                                      <p:tavLst>
                                        <p:tav tm="0">
                                          <p:val>
                                            <p:strVal val="ppt_y"/>
                                          </p:val>
                                        </p:tav>
                                        <p:tav tm="100000">
                                          <p:val>
                                            <p:strVal val="1+ppt_h/2"/>
                                          </p:val>
                                        </p:tav>
                                      </p:tavLst>
                                    </p:anim>
                                    <p:set>
                                      <p:cBhvr>
                                        <p:cTn id="28" dur="1" fill="hold">
                                          <p:stCondLst>
                                            <p:cond delay="499"/>
                                          </p:stCondLst>
                                        </p:cTn>
                                        <p:tgtEl>
                                          <p:spTgt spid="77826"/>
                                        </p:tgtEl>
                                        <p:attrNameLst>
                                          <p:attrName>style.visibility</p:attrName>
                                        </p:attrNameLst>
                                      </p:cBhvr>
                                      <p:to>
                                        <p:strVal val="hidden"/>
                                      </p:to>
                                    </p:set>
                                  </p:childTnLst>
                                </p:cTn>
                              </p:par>
                              <p:par>
                                <p:cTn id="29" presetID="9"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dissolve">
                                      <p:cBhvr>
                                        <p:cTn id="31" dur="500"/>
                                        <p:tgtEl>
                                          <p:spTgt spid="3"/>
                                        </p:tgtEl>
                                      </p:cBhvr>
                                    </p:animEffect>
                                  </p:childTnLst>
                                </p:cTn>
                              </p:par>
                              <p:par>
                                <p:cTn id="32" presetID="9" presetClass="entr" presetSubtype="0" fill="hold" nodeType="withEffect">
                                  <p:stCondLst>
                                    <p:cond delay="0"/>
                                  </p:stCondLst>
                                  <p:childTnLst>
                                    <p:set>
                                      <p:cBhvr>
                                        <p:cTn id="33" dur="1" fill="hold">
                                          <p:stCondLst>
                                            <p:cond delay="0"/>
                                          </p:stCondLst>
                                        </p:cTn>
                                        <p:tgtEl>
                                          <p:spTgt spid="68610"/>
                                        </p:tgtEl>
                                        <p:attrNameLst>
                                          <p:attrName>style.visibility</p:attrName>
                                        </p:attrNameLst>
                                      </p:cBhvr>
                                      <p:to>
                                        <p:strVal val="visible"/>
                                      </p:to>
                                    </p:set>
                                    <p:animEffect transition="in" filter="dissolve">
                                      <p:cBhvr>
                                        <p:cTn id="34" dur="500"/>
                                        <p:tgtEl>
                                          <p:spTgt spid="68610"/>
                                        </p:tgtEl>
                                      </p:cBhvr>
                                    </p:animEffect>
                                  </p:childTnLst>
                                </p:cTn>
                              </p:par>
                              <p:par>
                                <p:cTn id="35" presetID="9" presetClass="entr" presetSubtype="0" fill="hold" nodeType="withEffect">
                                  <p:stCondLst>
                                    <p:cond delay="0"/>
                                  </p:stCondLst>
                                  <p:childTnLst>
                                    <p:set>
                                      <p:cBhvr>
                                        <p:cTn id="36" dur="1" fill="hold">
                                          <p:stCondLst>
                                            <p:cond delay="0"/>
                                          </p:stCondLst>
                                        </p:cTn>
                                        <p:tgtEl>
                                          <p:spTgt spid="100354"/>
                                        </p:tgtEl>
                                        <p:attrNameLst>
                                          <p:attrName>style.visibility</p:attrName>
                                        </p:attrNameLst>
                                      </p:cBhvr>
                                      <p:to>
                                        <p:strVal val="visible"/>
                                      </p:to>
                                    </p:set>
                                    <p:animEffect transition="in" filter="dissolve">
                                      <p:cBhvr>
                                        <p:cTn id="37" dur="500"/>
                                        <p:tgtEl>
                                          <p:spTgt spid="100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Le commerce international saoudien (1995-2016)"/>
          <p:cNvPicPr>
            <a:picLocks noChangeAspect="1" noChangeArrowheads="1"/>
          </p:cNvPicPr>
          <p:nvPr/>
        </p:nvPicPr>
        <p:blipFill>
          <a:blip r:embed="rId2" cstate="print"/>
          <a:srcRect/>
          <a:stretch>
            <a:fillRect/>
          </a:stretch>
        </p:blipFill>
        <p:spPr bwMode="auto">
          <a:xfrm>
            <a:off x="827584" y="0"/>
            <a:ext cx="6552728" cy="688036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influence religieuse de l’Arabie saoudite (2016)"/>
          <p:cNvPicPr>
            <a:picLocks noChangeAspect="1" noChangeArrowheads="1"/>
          </p:cNvPicPr>
          <p:nvPr/>
        </p:nvPicPr>
        <p:blipFill>
          <a:blip r:embed="rId2" cstate="print"/>
          <a:srcRect/>
          <a:stretch>
            <a:fillRect/>
          </a:stretch>
        </p:blipFill>
        <p:spPr bwMode="auto">
          <a:xfrm>
            <a:off x="895389" y="0"/>
            <a:ext cx="7357241" cy="68580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8" name="Picture 4" descr="Résultat de recherche d'images pour &quot;pouvoir saoudien organigramme&quot;"/>
          <p:cNvPicPr>
            <a:picLocks noChangeAspect="1" noChangeArrowheads="1"/>
          </p:cNvPicPr>
          <p:nvPr/>
        </p:nvPicPr>
        <p:blipFill>
          <a:blip r:embed="rId3" cstate="print"/>
          <a:srcRect/>
          <a:stretch>
            <a:fillRect/>
          </a:stretch>
        </p:blipFill>
        <p:spPr bwMode="auto">
          <a:xfrm>
            <a:off x="0" y="548680"/>
            <a:ext cx="9144000" cy="5715003"/>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www.monde-diplomatique.fr/IMG/png/Schema_Institutions_Iran.png"/>
          <p:cNvPicPr>
            <a:picLocks noChangeAspect="1" noChangeArrowheads="1"/>
          </p:cNvPicPr>
          <p:nvPr/>
        </p:nvPicPr>
        <p:blipFill>
          <a:blip r:embed="rId3" cstate="print"/>
          <a:srcRect/>
          <a:stretch>
            <a:fillRect/>
          </a:stretch>
        </p:blipFill>
        <p:spPr bwMode="auto">
          <a:xfrm>
            <a:off x="2328433" y="-21095"/>
            <a:ext cx="6804248" cy="6879095"/>
          </a:xfrm>
          <a:prstGeom prst="rect">
            <a:avLst/>
          </a:prstGeom>
          <a:noFill/>
        </p:spPr>
      </p:pic>
      <p:sp>
        <p:nvSpPr>
          <p:cNvPr id="3" name="ZoneTexte 2"/>
          <p:cNvSpPr txBox="1"/>
          <p:nvPr/>
        </p:nvSpPr>
        <p:spPr>
          <a:xfrm>
            <a:off x="0" y="2245792"/>
            <a:ext cx="2195736" cy="2062103"/>
          </a:xfrm>
          <a:prstGeom prst="rect">
            <a:avLst/>
          </a:prstGeom>
          <a:noFill/>
        </p:spPr>
        <p:txBody>
          <a:bodyPr wrap="square" rtlCol="0">
            <a:spAutoFit/>
          </a:bodyPr>
          <a:lstStyle/>
          <a:p>
            <a:r>
              <a:rPr lang="fr-BE" sz="3200" b="1" dirty="0" smtClean="0">
                <a:solidFill>
                  <a:srgbClr val="C00000"/>
                </a:solidFill>
              </a:rPr>
              <a:t>La République islamique d’Iran</a:t>
            </a:r>
            <a:endParaRPr lang="fr-BE" sz="3200" b="1" dirty="0">
              <a:solidFill>
                <a:srgbClr val="C00000"/>
              </a:solidFill>
            </a:endParaRPr>
          </a:p>
        </p:txBody>
      </p:sp>
      <p:sp>
        <p:nvSpPr>
          <p:cNvPr id="4" name="ZoneTexte 3"/>
          <p:cNvSpPr txBox="1"/>
          <p:nvPr/>
        </p:nvSpPr>
        <p:spPr>
          <a:xfrm>
            <a:off x="0" y="836712"/>
            <a:ext cx="2915816" cy="461665"/>
          </a:xfrm>
          <a:prstGeom prst="rect">
            <a:avLst/>
          </a:prstGeom>
          <a:noFill/>
        </p:spPr>
        <p:txBody>
          <a:bodyPr wrap="square" rtlCol="0">
            <a:spAutoFit/>
          </a:bodyPr>
          <a:lstStyle/>
          <a:p>
            <a:r>
              <a:rPr lang="fr-BE" sz="2400" dirty="0" smtClean="0">
                <a:solidFill>
                  <a:schemeClr val="bg1"/>
                </a:solidFill>
                <a:latin typeface="Aharoni" pitchFamily="2" charset="-79"/>
                <a:cs typeface="Aharoni" pitchFamily="2" charset="-79"/>
              </a:rPr>
              <a:t>Acteur clé régional</a:t>
            </a:r>
            <a:endParaRPr lang="fr-BE" sz="2400" dirty="0">
              <a:solidFill>
                <a:schemeClr val="bg1"/>
              </a:solidFill>
              <a:latin typeface="Aharoni" pitchFamily="2" charset="-79"/>
              <a:cs typeface="Aharoni" pitchFamily="2" charset="-79"/>
            </a:endParaRPr>
          </a:p>
        </p:txBody>
      </p:sp>
      <p:pic>
        <p:nvPicPr>
          <p:cNvPr id="62466" name="Picture 2" descr="Drapeau"/>
          <p:cNvPicPr>
            <a:picLocks noChangeAspect="1" noChangeArrowheads="1"/>
          </p:cNvPicPr>
          <p:nvPr/>
        </p:nvPicPr>
        <p:blipFill>
          <a:blip r:embed="rId4" cstate="print"/>
          <a:srcRect/>
          <a:stretch>
            <a:fillRect/>
          </a:stretch>
        </p:blipFill>
        <p:spPr bwMode="auto">
          <a:xfrm>
            <a:off x="0" y="4581128"/>
            <a:ext cx="2316174" cy="1323529"/>
          </a:xfrm>
          <a:prstGeom prst="rect">
            <a:avLst/>
          </a:prstGeom>
          <a:noFill/>
        </p:spPr>
      </p:pic>
      <p:sp>
        <p:nvSpPr>
          <p:cNvPr id="6" name="ZoneTexte 5"/>
          <p:cNvSpPr txBox="1"/>
          <p:nvPr/>
        </p:nvSpPr>
        <p:spPr>
          <a:xfrm>
            <a:off x="0" y="116632"/>
            <a:ext cx="7920880" cy="369332"/>
          </a:xfrm>
          <a:prstGeom prst="rect">
            <a:avLst/>
          </a:prstGeom>
          <a:noFill/>
        </p:spPr>
        <p:txBody>
          <a:bodyPr wrap="square" rtlCol="0">
            <a:spAutoFit/>
          </a:bodyPr>
          <a:lstStyle/>
          <a:p>
            <a:r>
              <a:rPr lang="fr-BE" dirty="0" smtClean="0">
                <a:solidFill>
                  <a:schemeClr val="bg1"/>
                </a:solidFill>
                <a:latin typeface="Aharoni" pitchFamily="2" charset="-79"/>
                <a:cs typeface="Aharoni" pitchFamily="2" charset="-79"/>
              </a:rPr>
              <a:t>Deux acteurs clés pour Marion </a:t>
            </a:r>
            <a:r>
              <a:rPr lang="fr-BE" dirty="0" err="1" smtClean="0">
                <a:solidFill>
                  <a:schemeClr val="bg1"/>
                </a:solidFill>
                <a:latin typeface="Aharoni" pitchFamily="2" charset="-79"/>
                <a:cs typeface="Aharoni" pitchFamily="2" charset="-79"/>
              </a:rPr>
              <a:t>Netisse</a:t>
            </a:r>
            <a:endParaRPr lang="fr-BE" dirty="0">
              <a:solidFill>
                <a:schemeClr val="bg1"/>
              </a:solidFill>
              <a:latin typeface="Aharoni" pitchFamily="2" charset="-79"/>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24"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to="" calcmode="lin" valueType="num">
                                      <p:cBhvr>
                                        <p:cTn id="10" dur="1" fill="hold"/>
                                        <p:tgtEl>
                                          <p:spTgt spid="4"/>
                                        </p:tgtEl>
                                        <p:attrNameLst>
                                          <p:attrName/>
                                        </p:attrNameLst>
                                      </p:cBhvr>
                                    </p:anim>
                                  </p:childTnLst>
                                </p:cTn>
                              </p:par>
                              <p:par>
                                <p:cTn id="11" presetID="24"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to="" calcmode="lin" valueType="num">
                                      <p:cBhvr>
                                        <p:cTn id="13" dur="1" fill="hold"/>
                                        <p:tgtEl>
                                          <p:spTgt spid="3"/>
                                        </p:tgtEl>
                                        <p:attrNameLst>
                                          <p:attrName/>
                                        </p:attrNameLst>
                                      </p:cBhvr>
                                    </p:anim>
                                  </p:childTnLst>
                                </p:cTn>
                              </p:par>
                            </p:childTnLst>
                          </p:cTn>
                        </p:par>
                        <p:par>
                          <p:cTn id="14" fill="hold">
                            <p:stCondLst>
                              <p:cond delay="500"/>
                            </p:stCondLst>
                            <p:childTnLst>
                              <p:par>
                                <p:cTn id="15" presetID="24" presetClass="exit" presetSubtype="0" fill="hold" grpId="1" nodeType="afterEffect">
                                  <p:stCondLst>
                                    <p:cond delay="0"/>
                                  </p:stCondLst>
                                  <p:childTnLst>
                                    <p:anim to="" calcmode="lin" valueType="num">
                                      <p:cBhvr>
                                        <p:cTn id="16" dur="1"/>
                                        <p:tgtEl>
                                          <p:spTgt spid="6"/>
                                        </p:tgtEl>
                                        <p:attrNameLst>
                                          <p:attrName/>
                                        </p:attrNameLst>
                                      </p:cBhvr>
                                    </p:anim>
                                    <p:set>
                                      <p:cBhvr>
                                        <p:cTn id="17" dur="1" fill="hold">
                                          <p:stCondLst>
                                            <p:cond delay="0"/>
                                          </p:stCondLst>
                                        </p:cTn>
                                        <p:tgtEl>
                                          <p:spTgt spid="6"/>
                                        </p:tgtEl>
                                        <p:attrNameLst>
                                          <p:attrName>style.visibility</p:attrName>
                                        </p:attrNameLst>
                                      </p:cBhvr>
                                      <p:to>
                                        <p:strVal val="hidden"/>
                                      </p:to>
                                    </p:set>
                                  </p:childTnLst>
                                </p:cTn>
                              </p:par>
                              <p:par>
                                <p:cTn id="18" presetID="24" presetClass="entr" presetSubtype="0" fill="hold" nodeType="withEffect">
                                  <p:stCondLst>
                                    <p:cond delay="0"/>
                                  </p:stCondLst>
                                  <p:childTnLst>
                                    <p:set>
                                      <p:cBhvr>
                                        <p:cTn id="19" dur="1" fill="hold">
                                          <p:stCondLst>
                                            <p:cond delay="0"/>
                                          </p:stCondLst>
                                        </p:cTn>
                                        <p:tgtEl>
                                          <p:spTgt spid="62466"/>
                                        </p:tgtEl>
                                        <p:attrNameLst>
                                          <p:attrName>style.visibility</p:attrName>
                                        </p:attrNameLst>
                                      </p:cBhvr>
                                      <p:to>
                                        <p:strVal val="visible"/>
                                      </p:to>
                                    </p:set>
                                    <p:anim to="" calcmode="lin" valueType="num">
                                      <p:cBhvr>
                                        <p:cTn id="20" dur="1" fill="hold"/>
                                        <p:tgtEl>
                                          <p:spTgt spid="62466"/>
                                        </p:tgtEl>
                                        <p:attrNameLst>
                                          <p:attrName/>
                                        </p:attrNameLst>
                                      </p:cBhvr>
                                    </p:anim>
                                  </p:childTnLst>
                                </p:cTn>
                              </p:par>
                            </p:childTnLst>
                          </p:cTn>
                        </p:par>
                        <p:par>
                          <p:cTn id="21" fill="hold">
                            <p:stCondLst>
                              <p:cond delay="500"/>
                            </p:stCondLst>
                            <p:childTnLst>
                              <p:par>
                                <p:cTn id="22" presetID="9" presetClass="entr" presetSubtype="0" fill="hold" nodeType="afterEffect">
                                  <p:stCondLst>
                                    <p:cond delay="0"/>
                                  </p:stCondLst>
                                  <p:childTnLst>
                                    <p:set>
                                      <p:cBhvr>
                                        <p:cTn id="23" dur="1" fill="hold">
                                          <p:stCondLst>
                                            <p:cond delay="0"/>
                                          </p:stCondLst>
                                        </p:cTn>
                                        <p:tgtEl>
                                          <p:spTgt spid="17410"/>
                                        </p:tgtEl>
                                        <p:attrNameLst>
                                          <p:attrName>style.visibility</p:attrName>
                                        </p:attrNameLst>
                                      </p:cBhvr>
                                      <p:to>
                                        <p:strVal val="visible"/>
                                      </p:to>
                                    </p:set>
                                    <p:animEffect transition="in" filter="dissolve">
                                      <p:cBhvr>
                                        <p:cTn id="24" dur="5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6"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monde-diplomatique.fr/IMG/png/archipel-chiite.png"/>
          <p:cNvPicPr>
            <a:picLocks noChangeAspect="1" noChangeArrowheads="1"/>
          </p:cNvPicPr>
          <p:nvPr/>
        </p:nvPicPr>
        <p:blipFill>
          <a:blip r:embed="rId3" cstate="print"/>
          <a:srcRect/>
          <a:stretch>
            <a:fillRect/>
          </a:stretch>
        </p:blipFill>
        <p:spPr bwMode="auto">
          <a:xfrm>
            <a:off x="395536" y="17240"/>
            <a:ext cx="8400012" cy="684076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Burying the Hatchet with Iran"/>
          <p:cNvPicPr>
            <a:picLocks noChangeAspect="1" noChangeArrowheads="1"/>
          </p:cNvPicPr>
          <p:nvPr/>
        </p:nvPicPr>
        <p:blipFill>
          <a:blip r:embed="rId3" cstate="print"/>
          <a:srcRect/>
          <a:stretch>
            <a:fillRect/>
          </a:stretch>
        </p:blipFill>
        <p:spPr bwMode="auto">
          <a:xfrm>
            <a:off x="-188237" y="332656"/>
            <a:ext cx="9332237" cy="5832648"/>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middleeasteye.net/sites/default/files/styles/wysiwyg_large/public/images/Saudi-Iranian-Rivalries-FR_0.png"/>
          <p:cNvPicPr>
            <a:picLocks noChangeAspect="1" noChangeArrowheads="1"/>
          </p:cNvPicPr>
          <p:nvPr/>
        </p:nvPicPr>
        <p:blipFill>
          <a:blip r:embed="rId3" cstate="print"/>
          <a:srcRect/>
          <a:stretch>
            <a:fillRect/>
          </a:stretch>
        </p:blipFill>
        <p:spPr bwMode="auto">
          <a:xfrm>
            <a:off x="1259631" y="0"/>
            <a:ext cx="5988675" cy="68580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L’Arabie saoudite dévoile un peu plus son plan de diversification de l’économie"/>
          <p:cNvPicPr>
            <a:picLocks noChangeAspect="1" noChangeArrowheads="1"/>
          </p:cNvPicPr>
          <p:nvPr/>
        </p:nvPicPr>
        <p:blipFill>
          <a:blip r:embed="rId3" cstate="print"/>
          <a:srcRect/>
          <a:stretch>
            <a:fillRect/>
          </a:stretch>
        </p:blipFill>
        <p:spPr bwMode="auto">
          <a:xfrm>
            <a:off x="-19144" y="98598"/>
            <a:ext cx="9162987" cy="6597352"/>
          </a:xfrm>
          <a:prstGeom prst="rect">
            <a:avLst/>
          </a:prstGeom>
          <a:noFill/>
        </p:spPr>
      </p:pic>
      <p:sp>
        <p:nvSpPr>
          <p:cNvPr id="2" name="ZoneTexte 1"/>
          <p:cNvSpPr txBox="1"/>
          <p:nvPr/>
        </p:nvSpPr>
        <p:spPr>
          <a:xfrm>
            <a:off x="755576" y="332656"/>
            <a:ext cx="8208912" cy="1384995"/>
          </a:xfrm>
          <a:prstGeom prst="rect">
            <a:avLst/>
          </a:prstGeom>
          <a:noFill/>
        </p:spPr>
        <p:txBody>
          <a:bodyPr wrap="square" rtlCol="0">
            <a:spAutoFit/>
          </a:bodyPr>
          <a:lstStyle/>
          <a:p>
            <a:r>
              <a:rPr lang="fr-BE" sz="2800" dirty="0" smtClean="0">
                <a:solidFill>
                  <a:srgbClr val="A52F1B"/>
                </a:solidFill>
                <a:latin typeface="Aharoni" pitchFamily="2" charset="-79"/>
                <a:cs typeface="Aharoni" pitchFamily="2" charset="-79"/>
              </a:rPr>
              <a:t>Le Moyen-Orient au cœur d’un contexte mondialisé .</a:t>
            </a:r>
          </a:p>
          <a:p>
            <a:pPr algn="r"/>
            <a:r>
              <a:rPr lang="fr-BE" sz="2800" dirty="0" smtClean="0">
                <a:solidFill>
                  <a:schemeClr val="bg1"/>
                </a:solidFill>
                <a:latin typeface="Aharoni" pitchFamily="2" charset="-79"/>
                <a:cs typeface="Aharoni" pitchFamily="2" charset="-79"/>
              </a:rPr>
              <a:t>Le commerce des hydrocarbures</a:t>
            </a:r>
            <a:endParaRPr lang="fr-BE" sz="2800" dirty="0">
              <a:solidFill>
                <a:schemeClr val="bg1"/>
              </a:solidFill>
              <a:latin typeface="Aharoni" pitchFamily="2" charset="-79"/>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50178"/>
                                        </p:tgtEl>
                                        <p:attrNameLst>
                                          <p:attrName>style.visibility</p:attrName>
                                        </p:attrNameLst>
                                      </p:cBhvr>
                                      <p:to>
                                        <p:strVal val="visible"/>
                                      </p:to>
                                    </p:set>
                                    <p:anim to="" calcmode="lin" valueType="num">
                                      <p:cBhvr>
                                        <p:cTn id="7" dur="1" fill="hold"/>
                                        <p:tgtEl>
                                          <p:spTgt spid="50178"/>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to="" calcmode="lin" valueType="num">
                                      <p:cBhvr>
                                        <p:cTn id="10"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Résultat de recherche d'images pour &quot;dépendance pétrole infographie&quot;"/>
          <p:cNvPicPr>
            <a:picLocks noChangeAspect="1" noChangeArrowheads="1"/>
          </p:cNvPicPr>
          <p:nvPr/>
        </p:nvPicPr>
        <p:blipFill>
          <a:blip r:embed="rId3" cstate="print"/>
          <a:srcRect/>
          <a:stretch>
            <a:fillRect/>
          </a:stretch>
        </p:blipFill>
        <p:spPr bwMode="auto">
          <a:xfrm>
            <a:off x="5183560" y="2897559"/>
            <a:ext cx="3960440" cy="3960441"/>
          </a:xfrm>
          <a:prstGeom prst="rect">
            <a:avLst/>
          </a:prstGeom>
          <a:noFill/>
        </p:spPr>
      </p:pic>
      <p:pic>
        <p:nvPicPr>
          <p:cNvPr id="143364" name="Picture 4" descr="Image associée"/>
          <p:cNvPicPr>
            <a:picLocks noChangeAspect="1" noChangeArrowheads="1"/>
          </p:cNvPicPr>
          <p:nvPr/>
        </p:nvPicPr>
        <p:blipFill>
          <a:blip r:embed="rId4" cstate="print"/>
          <a:srcRect/>
          <a:stretch>
            <a:fillRect/>
          </a:stretch>
        </p:blipFill>
        <p:spPr bwMode="auto">
          <a:xfrm>
            <a:off x="179512" y="692696"/>
            <a:ext cx="4512124" cy="4823817"/>
          </a:xfrm>
          <a:prstGeom prst="rect">
            <a:avLst/>
          </a:prstGeom>
          <a:noFill/>
        </p:spPr>
      </p:pic>
      <p:sp>
        <p:nvSpPr>
          <p:cNvPr id="5" name="ZoneTexte 4"/>
          <p:cNvSpPr txBox="1"/>
          <p:nvPr/>
        </p:nvSpPr>
        <p:spPr>
          <a:xfrm>
            <a:off x="5148064" y="188640"/>
            <a:ext cx="2952328" cy="2062103"/>
          </a:xfrm>
          <a:prstGeom prst="rect">
            <a:avLst/>
          </a:prstGeom>
          <a:noFill/>
        </p:spPr>
        <p:txBody>
          <a:bodyPr wrap="square" rtlCol="0">
            <a:spAutoFit/>
          </a:bodyPr>
          <a:lstStyle/>
          <a:p>
            <a:r>
              <a:rPr lang="fr-BE" sz="3200" dirty="0" smtClean="0">
                <a:solidFill>
                  <a:srgbClr val="C00000"/>
                </a:solidFill>
                <a:latin typeface="Aharoni" pitchFamily="2" charset="-79"/>
                <a:cs typeface="Aharoni" pitchFamily="2" charset="-79"/>
              </a:rPr>
              <a:t>Avons-nous besoin de pétrole et de gaz ?</a:t>
            </a:r>
            <a:endParaRPr lang="fr-BE" sz="3200" dirty="0">
              <a:solidFill>
                <a:srgbClr val="C00000"/>
              </a:solidFill>
              <a:latin typeface="Aharoni" pitchFamily="2" charset="-79"/>
              <a:cs typeface="Aharoni" pitchFamily="2" charset="-79"/>
            </a:endParaRPr>
          </a:p>
        </p:txBody>
      </p:sp>
      <p:pic>
        <p:nvPicPr>
          <p:cNvPr id="143366" name="Picture 6" descr="images-7-1.jpg"/>
          <p:cNvPicPr>
            <a:picLocks noChangeAspect="1" noChangeArrowheads="1"/>
          </p:cNvPicPr>
          <p:nvPr/>
        </p:nvPicPr>
        <p:blipFill>
          <a:blip r:embed="rId5" cstate="print"/>
          <a:srcRect/>
          <a:stretch>
            <a:fillRect/>
          </a:stretch>
        </p:blipFill>
        <p:spPr bwMode="auto">
          <a:xfrm>
            <a:off x="5188479" y="0"/>
            <a:ext cx="3955521" cy="292494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43362"/>
                                        </p:tgtEl>
                                        <p:attrNameLst>
                                          <p:attrName>style.visibility</p:attrName>
                                        </p:attrNameLst>
                                      </p:cBhvr>
                                      <p:to>
                                        <p:strVal val="visible"/>
                                      </p:to>
                                    </p:set>
                                    <p:anim to="" calcmode="lin" valueType="num">
                                      <p:cBhvr>
                                        <p:cTn id="7" dur="1" fill="hold"/>
                                        <p:tgtEl>
                                          <p:spTgt spid="143362"/>
                                        </p:tgtEl>
                                        <p:attrNameLst>
                                          <p:attrName/>
                                        </p:attrNameLst>
                                      </p:cBhvr>
                                    </p:anim>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24" presetClass="entr" presetSubtype="0" fill="hold" nodeType="withEffect">
                                  <p:stCondLst>
                                    <p:cond delay="0"/>
                                  </p:stCondLst>
                                  <p:childTnLst>
                                    <p:set>
                                      <p:cBhvr>
                                        <p:cTn id="12" dur="1" fill="hold">
                                          <p:stCondLst>
                                            <p:cond delay="0"/>
                                          </p:stCondLst>
                                        </p:cTn>
                                        <p:tgtEl>
                                          <p:spTgt spid="143364"/>
                                        </p:tgtEl>
                                        <p:attrNameLst>
                                          <p:attrName>style.visibility</p:attrName>
                                        </p:attrNameLst>
                                      </p:cBhvr>
                                      <p:to>
                                        <p:strVal val="visible"/>
                                      </p:to>
                                    </p:set>
                                    <p:anim to="" calcmode="lin" valueType="num">
                                      <p:cBhvr>
                                        <p:cTn id="13" dur="1" fill="hold"/>
                                        <p:tgtEl>
                                          <p:spTgt spid="143364"/>
                                        </p:tgtEl>
                                        <p:attrNameLst>
                                          <p:attrName/>
                                        </p:attrNameLst>
                                      </p:cBhvr>
                                    </p:anim>
                                  </p:childTnLst>
                                </p:cTn>
                              </p:par>
                            </p:childTnLst>
                          </p:cTn>
                        </p:par>
                        <p:par>
                          <p:cTn id="14" fill="hold">
                            <p:stCondLst>
                              <p:cond delay="500"/>
                            </p:stCondLst>
                            <p:childTnLst>
                              <p:par>
                                <p:cTn id="15" presetID="24" presetClass="entr" presetSubtype="0" fill="hold" nodeType="afterEffect">
                                  <p:stCondLst>
                                    <p:cond delay="10000"/>
                                  </p:stCondLst>
                                  <p:childTnLst>
                                    <p:set>
                                      <p:cBhvr>
                                        <p:cTn id="16" dur="1" fill="hold">
                                          <p:stCondLst>
                                            <p:cond delay="0"/>
                                          </p:stCondLst>
                                        </p:cTn>
                                        <p:tgtEl>
                                          <p:spTgt spid="143366"/>
                                        </p:tgtEl>
                                        <p:attrNameLst>
                                          <p:attrName>style.visibility</p:attrName>
                                        </p:attrNameLst>
                                      </p:cBhvr>
                                      <p:to>
                                        <p:strVal val="visible"/>
                                      </p:to>
                                    </p:set>
                                    <p:anim to="" calcmode="lin" valueType="num">
                                      <p:cBhvr>
                                        <p:cTn id="17" dur="1" fill="hold"/>
                                        <p:tgtEl>
                                          <p:spTgt spid="143366"/>
                                        </p:tgtEl>
                                        <p:attrNameLst>
                                          <p:attrName/>
                                        </p:attrNameLst>
                                      </p:cBhvr>
                                    </p:anim>
                                  </p:childTnLst>
                                </p:cTn>
                              </p:par>
                              <p:par>
                                <p:cTn id="18" presetID="2" presetClass="exit" presetSubtype="4" fill="hold" nodeType="withEffect">
                                  <p:stCondLst>
                                    <p:cond delay="0"/>
                                  </p:stCondLst>
                                  <p:childTnLst>
                                    <p:anim calcmode="lin" valueType="num">
                                      <p:cBhvr additive="base">
                                        <p:cTn id="19" dur="500"/>
                                        <p:tgtEl>
                                          <p:spTgt spid="143366"/>
                                        </p:tgtEl>
                                        <p:attrNameLst>
                                          <p:attrName>ppt_x</p:attrName>
                                        </p:attrNameLst>
                                      </p:cBhvr>
                                      <p:tavLst>
                                        <p:tav tm="0">
                                          <p:val>
                                            <p:strVal val="ppt_x"/>
                                          </p:val>
                                        </p:tav>
                                        <p:tav tm="100000">
                                          <p:val>
                                            <p:strVal val="ppt_x"/>
                                          </p:val>
                                        </p:tav>
                                      </p:tavLst>
                                    </p:anim>
                                    <p:anim calcmode="lin" valueType="num">
                                      <p:cBhvr additive="base">
                                        <p:cTn id="20" dur="500"/>
                                        <p:tgtEl>
                                          <p:spTgt spid="143366"/>
                                        </p:tgtEl>
                                        <p:attrNameLst>
                                          <p:attrName>ppt_y</p:attrName>
                                        </p:attrNameLst>
                                      </p:cBhvr>
                                      <p:tavLst>
                                        <p:tav tm="0">
                                          <p:val>
                                            <p:strVal val="ppt_y"/>
                                          </p:val>
                                        </p:tav>
                                        <p:tav tm="100000">
                                          <p:val>
                                            <p:strVal val="1+ppt_h/2"/>
                                          </p:val>
                                        </p:tav>
                                      </p:tavLst>
                                    </p:anim>
                                    <p:set>
                                      <p:cBhvr>
                                        <p:cTn id="21" dur="1" fill="hold">
                                          <p:stCondLst>
                                            <p:cond delay="499"/>
                                          </p:stCondLst>
                                        </p:cTn>
                                        <p:tgtEl>
                                          <p:spTgt spid="1433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lesclesdumoyenorient.com/IMG/png/2._exportations_petrole.png"/>
          <p:cNvPicPr>
            <a:picLocks noChangeAspect="1" noChangeArrowheads="1"/>
          </p:cNvPicPr>
          <p:nvPr/>
        </p:nvPicPr>
        <p:blipFill>
          <a:blip r:embed="rId3" cstate="print"/>
          <a:srcRect/>
          <a:stretch>
            <a:fillRect/>
          </a:stretch>
        </p:blipFill>
        <p:spPr bwMode="auto">
          <a:xfrm>
            <a:off x="0" y="260648"/>
            <a:ext cx="9120456" cy="4752528"/>
          </a:xfrm>
          <a:prstGeom prst="rect">
            <a:avLst/>
          </a:prstGeom>
          <a:noFill/>
        </p:spPr>
      </p:pic>
      <p:pic>
        <p:nvPicPr>
          <p:cNvPr id="67586" name="Picture 2" descr="Résultat de recherche d'images pour &quot;clients pétrole aie&quot;"/>
          <p:cNvPicPr>
            <a:picLocks noChangeAspect="1" noChangeArrowheads="1"/>
          </p:cNvPicPr>
          <p:nvPr/>
        </p:nvPicPr>
        <p:blipFill>
          <a:blip r:embed="rId4" cstate="print"/>
          <a:srcRect/>
          <a:stretch>
            <a:fillRect/>
          </a:stretch>
        </p:blipFill>
        <p:spPr bwMode="auto">
          <a:xfrm>
            <a:off x="971600" y="0"/>
            <a:ext cx="7416824" cy="6831285"/>
          </a:xfrm>
          <a:prstGeom prst="rect">
            <a:avLst/>
          </a:prstGeom>
          <a:noFill/>
        </p:spPr>
      </p:pic>
      <p:pic>
        <p:nvPicPr>
          <p:cNvPr id="97282" name="Picture 2" descr="Carte de l'organisation"/>
          <p:cNvPicPr>
            <a:picLocks noChangeAspect="1" noChangeArrowheads="1"/>
          </p:cNvPicPr>
          <p:nvPr/>
        </p:nvPicPr>
        <p:blipFill>
          <a:blip r:embed="rId5" cstate="print"/>
          <a:srcRect/>
          <a:stretch>
            <a:fillRect/>
          </a:stretch>
        </p:blipFill>
        <p:spPr bwMode="auto">
          <a:xfrm>
            <a:off x="-18543" y="2830589"/>
            <a:ext cx="9162543" cy="4027411"/>
          </a:xfrm>
          <a:prstGeom prst="rect">
            <a:avLst/>
          </a:prstGeom>
          <a:noFill/>
        </p:spPr>
      </p:pic>
      <p:sp>
        <p:nvSpPr>
          <p:cNvPr id="5" name="Organigramme : Processus 4"/>
          <p:cNvSpPr/>
          <p:nvPr/>
        </p:nvSpPr>
        <p:spPr>
          <a:xfrm>
            <a:off x="467544" y="5589240"/>
            <a:ext cx="1008112" cy="648072"/>
          </a:xfrm>
          <a:prstGeom prst="flowChartProcess">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AIE</a:t>
            </a:r>
            <a:endParaRPr lang="fr-B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31746"/>
                                        </p:tgtEl>
                                        <p:attrNameLst>
                                          <p:attrName>style.visibility</p:attrName>
                                        </p:attrNameLst>
                                      </p:cBhvr>
                                      <p:to>
                                        <p:strVal val="visible"/>
                                      </p:to>
                                    </p:set>
                                    <p:anim to="" calcmode="lin" valueType="num">
                                      <p:cBhvr>
                                        <p:cTn id="7" dur="1" fill="hold"/>
                                        <p:tgtEl>
                                          <p:spTgt spid="3174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67586"/>
                                        </p:tgtEl>
                                        <p:attrNameLst>
                                          <p:attrName>style.visibility</p:attrName>
                                        </p:attrNameLst>
                                      </p:cBhvr>
                                      <p:to>
                                        <p:strVal val="visible"/>
                                      </p:to>
                                    </p:set>
                                    <p:anim to="" calcmode="lin" valueType="num">
                                      <p:cBhvr>
                                        <p:cTn id="12" dur="1" fill="hold"/>
                                        <p:tgtEl>
                                          <p:spTgt spid="67586"/>
                                        </p:tgtEl>
                                        <p:attrNameLst>
                                          <p:attrName/>
                                        </p:attrNameLst>
                                      </p:cBhvr>
                                    </p:anim>
                                  </p:childTnLst>
                                </p:cTn>
                              </p:par>
                              <p:par>
                                <p:cTn id="13" presetID="2" presetClass="exit" presetSubtype="4" fill="hold" nodeType="withEffect">
                                  <p:stCondLst>
                                    <p:cond delay="0"/>
                                  </p:stCondLst>
                                  <p:childTnLst>
                                    <p:anim calcmode="lin" valueType="num">
                                      <p:cBhvr additive="base">
                                        <p:cTn id="14" dur="500"/>
                                        <p:tgtEl>
                                          <p:spTgt spid="31746"/>
                                        </p:tgtEl>
                                        <p:attrNameLst>
                                          <p:attrName>ppt_x</p:attrName>
                                        </p:attrNameLst>
                                      </p:cBhvr>
                                      <p:tavLst>
                                        <p:tav tm="0">
                                          <p:val>
                                            <p:strVal val="ppt_x"/>
                                          </p:val>
                                        </p:tav>
                                        <p:tav tm="100000">
                                          <p:val>
                                            <p:strVal val="ppt_x"/>
                                          </p:val>
                                        </p:tav>
                                      </p:tavLst>
                                    </p:anim>
                                    <p:anim calcmode="lin" valueType="num">
                                      <p:cBhvr additive="base">
                                        <p:cTn id="15" dur="500"/>
                                        <p:tgtEl>
                                          <p:spTgt spid="31746"/>
                                        </p:tgtEl>
                                        <p:attrNameLst>
                                          <p:attrName>ppt_y</p:attrName>
                                        </p:attrNameLst>
                                      </p:cBhvr>
                                      <p:tavLst>
                                        <p:tav tm="0">
                                          <p:val>
                                            <p:strVal val="ppt_y"/>
                                          </p:val>
                                        </p:tav>
                                        <p:tav tm="100000">
                                          <p:val>
                                            <p:strVal val="1+ppt_h/2"/>
                                          </p:val>
                                        </p:tav>
                                      </p:tavLst>
                                    </p:anim>
                                    <p:set>
                                      <p:cBhvr>
                                        <p:cTn id="16" dur="1" fill="hold">
                                          <p:stCondLst>
                                            <p:cond delay="499"/>
                                          </p:stCondLst>
                                        </p:cTn>
                                        <p:tgtEl>
                                          <p:spTgt spid="31746"/>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4" presetClass="entr" presetSubtype="0" fill="hold" nodeType="clickEffect">
                                  <p:stCondLst>
                                    <p:cond delay="0"/>
                                  </p:stCondLst>
                                  <p:childTnLst>
                                    <p:set>
                                      <p:cBhvr>
                                        <p:cTn id="20" dur="1" fill="hold">
                                          <p:stCondLst>
                                            <p:cond delay="0"/>
                                          </p:stCondLst>
                                        </p:cTn>
                                        <p:tgtEl>
                                          <p:spTgt spid="97282"/>
                                        </p:tgtEl>
                                        <p:attrNameLst>
                                          <p:attrName>style.visibility</p:attrName>
                                        </p:attrNameLst>
                                      </p:cBhvr>
                                      <p:to>
                                        <p:strVal val="visible"/>
                                      </p:to>
                                    </p:set>
                                    <p:anim to="" calcmode="lin" valueType="num">
                                      <p:cBhvr>
                                        <p:cTn id="21" dur="1" fill="hold"/>
                                        <p:tgtEl>
                                          <p:spTgt spid="97282"/>
                                        </p:tgtEl>
                                        <p:attrNameLst>
                                          <p:attrName/>
                                        </p:attrNameLst>
                                      </p:cBhvr>
                                    </p:anim>
                                  </p:childTnLst>
                                </p:cTn>
                              </p:par>
                              <p:par>
                                <p:cTn id="22" presetID="24"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to="" calcmode="lin" valueType="num">
                                      <p:cBhvr>
                                        <p:cTn id="24" dur="1" fill="hold"/>
                                        <p:tgtEl>
                                          <p:spTgt spid="5"/>
                                        </p:tgtEl>
                                        <p:attrNameLst>
                                          <p:attrName/>
                                        </p:attrNameLst>
                                      </p:cBhvr>
                                    </p:anim>
                                  </p:childTnLst>
                                </p:cTn>
                              </p:par>
                            </p:childTnLst>
                          </p:cTn>
                        </p:par>
                      </p:childTnLst>
                    </p:cTn>
                  </p:par>
                  <p:par>
                    <p:cTn id="25" fill="hold">
                      <p:stCondLst>
                        <p:cond delay="indefinite"/>
                      </p:stCondLst>
                      <p:childTnLst>
                        <p:par>
                          <p:cTn id="26" fill="hold">
                            <p:stCondLst>
                              <p:cond delay="0"/>
                            </p:stCondLst>
                            <p:childTnLst>
                              <p:par>
                                <p:cTn id="27" presetID="2" presetClass="exit" presetSubtype="4" fill="hold" nodeType="clickEffect">
                                  <p:stCondLst>
                                    <p:cond delay="0"/>
                                  </p:stCondLst>
                                  <p:childTnLst>
                                    <p:anim calcmode="lin" valueType="num">
                                      <p:cBhvr additive="base">
                                        <p:cTn id="28" dur="500"/>
                                        <p:tgtEl>
                                          <p:spTgt spid="97282"/>
                                        </p:tgtEl>
                                        <p:attrNameLst>
                                          <p:attrName>ppt_x</p:attrName>
                                        </p:attrNameLst>
                                      </p:cBhvr>
                                      <p:tavLst>
                                        <p:tav tm="0">
                                          <p:val>
                                            <p:strVal val="ppt_x"/>
                                          </p:val>
                                        </p:tav>
                                        <p:tav tm="100000">
                                          <p:val>
                                            <p:strVal val="ppt_x"/>
                                          </p:val>
                                        </p:tav>
                                      </p:tavLst>
                                    </p:anim>
                                    <p:anim calcmode="lin" valueType="num">
                                      <p:cBhvr additive="base">
                                        <p:cTn id="29" dur="500"/>
                                        <p:tgtEl>
                                          <p:spTgt spid="97282"/>
                                        </p:tgtEl>
                                        <p:attrNameLst>
                                          <p:attrName>ppt_y</p:attrName>
                                        </p:attrNameLst>
                                      </p:cBhvr>
                                      <p:tavLst>
                                        <p:tav tm="0">
                                          <p:val>
                                            <p:strVal val="ppt_y"/>
                                          </p:val>
                                        </p:tav>
                                        <p:tav tm="100000">
                                          <p:val>
                                            <p:strVal val="1+ppt_h/2"/>
                                          </p:val>
                                        </p:tav>
                                      </p:tavLst>
                                    </p:anim>
                                    <p:set>
                                      <p:cBhvr>
                                        <p:cTn id="30" dur="1" fill="hold">
                                          <p:stCondLst>
                                            <p:cond delay="499"/>
                                          </p:stCondLst>
                                        </p:cTn>
                                        <p:tgtEl>
                                          <p:spTgt spid="97282"/>
                                        </p:tgtEl>
                                        <p:attrNameLst>
                                          <p:attrName>style.visibility</p:attrName>
                                        </p:attrNameLst>
                                      </p:cBhvr>
                                      <p:to>
                                        <p:strVal val="hidden"/>
                                      </p:to>
                                    </p:set>
                                  </p:childTnLst>
                                </p:cTn>
                              </p:par>
                              <p:par>
                                <p:cTn id="31" presetID="2" presetClass="exit" presetSubtype="4" fill="hold" grpId="1" nodeType="withEffect">
                                  <p:stCondLst>
                                    <p:cond delay="0"/>
                                  </p:stCondLst>
                                  <p:childTnLst>
                                    <p:anim calcmode="lin" valueType="num">
                                      <p:cBhvr additive="base">
                                        <p:cTn id="32" dur="500"/>
                                        <p:tgtEl>
                                          <p:spTgt spid="5"/>
                                        </p:tgtEl>
                                        <p:attrNameLst>
                                          <p:attrName>ppt_x</p:attrName>
                                        </p:attrNameLst>
                                      </p:cBhvr>
                                      <p:tavLst>
                                        <p:tav tm="0">
                                          <p:val>
                                            <p:strVal val="ppt_x"/>
                                          </p:val>
                                        </p:tav>
                                        <p:tav tm="100000">
                                          <p:val>
                                            <p:strVal val="ppt_x"/>
                                          </p:val>
                                        </p:tav>
                                      </p:tavLst>
                                    </p:anim>
                                    <p:anim calcmode="lin" valueType="num">
                                      <p:cBhvr additive="base">
                                        <p:cTn id="33" dur="500"/>
                                        <p:tgtEl>
                                          <p:spTgt spid="5"/>
                                        </p:tgtEl>
                                        <p:attrNameLst>
                                          <p:attrName>ppt_y</p:attrName>
                                        </p:attrNameLst>
                                      </p:cBhvr>
                                      <p:tavLst>
                                        <p:tav tm="0">
                                          <p:val>
                                            <p:strVal val="ppt_y"/>
                                          </p:val>
                                        </p:tav>
                                        <p:tav tm="100000">
                                          <p:val>
                                            <p:strVal val="1+ppt_h/2"/>
                                          </p:val>
                                        </p:tav>
                                      </p:tavLst>
                                    </p:anim>
                                    <p:set>
                                      <p:cBhvr>
                                        <p:cTn id="3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http://petrole.blog.lemonde.fr/files/2018/10/World_crude_production_1994-May2018-1.jpg"/>
          <p:cNvPicPr>
            <a:picLocks noChangeAspect="1" noChangeArrowheads="1"/>
          </p:cNvPicPr>
          <p:nvPr/>
        </p:nvPicPr>
        <p:blipFill>
          <a:blip r:embed="rId3" cstate="print"/>
          <a:srcRect/>
          <a:stretch>
            <a:fillRect/>
          </a:stretch>
        </p:blipFill>
        <p:spPr bwMode="auto">
          <a:xfrm>
            <a:off x="467544" y="-104775"/>
            <a:ext cx="7810500" cy="6962775"/>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PNG - 168.7 ko"/>
          <p:cNvPicPr>
            <a:picLocks noChangeAspect="1" noChangeArrowheads="1"/>
          </p:cNvPicPr>
          <p:nvPr/>
        </p:nvPicPr>
        <p:blipFill>
          <a:blip r:embed="rId3" cstate="print"/>
          <a:srcRect/>
          <a:stretch>
            <a:fillRect/>
          </a:stretch>
        </p:blipFill>
        <p:spPr bwMode="auto">
          <a:xfrm>
            <a:off x="312525" y="-47493"/>
            <a:ext cx="8244408" cy="4027982"/>
          </a:xfrm>
          <a:prstGeom prst="rect">
            <a:avLst/>
          </a:prstGeom>
          <a:noFill/>
        </p:spPr>
      </p:pic>
      <p:pic>
        <p:nvPicPr>
          <p:cNvPr id="32772" name="Picture 4" descr="PNG - 93.4 ko"/>
          <p:cNvPicPr>
            <a:picLocks noChangeAspect="1" noChangeArrowheads="1"/>
          </p:cNvPicPr>
          <p:nvPr/>
        </p:nvPicPr>
        <p:blipFill>
          <a:blip r:embed="rId4" cstate="print"/>
          <a:srcRect/>
          <a:stretch>
            <a:fillRect/>
          </a:stretch>
        </p:blipFill>
        <p:spPr bwMode="auto">
          <a:xfrm>
            <a:off x="2414695" y="3933056"/>
            <a:ext cx="4136284" cy="2924944"/>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ikileaksactu.files.wordpress.com/2013/01/olecc81oducs-et-gazoducs-au-moyen-orient.gif"/>
          <p:cNvPicPr>
            <a:picLocks noChangeAspect="1" noChangeArrowheads="1"/>
          </p:cNvPicPr>
          <p:nvPr/>
        </p:nvPicPr>
        <p:blipFill>
          <a:blip r:embed="rId3" cstate="print"/>
          <a:srcRect/>
          <a:stretch>
            <a:fillRect/>
          </a:stretch>
        </p:blipFill>
        <p:spPr bwMode="auto">
          <a:xfrm>
            <a:off x="251520" y="-1"/>
            <a:ext cx="7848872" cy="6903781"/>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NG - 316.5 ko"/>
          <p:cNvPicPr>
            <a:picLocks noChangeAspect="1" noChangeArrowheads="1"/>
          </p:cNvPicPr>
          <p:nvPr/>
        </p:nvPicPr>
        <p:blipFill>
          <a:blip r:embed="rId3" cstate="print"/>
          <a:srcRect/>
          <a:stretch>
            <a:fillRect/>
          </a:stretch>
        </p:blipFill>
        <p:spPr bwMode="auto">
          <a:xfrm>
            <a:off x="539552" y="-50200"/>
            <a:ext cx="5256584" cy="6908200"/>
          </a:xfrm>
          <a:prstGeom prst="rect">
            <a:avLst/>
          </a:prstGeom>
          <a:noFill/>
        </p:spPr>
      </p:pic>
      <p:pic>
        <p:nvPicPr>
          <p:cNvPr id="1026" name="Picture 2" descr="PNG - 306.9 ko"/>
          <p:cNvPicPr>
            <a:picLocks noChangeAspect="1" noChangeArrowheads="1"/>
          </p:cNvPicPr>
          <p:nvPr/>
        </p:nvPicPr>
        <p:blipFill>
          <a:blip r:embed="rId4" cstate="print"/>
          <a:srcRect/>
          <a:stretch>
            <a:fillRect/>
          </a:stretch>
        </p:blipFill>
        <p:spPr bwMode="auto">
          <a:xfrm>
            <a:off x="797975" y="-136560"/>
            <a:ext cx="4752528" cy="699456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p:cTn id="7" dur="1000" fill="hold"/>
                                        <p:tgtEl>
                                          <p:spTgt spid="1028"/>
                                        </p:tgtEl>
                                        <p:attrNameLst>
                                          <p:attrName>ppt_w</p:attrName>
                                        </p:attrNameLst>
                                      </p:cBhvr>
                                      <p:tavLst>
                                        <p:tav tm="0">
                                          <p:val>
                                            <p:strVal val="#ppt_w*0.70"/>
                                          </p:val>
                                        </p:tav>
                                        <p:tav tm="100000">
                                          <p:val>
                                            <p:strVal val="#ppt_w"/>
                                          </p:val>
                                        </p:tav>
                                      </p:tavLst>
                                    </p:anim>
                                    <p:anim calcmode="lin" valueType="num">
                                      <p:cBhvr>
                                        <p:cTn id="8" dur="1000" fill="hold"/>
                                        <p:tgtEl>
                                          <p:spTgt spid="1028"/>
                                        </p:tgtEl>
                                        <p:attrNameLst>
                                          <p:attrName>ppt_h</p:attrName>
                                        </p:attrNameLst>
                                      </p:cBhvr>
                                      <p:tavLst>
                                        <p:tav tm="0">
                                          <p:val>
                                            <p:strVal val="#ppt_h"/>
                                          </p:val>
                                        </p:tav>
                                        <p:tav tm="100000">
                                          <p:val>
                                            <p:strVal val="#ppt_h"/>
                                          </p:val>
                                        </p:tav>
                                      </p:tavLst>
                                    </p:anim>
                                    <p:animEffect transition="in" filter="fade">
                                      <p:cBhvr>
                                        <p:cTn id="9" dur="1000"/>
                                        <p:tgtEl>
                                          <p:spTgt spid="102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 calcmode="lin" valueType="num">
                                      <p:cBhvr>
                                        <p:cTn id="14" dur="1000" fill="hold"/>
                                        <p:tgtEl>
                                          <p:spTgt spid="1026"/>
                                        </p:tgtEl>
                                        <p:attrNameLst>
                                          <p:attrName>ppt_w</p:attrName>
                                        </p:attrNameLst>
                                      </p:cBhvr>
                                      <p:tavLst>
                                        <p:tav tm="0">
                                          <p:val>
                                            <p:strVal val="#ppt_w*0.70"/>
                                          </p:val>
                                        </p:tav>
                                        <p:tav tm="100000">
                                          <p:val>
                                            <p:strVal val="#ppt_w"/>
                                          </p:val>
                                        </p:tav>
                                      </p:tavLst>
                                    </p:anim>
                                    <p:anim calcmode="lin" valueType="num">
                                      <p:cBhvr>
                                        <p:cTn id="15" dur="1000" fill="hold"/>
                                        <p:tgtEl>
                                          <p:spTgt spid="1026"/>
                                        </p:tgtEl>
                                        <p:attrNameLst>
                                          <p:attrName>ppt_h</p:attrName>
                                        </p:attrNameLst>
                                      </p:cBhvr>
                                      <p:tavLst>
                                        <p:tav tm="0">
                                          <p:val>
                                            <p:strVal val="#ppt_h"/>
                                          </p:val>
                                        </p:tav>
                                        <p:tav tm="100000">
                                          <p:val>
                                            <p:strVal val="#ppt_h"/>
                                          </p:val>
                                        </p:tav>
                                      </p:tavLst>
                                    </p:anim>
                                    <p:animEffect transition="in" filter="fade">
                                      <p:cBhvr>
                                        <p:cTn id="16" dur="1000"/>
                                        <p:tgtEl>
                                          <p:spTgt spid="1026"/>
                                        </p:tgtEl>
                                      </p:cBhvr>
                                    </p:animEffect>
                                  </p:childTnLst>
                                </p:cTn>
                              </p:par>
                              <p:par>
                                <p:cTn id="17" presetID="24" presetClass="exit" presetSubtype="0" fill="hold" nodeType="withEffect">
                                  <p:stCondLst>
                                    <p:cond delay="0"/>
                                  </p:stCondLst>
                                  <p:childTnLst>
                                    <p:anim to="" calcmode="lin" valueType="num">
                                      <p:cBhvr>
                                        <p:cTn id="18" dur="1"/>
                                        <p:tgtEl>
                                          <p:spTgt spid="1028"/>
                                        </p:tgtEl>
                                        <p:attrNameLst>
                                          <p:attrName/>
                                        </p:attrNameLst>
                                      </p:cBhvr>
                                    </p:anim>
                                    <p:set>
                                      <p:cBhvr>
                                        <p:cTn id="19" dur="1" fill="hold">
                                          <p:stCondLst>
                                            <p:cond delay="0"/>
                                          </p:stCondLst>
                                        </p:cTn>
                                        <p:tgtEl>
                                          <p:spTgt spid="10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descr="https://www.lesclesdumoyenorient.com/IMG/png/reserves_et_pipelines-01-01-2.png"/>
          <p:cNvPicPr>
            <a:picLocks noChangeAspect="1" noChangeArrowheads="1"/>
          </p:cNvPicPr>
          <p:nvPr/>
        </p:nvPicPr>
        <p:blipFill>
          <a:blip r:embed="rId3" cstate="print"/>
          <a:srcRect/>
          <a:stretch>
            <a:fillRect/>
          </a:stretch>
        </p:blipFill>
        <p:spPr bwMode="auto">
          <a:xfrm>
            <a:off x="0" y="0"/>
            <a:ext cx="6667500" cy="6610351"/>
          </a:xfrm>
          <a:prstGeom prst="rect">
            <a:avLst/>
          </a:prstGeom>
          <a:noFill/>
        </p:spPr>
      </p:pic>
      <p:pic>
        <p:nvPicPr>
          <p:cNvPr id="163844" name="Picture 4" descr="https://www.lesclesdumoyenorient.com/IMG/png/reserves_et_pipelines_legende-01-01.png"/>
          <p:cNvPicPr>
            <a:picLocks noChangeAspect="1" noChangeArrowheads="1"/>
          </p:cNvPicPr>
          <p:nvPr/>
        </p:nvPicPr>
        <p:blipFill>
          <a:blip r:embed="rId4" cstate="print"/>
          <a:srcRect/>
          <a:stretch>
            <a:fillRect/>
          </a:stretch>
        </p:blipFill>
        <p:spPr bwMode="auto">
          <a:xfrm>
            <a:off x="6444209" y="2257422"/>
            <a:ext cx="2699792" cy="3817507"/>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PNG - 214.5 ko"/>
          <p:cNvPicPr>
            <a:picLocks noChangeAspect="1" noChangeArrowheads="1"/>
          </p:cNvPicPr>
          <p:nvPr/>
        </p:nvPicPr>
        <p:blipFill>
          <a:blip r:embed="rId3" cstate="print"/>
          <a:srcRect/>
          <a:stretch>
            <a:fillRect/>
          </a:stretch>
        </p:blipFill>
        <p:spPr bwMode="auto">
          <a:xfrm>
            <a:off x="0" y="332656"/>
            <a:ext cx="9144000" cy="6035041"/>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Résultat de recherche d'images pour &quot;brent cours 2018&quot;"/>
          <p:cNvPicPr>
            <a:picLocks noChangeAspect="1" noChangeArrowheads="1"/>
          </p:cNvPicPr>
          <p:nvPr/>
        </p:nvPicPr>
        <p:blipFill>
          <a:blip r:embed="rId3" cstate="print"/>
          <a:srcRect/>
          <a:stretch>
            <a:fillRect/>
          </a:stretch>
        </p:blipFill>
        <p:spPr bwMode="auto">
          <a:xfrm>
            <a:off x="0" y="260648"/>
            <a:ext cx="9144000" cy="6084920"/>
          </a:xfrm>
          <a:prstGeom prst="rect">
            <a:avLst/>
          </a:prstGeom>
          <a:noFill/>
        </p:spPr>
      </p:pic>
      <p:pic>
        <p:nvPicPr>
          <p:cNvPr id="78850" name="Picture 2" descr="Image associée"/>
          <p:cNvPicPr>
            <a:picLocks noChangeAspect="1" noChangeArrowheads="1"/>
          </p:cNvPicPr>
          <p:nvPr/>
        </p:nvPicPr>
        <p:blipFill>
          <a:blip r:embed="rId4" cstate="print"/>
          <a:srcRect/>
          <a:stretch>
            <a:fillRect/>
          </a:stretch>
        </p:blipFill>
        <p:spPr bwMode="auto">
          <a:xfrm>
            <a:off x="-1" y="1196752"/>
            <a:ext cx="9144001" cy="4248472"/>
          </a:xfrm>
          <a:prstGeom prst="rect">
            <a:avLst/>
          </a:prstGeom>
          <a:noFill/>
        </p:spPr>
      </p:pic>
      <p:pic>
        <p:nvPicPr>
          <p:cNvPr id="78852" name="Picture 4" descr="Image associée"/>
          <p:cNvPicPr>
            <a:picLocks noChangeAspect="1" noChangeArrowheads="1"/>
          </p:cNvPicPr>
          <p:nvPr/>
        </p:nvPicPr>
        <p:blipFill>
          <a:blip r:embed="rId5" cstate="print"/>
          <a:srcRect/>
          <a:stretch>
            <a:fillRect/>
          </a:stretch>
        </p:blipFill>
        <p:spPr bwMode="auto">
          <a:xfrm>
            <a:off x="0" y="-18258"/>
            <a:ext cx="6876256" cy="687625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78850"/>
                                        </p:tgtEl>
                                        <p:attrNameLst>
                                          <p:attrName>style.visibility</p:attrName>
                                        </p:attrNameLst>
                                      </p:cBhvr>
                                      <p:to>
                                        <p:strVal val="visible"/>
                                      </p:to>
                                    </p:set>
                                    <p:animEffect transition="in" filter="dissolve">
                                      <p:cBhvr>
                                        <p:cTn id="7" dur="500"/>
                                        <p:tgtEl>
                                          <p:spTgt spid="78850"/>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78852"/>
                                        </p:tgtEl>
                                        <p:attrNameLst>
                                          <p:attrName>style.visibility</p:attrName>
                                        </p:attrNameLst>
                                      </p:cBhvr>
                                      <p:to>
                                        <p:strVal val="visible"/>
                                      </p:to>
                                    </p:set>
                                    <p:anim to="" calcmode="lin" valueType="num">
                                      <p:cBhvr>
                                        <p:cTn id="12" dur="1" fill="hold"/>
                                        <p:tgtEl>
                                          <p:spTgt spid="78852"/>
                                        </p:tgtEl>
                                        <p:attrNameLst>
                                          <p:attrName/>
                                        </p:attrNameLst>
                                      </p:cBhvr>
                                    </p:anim>
                                  </p:childTnLst>
                                </p:cTn>
                              </p:par>
                              <p:par>
                                <p:cTn id="13" presetID="39" presetClass="exit" presetSubtype="0" decel="100000" fill="hold" nodeType="withEffect">
                                  <p:stCondLst>
                                    <p:cond delay="0"/>
                                  </p:stCondLst>
                                  <p:childTnLst>
                                    <p:anim calcmode="lin" valueType="num">
                                      <p:cBhvr>
                                        <p:cTn id="14" dur="500"/>
                                        <p:tgtEl>
                                          <p:spTgt spid="78850"/>
                                        </p:tgtEl>
                                        <p:attrNameLst>
                                          <p:attrName>ppt_h</p:attrName>
                                        </p:attrNameLst>
                                      </p:cBhvr>
                                      <p:tavLst>
                                        <p:tav tm="0">
                                          <p:val>
                                            <p:strVal val="ppt_h"/>
                                          </p:val>
                                        </p:tav>
                                        <p:tav tm="50000">
                                          <p:val>
                                            <p:strVal val="ppt_h/20"/>
                                          </p:val>
                                        </p:tav>
                                        <p:tav tm="100000">
                                          <p:val>
                                            <p:strVal val="ppt_h/20"/>
                                          </p:val>
                                        </p:tav>
                                      </p:tavLst>
                                    </p:anim>
                                    <p:anim calcmode="lin" valueType="num">
                                      <p:cBhvr>
                                        <p:cTn id="15" dur="500"/>
                                        <p:tgtEl>
                                          <p:spTgt spid="78850"/>
                                        </p:tgtEl>
                                        <p:attrNameLst>
                                          <p:attrName>ppt_w</p:attrName>
                                        </p:attrNameLst>
                                      </p:cBhvr>
                                      <p:tavLst>
                                        <p:tav tm="0">
                                          <p:val>
                                            <p:strVal val="ppt_w"/>
                                          </p:val>
                                        </p:tav>
                                        <p:tav tm="50000">
                                          <p:val>
                                            <p:strVal val="ppt_w+.3"/>
                                          </p:val>
                                        </p:tav>
                                        <p:tav tm="100000">
                                          <p:val>
                                            <p:strVal val="ppt_w+.3"/>
                                          </p:val>
                                        </p:tav>
                                      </p:tavLst>
                                    </p:anim>
                                    <p:anim calcmode="lin" valueType="num">
                                      <p:cBhvr>
                                        <p:cTn id="16" dur="500"/>
                                        <p:tgtEl>
                                          <p:spTgt spid="78850"/>
                                        </p:tgtEl>
                                        <p:attrNameLst>
                                          <p:attrName>ppt_x</p:attrName>
                                        </p:attrNameLst>
                                      </p:cBhvr>
                                      <p:tavLst>
                                        <p:tav tm="0">
                                          <p:val>
                                            <p:strVal val="ppt_x"/>
                                          </p:val>
                                        </p:tav>
                                        <p:tav tm="50000">
                                          <p:val>
                                            <p:strVal val="ppt_x"/>
                                          </p:val>
                                        </p:tav>
                                        <p:tav tm="100000">
                                          <p:val>
                                            <p:strVal val="ppt_x-.3"/>
                                          </p:val>
                                        </p:tav>
                                      </p:tavLst>
                                    </p:anim>
                                    <p:anim calcmode="lin" valueType="num">
                                      <p:cBhvr>
                                        <p:cTn id="17" dur="500"/>
                                        <p:tgtEl>
                                          <p:spTgt spid="78850"/>
                                        </p:tgtEl>
                                        <p:attrNameLst>
                                          <p:attrName>ppt_y</p:attrName>
                                        </p:attrNameLst>
                                      </p:cBhvr>
                                      <p:tavLst>
                                        <p:tav tm="0">
                                          <p:val>
                                            <p:strVal val="ppt_y"/>
                                          </p:val>
                                        </p:tav>
                                        <p:tav tm="100000">
                                          <p:val>
                                            <p:strVal val="ppt_y"/>
                                          </p:val>
                                        </p:tav>
                                      </p:tavLst>
                                    </p:anim>
                                    <p:set>
                                      <p:cBhvr>
                                        <p:cTn id="18" dur="1" fill="hold">
                                          <p:stCondLst>
                                            <p:cond delay="499"/>
                                          </p:stCondLst>
                                        </p:cTn>
                                        <p:tgtEl>
                                          <p:spTgt spid="7885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nodeType="clickEffect">
                                  <p:stCondLst>
                                    <p:cond delay="0"/>
                                  </p:stCondLst>
                                  <p:childTnLst>
                                    <p:set>
                                      <p:cBhvr>
                                        <p:cTn id="22" dur="1" fill="hold">
                                          <p:stCondLst>
                                            <p:cond delay="0"/>
                                          </p:stCondLst>
                                        </p:cTn>
                                        <p:tgtEl>
                                          <p:spTgt spid="77826"/>
                                        </p:tgtEl>
                                        <p:attrNameLst>
                                          <p:attrName>style.visibility</p:attrName>
                                        </p:attrNameLst>
                                      </p:cBhvr>
                                      <p:to>
                                        <p:strVal val="visible"/>
                                      </p:to>
                                    </p:set>
                                    <p:anim to="" calcmode="lin" valueType="num">
                                      <p:cBhvr>
                                        <p:cTn id="23" dur="1" fill="hold"/>
                                        <p:tgtEl>
                                          <p:spTgt spid="77826"/>
                                        </p:tgtEl>
                                        <p:attrNameLst>
                                          <p:attrName/>
                                        </p:attrNameLst>
                                      </p:cBhvr>
                                    </p:anim>
                                  </p:childTnLst>
                                </p:cTn>
                              </p:par>
                              <p:par>
                                <p:cTn id="24" presetID="24" presetClass="exit" presetSubtype="0" fill="hold" nodeType="withEffect">
                                  <p:stCondLst>
                                    <p:cond delay="0"/>
                                  </p:stCondLst>
                                  <p:childTnLst>
                                    <p:anim to="" calcmode="lin" valueType="num">
                                      <p:cBhvr>
                                        <p:cTn id="25" dur="1"/>
                                        <p:tgtEl>
                                          <p:spTgt spid="78852"/>
                                        </p:tgtEl>
                                        <p:attrNameLst>
                                          <p:attrName/>
                                        </p:attrNameLst>
                                      </p:cBhvr>
                                    </p:anim>
                                    <p:set>
                                      <p:cBhvr>
                                        <p:cTn id="26" dur="1" fill="hold">
                                          <p:stCondLst>
                                            <p:cond delay="0"/>
                                          </p:stCondLst>
                                        </p:cTn>
                                        <p:tgtEl>
                                          <p:spTgt spid="788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A Cannonball in the Oil Market"/>
          <p:cNvPicPr>
            <a:picLocks noChangeAspect="1" noChangeArrowheads="1"/>
          </p:cNvPicPr>
          <p:nvPr/>
        </p:nvPicPr>
        <p:blipFill>
          <a:blip r:embed="rId3" cstate="print"/>
          <a:srcRect/>
          <a:stretch>
            <a:fillRect/>
          </a:stretch>
        </p:blipFill>
        <p:spPr bwMode="auto">
          <a:xfrm>
            <a:off x="0" y="700810"/>
            <a:ext cx="9144000" cy="57150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ésultat de recherche d'images pour &quot;pétrole chute des prix 201 graphique&quot;"/>
          <p:cNvPicPr>
            <a:picLocks noChangeAspect="1" noChangeArrowheads="1"/>
          </p:cNvPicPr>
          <p:nvPr/>
        </p:nvPicPr>
        <p:blipFill>
          <a:blip r:embed="rId2" cstate="print"/>
          <a:srcRect/>
          <a:stretch>
            <a:fillRect/>
          </a:stretch>
        </p:blipFill>
        <p:spPr bwMode="auto">
          <a:xfrm>
            <a:off x="517798" y="1"/>
            <a:ext cx="7837711" cy="68580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7544" y="1124744"/>
            <a:ext cx="5760640" cy="1323439"/>
          </a:xfrm>
          <a:prstGeom prst="rect">
            <a:avLst/>
          </a:prstGeom>
          <a:noFill/>
        </p:spPr>
        <p:txBody>
          <a:bodyPr wrap="square" rtlCol="0">
            <a:spAutoFit/>
          </a:bodyPr>
          <a:lstStyle/>
          <a:p>
            <a:r>
              <a:rPr lang="fr-BE" sz="4000" dirty="0" smtClean="0">
                <a:solidFill>
                  <a:schemeClr val="bg1"/>
                </a:solidFill>
                <a:latin typeface="Bodoni MT Black" pitchFamily="18" charset="0"/>
                <a:cs typeface="Aharoni" pitchFamily="2" charset="-79"/>
              </a:rPr>
              <a:t>« </a:t>
            </a:r>
            <a:r>
              <a:rPr lang="fr-BE" sz="4000" dirty="0" smtClean="0">
                <a:solidFill>
                  <a:srgbClr val="A52F1B"/>
                </a:solidFill>
                <a:latin typeface="Bodoni MT Black" pitchFamily="18" charset="0"/>
                <a:cs typeface="Aharoni" pitchFamily="2" charset="-79"/>
              </a:rPr>
              <a:t>Manœuvrer</a:t>
            </a:r>
            <a:r>
              <a:rPr lang="fr-BE" sz="4000" dirty="0" smtClean="0">
                <a:solidFill>
                  <a:schemeClr val="bg1"/>
                </a:solidFill>
                <a:latin typeface="Bodoni MT Black" pitchFamily="18" charset="0"/>
                <a:cs typeface="Aharoni" pitchFamily="2" charset="-79"/>
              </a:rPr>
              <a:t> dans une poudrière ? »</a:t>
            </a:r>
            <a:endParaRPr lang="fr-BE" sz="4000" dirty="0">
              <a:solidFill>
                <a:schemeClr val="bg1"/>
              </a:solidFill>
              <a:latin typeface="Bodoni MT Black" pitchFamily="18" charset="0"/>
              <a:cs typeface="Aharoni" pitchFamily="2" charset="-79"/>
            </a:endParaRPr>
          </a:p>
        </p:txBody>
      </p:sp>
      <p:sp>
        <p:nvSpPr>
          <p:cNvPr id="4" name="ZoneTexte 3"/>
          <p:cNvSpPr txBox="1"/>
          <p:nvPr/>
        </p:nvSpPr>
        <p:spPr>
          <a:xfrm>
            <a:off x="539552" y="260648"/>
            <a:ext cx="8172400" cy="584775"/>
          </a:xfrm>
          <a:prstGeom prst="rect">
            <a:avLst/>
          </a:prstGeom>
          <a:noFill/>
        </p:spPr>
        <p:txBody>
          <a:bodyPr wrap="square" rtlCol="0">
            <a:spAutoFit/>
          </a:bodyPr>
          <a:lstStyle/>
          <a:p>
            <a:pPr algn="r"/>
            <a:r>
              <a:rPr lang="fr-BE" sz="2000" spc="300" dirty="0" smtClean="0">
                <a:solidFill>
                  <a:schemeClr val="bg2">
                    <a:lumMod val="75000"/>
                  </a:schemeClr>
                </a:solidFill>
                <a:latin typeface="Aharoni" pitchFamily="2" charset="-79"/>
                <a:cs typeface="Aharoni" pitchFamily="2" charset="-79"/>
              </a:rPr>
              <a:t>Marion </a:t>
            </a:r>
            <a:r>
              <a:rPr lang="fr-BE" sz="2000" spc="300" dirty="0" err="1" smtClean="0">
                <a:solidFill>
                  <a:schemeClr val="bg2">
                    <a:lumMod val="75000"/>
                  </a:schemeClr>
                </a:solidFill>
                <a:latin typeface="Aharoni" pitchFamily="2" charset="-79"/>
                <a:cs typeface="Aharoni" pitchFamily="2" charset="-79"/>
              </a:rPr>
              <a:t>Netisse</a:t>
            </a:r>
            <a:r>
              <a:rPr lang="fr-BE" sz="2000" spc="300" dirty="0" smtClean="0">
                <a:solidFill>
                  <a:schemeClr val="bg2">
                    <a:lumMod val="75000"/>
                  </a:schemeClr>
                </a:solidFill>
                <a:latin typeface="Aharoni" pitchFamily="2" charset="-79"/>
                <a:cs typeface="Aharoni" pitchFamily="2" charset="-79"/>
              </a:rPr>
              <a:t> </a:t>
            </a:r>
            <a:r>
              <a:rPr lang="fr-BE" sz="3200" spc="300" dirty="0" smtClean="0">
                <a:solidFill>
                  <a:schemeClr val="bg2">
                    <a:lumMod val="75000"/>
                  </a:schemeClr>
                </a:solidFill>
                <a:latin typeface="Aharoni" pitchFamily="2" charset="-79"/>
                <a:cs typeface="Aharoni" pitchFamily="2" charset="-79"/>
              </a:rPr>
              <a:t>face à </a:t>
            </a:r>
            <a:r>
              <a:rPr lang="fr-BE" sz="3200" spc="300" dirty="0" smtClean="0">
                <a:solidFill>
                  <a:srgbClr val="A52F1B"/>
                </a:solidFill>
                <a:latin typeface="Aharoni" pitchFamily="2" charset="-79"/>
                <a:cs typeface="Aharoni" pitchFamily="2" charset="-79"/>
              </a:rPr>
              <a:t>la Géographie…</a:t>
            </a:r>
            <a:endParaRPr lang="fr-BE" sz="3200" spc="300" dirty="0">
              <a:solidFill>
                <a:srgbClr val="A52F1B"/>
              </a:solidFill>
              <a:latin typeface="Aharoni" pitchFamily="2" charset="-79"/>
              <a:cs typeface="Aharoni" pitchFamily="2" charset="-79"/>
            </a:endParaRPr>
          </a:p>
        </p:txBody>
      </p:sp>
      <p:sp>
        <p:nvSpPr>
          <p:cNvPr id="5" name="ZoneTexte 4"/>
          <p:cNvSpPr txBox="1"/>
          <p:nvPr/>
        </p:nvSpPr>
        <p:spPr>
          <a:xfrm>
            <a:off x="2483768" y="6237312"/>
            <a:ext cx="6408712" cy="400110"/>
          </a:xfrm>
          <a:prstGeom prst="rect">
            <a:avLst/>
          </a:prstGeom>
          <a:noFill/>
        </p:spPr>
        <p:txBody>
          <a:bodyPr wrap="square" rtlCol="0">
            <a:spAutoFit/>
          </a:bodyPr>
          <a:lstStyle/>
          <a:p>
            <a:pPr algn="r"/>
            <a:r>
              <a:rPr lang="fr-BE" sz="2000" b="1" spc="600" dirty="0" err="1" smtClean="0">
                <a:solidFill>
                  <a:srgbClr val="A52F1B"/>
                </a:solidFill>
                <a:latin typeface="Aharoni" pitchFamily="2" charset="-79"/>
                <a:cs typeface="Aharoni" pitchFamily="2" charset="-79"/>
              </a:rPr>
              <a:t>Yaskondy</a:t>
            </a:r>
            <a:r>
              <a:rPr lang="fr-BE" sz="2000" b="1" spc="600" dirty="0" smtClean="0">
                <a:solidFill>
                  <a:srgbClr val="A52F1B"/>
                </a:solidFill>
                <a:latin typeface="Aharoni" pitchFamily="2" charset="-79"/>
                <a:cs typeface="Aharoni" pitchFamily="2" charset="-79"/>
              </a:rPr>
              <a:t>, </a:t>
            </a:r>
            <a:r>
              <a:rPr lang="fr-BE" sz="2000" b="1" spc="600" dirty="0" err="1" smtClean="0">
                <a:solidFill>
                  <a:srgbClr val="A52F1B"/>
                </a:solidFill>
                <a:latin typeface="Aharoni" pitchFamily="2" charset="-79"/>
                <a:cs typeface="Aharoni" pitchFamily="2" charset="-79"/>
              </a:rPr>
              <a:t>yaskonfé</a:t>
            </a:r>
            <a:r>
              <a:rPr lang="fr-BE" sz="2000" b="1" spc="600" dirty="0" smtClean="0">
                <a:solidFill>
                  <a:srgbClr val="A52F1B"/>
                </a:solidFill>
                <a:latin typeface="Aharoni" pitchFamily="2" charset="-79"/>
                <a:cs typeface="Aharoni" pitchFamily="2" charset="-79"/>
              </a:rPr>
              <a:t> !</a:t>
            </a:r>
            <a:endParaRPr lang="fr-BE" sz="2000" b="1" spc="600" dirty="0">
              <a:solidFill>
                <a:srgbClr val="A52F1B"/>
              </a:solidFill>
              <a:latin typeface="Aharoni" pitchFamily="2" charset="-79"/>
              <a:cs typeface="Aharoni" pitchFamily="2" charset="-79"/>
            </a:endParaRPr>
          </a:p>
        </p:txBody>
      </p:sp>
      <p:pic>
        <p:nvPicPr>
          <p:cNvPr id="56322" name="Picture 2" descr="Image associée"/>
          <p:cNvPicPr>
            <a:picLocks noChangeAspect="1" noChangeArrowheads="1"/>
          </p:cNvPicPr>
          <p:nvPr/>
        </p:nvPicPr>
        <p:blipFill>
          <a:blip r:embed="rId3" cstate="print"/>
          <a:srcRect/>
          <a:stretch>
            <a:fillRect/>
          </a:stretch>
        </p:blipFill>
        <p:spPr bwMode="auto">
          <a:xfrm>
            <a:off x="0" y="2546120"/>
            <a:ext cx="5076056" cy="3384038"/>
          </a:xfrm>
          <a:prstGeom prst="rect">
            <a:avLst/>
          </a:prstGeom>
          <a:noFill/>
        </p:spPr>
      </p:pic>
      <p:pic>
        <p:nvPicPr>
          <p:cNvPr id="6" name="Picture 8" descr="http://petrole.blog.lemonde.fr/files/2016/07/bilboquet-oil-toad-219x300.jpg"/>
          <p:cNvPicPr>
            <a:picLocks noChangeAspect="1" noChangeArrowheads="1"/>
          </p:cNvPicPr>
          <p:nvPr/>
        </p:nvPicPr>
        <p:blipFill>
          <a:blip r:embed="rId4" cstate="print"/>
          <a:srcRect/>
          <a:stretch>
            <a:fillRect/>
          </a:stretch>
        </p:blipFill>
        <p:spPr bwMode="auto">
          <a:xfrm>
            <a:off x="5724128" y="980728"/>
            <a:ext cx="3203848" cy="438883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to="" calcmode="lin" valueType="num">
                                      <p:cBhvr>
                                        <p:cTn id="10" dur="1" fill="hold"/>
                                        <p:tgtEl>
                                          <p:spTgt spid="5"/>
                                        </p:tgtEl>
                                        <p:attrNameLst>
                                          <p:attrName/>
                                        </p:attrNameLst>
                                      </p:cBhvr>
                                    </p:anim>
                                  </p:childTnLst>
                                </p:cTn>
                              </p:par>
                              <p:par>
                                <p:cTn id="11" presetID="24"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 to="" calcmode="lin" valueType="num">
                                      <p:cBhvr>
                                        <p:cTn id="13" dur="1" fill="hold"/>
                                        <p:tgtEl>
                                          <p:spTgt spid="2"/>
                                        </p:tgtEl>
                                        <p:attrNameLst>
                                          <p:attrName/>
                                        </p:attrNameLst>
                                      </p:cBhvr>
                                    </p:anim>
                                  </p:childTnLst>
                                </p:cTn>
                              </p:par>
                            </p:childTnLst>
                          </p:cTn>
                        </p:par>
                        <p:par>
                          <p:cTn id="14" fill="hold">
                            <p:stCondLst>
                              <p:cond delay="0"/>
                            </p:stCondLst>
                            <p:childTnLst>
                              <p:par>
                                <p:cTn id="15" presetID="24" presetClass="entr" presetSubtype="0" fill="hold" nodeType="afterEffect">
                                  <p:stCondLst>
                                    <p:cond delay="0"/>
                                  </p:stCondLst>
                                  <p:childTnLst>
                                    <p:set>
                                      <p:cBhvr>
                                        <p:cTn id="16" dur="1" fill="hold">
                                          <p:stCondLst>
                                            <p:cond delay="0"/>
                                          </p:stCondLst>
                                        </p:cTn>
                                        <p:tgtEl>
                                          <p:spTgt spid="56322"/>
                                        </p:tgtEl>
                                        <p:attrNameLst>
                                          <p:attrName>style.visibility</p:attrName>
                                        </p:attrNameLst>
                                      </p:cBhvr>
                                      <p:to>
                                        <p:strVal val="visible"/>
                                      </p:to>
                                    </p:set>
                                    <p:anim to="" calcmode="lin" valueType="num">
                                      <p:cBhvr>
                                        <p:cTn id="17" dur="1" fill="hold"/>
                                        <p:tgtEl>
                                          <p:spTgt spid="56322"/>
                                        </p:tgtEl>
                                        <p:attrNameLst>
                                          <p:attrName/>
                                        </p:attrNameLst>
                                      </p:cBhvr>
                                    </p:anim>
                                  </p:childTnLst>
                                </p:cTn>
                              </p:par>
                            </p:childTnLst>
                          </p:cTn>
                        </p:par>
                        <p:par>
                          <p:cTn id="18" fill="hold">
                            <p:stCondLst>
                              <p:cond delay="0"/>
                            </p:stCondLst>
                            <p:childTnLst>
                              <p:par>
                                <p:cTn id="19" presetID="24"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to="" calcmode="lin" valueType="num">
                                      <p:cBhvr>
                                        <p:cTn id="21"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2" name="Picture 4" descr="https://www.chappatte.com/prod/wp-content/uploads/2018/05/I180511cf-small-900x600.jpg"/>
          <p:cNvPicPr>
            <a:picLocks noChangeAspect="1" noChangeArrowheads="1"/>
          </p:cNvPicPr>
          <p:nvPr/>
        </p:nvPicPr>
        <p:blipFill>
          <a:blip r:embed="rId3" cstate="print"/>
          <a:srcRect/>
          <a:stretch>
            <a:fillRect/>
          </a:stretch>
        </p:blipFill>
        <p:spPr bwMode="auto">
          <a:xfrm>
            <a:off x="0" y="476672"/>
            <a:ext cx="9144000" cy="6096000"/>
          </a:xfrm>
          <a:prstGeom prst="rect">
            <a:avLst/>
          </a:prstGeom>
          <a:noFill/>
        </p:spPr>
      </p:pic>
      <p:sp>
        <p:nvSpPr>
          <p:cNvPr id="3" name="ZoneTexte 2"/>
          <p:cNvSpPr txBox="1"/>
          <p:nvPr/>
        </p:nvSpPr>
        <p:spPr>
          <a:xfrm>
            <a:off x="3347864" y="0"/>
            <a:ext cx="5796136" cy="830997"/>
          </a:xfrm>
          <a:prstGeom prst="rect">
            <a:avLst/>
          </a:prstGeom>
          <a:noFill/>
        </p:spPr>
        <p:txBody>
          <a:bodyPr wrap="square" rtlCol="0">
            <a:spAutoFit/>
          </a:bodyPr>
          <a:lstStyle/>
          <a:p>
            <a:r>
              <a:rPr lang="fr-BE" sz="4800" dirty="0" smtClean="0">
                <a:solidFill>
                  <a:srgbClr val="A52F1B"/>
                </a:solidFill>
                <a:latin typeface="Aharoni" pitchFamily="2" charset="-79"/>
                <a:cs typeface="Aharoni" pitchFamily="2" charset="-79"/>
              </a:rPr>
              <a:t>Désigner l’ennemi </a:t>
            </a:r>
            <a:r>
              <a:rPr lang="fr-BE" sz="4800" dirty="0" smtClean="0">
                <a:solidFill>
                  <a:srgbClr val="C00000"/>
                </a:solidFill>
                <a:latin typeface="Aharoni" pitchFamily="2" charset="-79"/>
                <a:cs typeface="Aharoni" pitchFamily="2" charset="-79"/>
              </a:rPr>
              <a:t>!</a:t>
            </a:r>
            <a:endParaRPr lang="fr-BE" sz="4800" dirty="0">
              <a:solidFill>
                <a:srgbClr val="C00000"/>
              </a:solidFill>
              <a:latin typeface="Aharoni" pitchFamily="2" charset="-79"/>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55652"/>
                                        </p:tgtEl>
                                        <p:attrNameLst>
                                          <p:attrName>style.visibility</p:attrName>
                                        </p:attrNameLst>
                                      </p:cBhvr>
                                      <p:to>
                                        <p:strVal val="visible"/>
                                      </p:to>
                                    </p:set>
                                    <p:anim to="" calcmode="lin" valueType="num">
                                      <p:cBhvr>
                                        <p:cTn id="7" dur="1" fill="hold"/>
                                        <p:tgtEl>
                                          <p:spTgt spid="155652"/>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to="" calcmode="lin" valueType="num">
                                      <p:cBhvr>
                                        <p:cTn id="10"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8" name="Picture 4" descr="Image associée"/>
          <p:cNvPicPr>
            <a:picLocks noChangeAspect="1" noChangeArrowheads="1"/>
          </p:cNvPicPr>
          <p:nvPr/>
        </p:nvPicPr>
        <p:blipFill>
          <a:blip r:embed="rId3" cstate="print"/>
          <a:srcRect/>
          <a:stretch>
            <a:fillRect/>
          </a:stretch>
        </p:blipFill>
        <p:spPr bwMode="auto">
          <a:xfrm>
            <a:off x="-19432" y="260648"/>
            <a:ext cx="9163432" cy="6480720"/>
          </a:xfrm>
          <a:prstGeom prst="rect">
            <a:avLst/>
          </a:prstGeom>
          <a:noFill/>
        </p:spPr>
      </p:pic>
      <p:sp>
        <p:nvSpPr>
          <p:cNvPr id="144390" name="AutoShape 6" descr="Résultat de recherche d'images pour &quot;iran nucléaire image&quot;"/>
          <p:cNvSpPr>
            <a:spLocks noChangeAspect="1" noChangeArrowheads="1"/>
          </p:cNvSpPr>
          <p:nvPr/>
        </p:nvSpPr>
        <p:spPr bwMode="auto">
          <a:xfrm>
            <a:off x="155575" y="-1608138"/>
            <a:ext cx="2352675" cy="3362326"/>
          </a:xfrm>
          <a:prstGeom prst="rect">
            <a:avLst/>
          </a:prstGeom>
          <a:noFill/>
        </p:spPr>
        <p:txBody>
          <a:bodyPr vert="horz" wrap="square" lIns="91440" tIns="45720" rIns="91440" bIns="45720" numCol="1" anchor="t" anchorCtr="0" compatLnSpc="1">
            <a:prstTxWarp prst="textNoShape">
              <a:avLst/>
            </a:prstTxWarp>
          </a:bodyPr>
          <a:lstStyle/>
          <a:p>
            <a:endParaRPr lang="fr-BE"/>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New analysis on world nuclear forces: SIPRI Yearbook 2018 out now"/>
          <p:cNvPicPr>
            <a:picLocks noChangeAspect="1" noChangeArrowheads="1"/>
          </p:cNvPicPr>
          <p:nvPr/>
        </p:nvPicPr>
        <p:blipFill>
          <a:blip r:embed="rId3" cstate="print"/>
          <a:srcRect/>
          <a:stretch>
            <a:fillRect/>
          </a:stretch>
        </p:blipFill>
        <p:spPr bwMode="auto">
          <a:xfrm>
            <a:off x="-108520" y="188640"/>
            <a:ext cx="9252520" cy="3712007"/>
          </a:xfrm>
          <a:prstGeom prst="rect">
            <a:avLst/>
          </a:prstGeom>
          <a:noFill/>
        </p:spPr>
      </p:pic>
      <p:sp>
        <p:nvSpPr>
          <p:cNvPr id="120836" name="AutoShape 4" descr="Hom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a:p>
        </p:txBody>
      </p:sp>
      <p:sp>
        <p:nvSpPr>
          <p:cNvPr id="120838" name="AutoShape 6" descr="Hom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a:p>
        </p:txBody>
      </p:sp>
      <p:sp>
        <p:nvSpPr>
          <p:cNvPr id="120840" name="AutoShape 8" descr="Résultat de recherche d'images pour &quot;sipri&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a:p>
        </p:txBody>
      </p:sp>
      <p:sp>
        <p:nvSpPr>
          <p:cNvPr id="120842" name="AutoShape 10" descr="Résultat de recherche d'images pour &quot;sipri&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a:p>
        </p:txBody>
      </p:sp>
      <p:sp>
        <p:nvSpPr>
          <p:cNvPr id="120844" name="AutoShape 12" descr="Résultat de recherche d'images pour &quot;sipri&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a:p>
        </p:txBody>
      </p:sp>
      <p:pic>
        <p:nvPicPr>
          <p:cNvPr id="120846" name="Picture 14" descr="Résultat de recherche d'images pour &quot;sipri&quot;"/>
          <p:cNvPicPr>
            <a:picLocks noChangeAspect="1" noChangeArrowheads="1"/>
          </p:cNvPicPr>
          <p:nvPr/>
        </p:nvPicPr>
        <p:blipFill>
          <a:blip r:embed="rId4" cstate="print"/>
          <a:srcRect/>
          <a:stretch>
            <a:fillRect/>
          </a:stretch>
        </p:blipFill>
        <p:spPr bwMode="auto">
          <a:xfrm>
            <a:off x="-1764704" y="3901169"/>
            <a:ext cx="5256584" cy="295683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20834"/>
                                        </p:tgtEl>
                                        <p:attrNameLst>
                                          <p:attrName>style.visibility</p:attrName>
                                        </p:attrNameLst>
                                      </p:cBhvr>
                                      <p:to>
                                        <p:strVal val="visible"/>
                                      </p:to>
                                    </p:set>
                                    <p:anim to="" calcmode="lin" valueType="num">
                                      <p:cBhvr>
                                        <p:cTn id="7" dur="1" fill="hold"/>
                                        <p:tgtEl>
                                          <p:spTgt spid="120834"/>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120846"/>
                                        </p:tgtEl>
                                        <p:attrNameLst>
                                          <p:attrName>style.visibility</p:attrName>
                                        </p:attrNameLst>
                                      </p:cBhvr>
                                      <p:to>
                                        <p:strVal val="visible"/>
                                      </p:to>
                                    </p:set>
                                    <p:anim to="" calcmode="lin" valueType="num">
                                      <p:cBhvr>
                                        <p:cTn id="10" dur="1" fill="hold"/>
                                        <p:tgtEl>
                                          <p:spTgt spid="12084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L’encerclement supposé de l’Iran"/>
          <p:cNvPicPr>
            <a:picLocks noChangeAspect="1" noChangeArrowheads="1"/>
          </p:cNvPicPr>
          <p:nvPr/>
        </p:nvPicPr>
        <p:blipFill>
          <a:blip r:embed="rId3" cstate="print"/>
          <a:srcRect/>
          <a:stretch>
            <a:fillRect/>
          </a:stretch>
        </p:blipFill>
        <p:spPr bwMode="auto">
          <a:xfrm>
            <a:off x="0" y="633250"/>
            <a:ext cx="9144000" cy="5109210"/>
          </a:xfrm>
          <a:prstGeom prst="rect">
            <a:avLst/>
          </a:prstGeom>
          <a:noFill/>
        </p:spPr>
      </p:pic>
      <p:pic>
        <p:nvPicPr>
          <p:cNvPr id="59394" name="Picture 2" descr="http://gulf2000.columbia.edu/images/maps/US_bases_in_Middle_East_lg.jpg"/>
          <p:cNvPicPr>
            <a:picLocks noChangeAspect="1" noChangeArrowheads="1"/>
          </p:cNvPicPr>
          <p:nvPr/>
        </p:nvPicPr>
        <p:blipFill>
          <a:blip r:embed="rId4" cstate="print"/>
          <a:srcRect/>
          <a:stretch>
            <a:fillRect/>
          </a:stretch>
        </p:blipFill>
        <p:spPr bwMode="auto">
          <a:xfrm>
            <a:off x="539552" y="0"/>
            <a:ext cx="8064896" cy="6886878"/>
          </a:xfrm>
          <a:prstGeom prst="rect">
            <a:avLst/>
          </a:prstGeom>
          <a:noFill/>
        </p:spPr>
      </p:pic>
      <p:sp>
        <p:nvSpPr>
          <p:cNvPr id="4" name="ZoneTexte 3"/>
          <p:cNvSpPr txBox="1"/>
          <p:nvPr/>
        </p:nvSpPr>
        <p:spPr>
          <a:xfrm>
            <a:off x="179512" y="548680"/>
            <a:ext cx="5472608" cy="954107"/>
          </a:xfrm>
          <a:prstGeom prst="rect">
            <a:avLst/>
          </a:prstGeom>
          <a:noFill/>
        </p:spPr>
        <p:txBody>
          <a:bodyPr wrap="square" rtlCol="0">
            <a:spAutoFit/>
          </a:bodyPr>
          <a:lstStyle/>
          <a:p>
            <a:r>
              <a:rPr lang="fr-BE" sz="2800" dirty="0" smtClean="0">
                <a:solidFill>
                  <a:srgbClr val="C00000"/>
                </a:solidFill>
                <a:latin typeface="Aharoni" pitchFamily="2" charset="-79"/>
                <a:cs typeface="Aharoni" pitchFamily="2" charset="-79"/>
              </a:rPr>
              <a:t>Présence militaire au Moyen-Orient ?</a:t>
            </a:r>
            <a:endParaRPr lang="fr-BE" sz="2800" dirty="0">
              <a:solidFill>
                <a:srgbClr val="C00000"/>
              </a:solidFill>
              <a:latin typeface="Aharoni" pitchFamily="2" charset="-79"/>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24" presetClass="entr" presetSubtype="0" fill="hold" nodeType="afterEffect">
                                  <p:stCondLst>
                                    <p:cond delay="2000"/>
                                  </p:stCondLst>
                                  <p:childTnLst>
                                    <p:set>
                                      <p:cBhvr>
                                        <p:cTn id="10" dur="1" fill="hold">
                                          <p:stCondLst>
                                            <p:cond delay="0"/>
                                          </p:stCondLst>
                                        </p:cTn>
                                        <p:tgtEl>
                                          <p:spTgt spid="59394"/>
                                        </p:tgtEl>
                                        <p:attrNameLst>
                                          <p:attrName>style.visibility</p:attrName>
                                        </p:attrNameLst>
                                      </p:cBhvr>
                                      <p:to>
                                        <p:strVal val="visible"/>
                                      </p:to>
                                    </p:set>
                                    <p:anim to="" calcmode="lin" valueType="num">
                                      <p:cBhvr>
                                        <p:cTn id="11" dur="1" fill="hold"/>
                                        <p:tgtEl>
                                          <p:spTgt spid="59394"/>
                                        </p:tgtEl>
                                        <p:attrNameLst>
                                          <p:attrName/>
                                        </p:attrNameLst>
                                      </p:cBhvr>
                                    </p:anim>
                                  </p:childTnLst>
                                </p:cTn>
                              </p:par>
                            </p:childTnLst>
                          </p:cTn>
                        </p:par>
                      </p:childTnLst>
                    </p:cTn>
                  </p:par>
                  <p:par>
                    <p:cTn id="12" fill="hold">
                      <p:stCondLst>
                        <p:cond delay="indefinite"/>
                      </p:stCondLst>
                      <p:childTnLst>
                        <p:par>
                          <p:cTn id="13" fill="hold">
                            <p:stCondLst>
                              <p:cond delay="0"/>
                            </p:stCondLst>
                            <p:childTnLst>
                              <p:par>
                                <p:cTn id="14" presetID="24" presetClass="entr" presetSubtype="0" fill="hold" nodeType="clickEffect">
                                  <p:stCondLst>
                                    <p:cond delay="0"/>
                                  </p:stCondLst>
                                  <p:childTnLst>
                                    <p:set>
                                      <p:cBhvr>
                                        <p:cTn id="15" dur="1" fill="hold">
                                          <p:stCondLst>
                                            <p:cond delay="0"/>
                                          </p:stCondLst>
                                        </p:cTn>
                                        <p:tgtEl>
                                          <p:spTgt spid="44034"/>
                                        </p:tgtEl>
                                        <p:attrNameLst>
                                          <p:attrName>style.visibility</p:attrName>
                                        </p:attrNameLst>
                                      </p:cBhvr>
                                      <p:to>
                                        <p:strVal val="visible"/>
                                      </p:to>
                                    </p:set>
                                    <p:anim to="" calcmode="lin" valueType="num">
                                      <p:cBhvr>
                                        <p:cTn id="16" dur="1" fill="hold"/>
                                        <p:tgtEl>
                                          <p:spTgt spid="44034"/>
                                        </p:tgtEl>
                                        <p:attrNameLst>
                                          <p:attrName/>
                                        </p:attrNameLst>
                                      </p:cBhvr>
                                    </p:anim>
                                  </p:childTnLst>
                                </p:cTn>
                              </p:par>
                              <p:par>
                                <p:cTn id="17" presetID="2" presetClass="exit" presetSubtype="4" fill="hold" nodeType="withEffect">
                                  <p:stCondLst>
                                    <p:cond delay="0"/>
                                  </p:stCondLst>
                                  <p:childTnLst>
                                    <p:anim calcmode="lin" valueType="num">
                                      <p:cBhvr additive="base">
                                        <p:cTn id="18" dur="500"/>
                                        <p:tgtEl>
                                          <p:spTgt spid="59394"/>
                                        </p:tgtEl>
                                        <p:attrNameLst>
                                          <p:attrName>ppt_x</p:attrName>
                                        </p:attrNameLst>
                                      </p:cBhvr>
                                      <p:tavLst>
                                        <p:tav tm="0">
                                          <p:val>
                                            <p:strVal val="ppt_x"/>
                                          </p:val>
                                        </p:tav>
                                        <p:tav tm="100000">
                                          <p:val>
                                            <p:strVal val="ppt_x"/>
                                          </p:val>
                                        </p:tav>
                                      </p:tavLst>
                                    </p:anim>
                                    <p:anim calcmode="lin" valueType="num">
                                      <p:cBhvr additive="base">
                                        <p:cTn id="19" dur="500"/>
                                        <p:tgtEl>
                                          <p:spTgt spid="59394"/>
                                        </p:tgtEl>
                                        <p:attrNameLst>
                                          <p:attrName>ppt_y</p:attrName>
                                        </p:attrNameLst>
                                      </p:cBhvr>
                                      <p:tavLst>
                                        <p:tav tm="0">
                                          <p:val>
                                            <p:strVal val="ppt_y"/>
                                          </p:val>
                                        </p:tav>
                                        <p:tav tm="100000">
                                          <p:val>
                                            <p:strVal val="1+ppt_h/2"/>
                                          </p:val>
                                        </p:tav>
                                      </p:tavLst>
                                    </p:anim>
                                    <p:set>
                                      <p:cBhvr>
                                        <p:cTn id="20" dur="1" fill="hold">
                                          <p:stCondLst>
                                            <p:cond delay="499"/>
                                          </p:stCondLst>
                                        </p:cTn>
                                        <p:tgtEl>
                                          <p:spTgt spid="5939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Image associée"/>
          <p:cNvPicPr>
            <a:picLocks noChangeAspect="1" noChangeArrowheads="1"/>
          </p:cNvPicPr>
          <p:nvPr/>
        </p:nvPicPr>
        <p:blipFill>
          <a:blip r:embed="rId3" cstate="print"/>
          <a:srcRect/>
          <a:stretch>
            <a:fillRect/>
          </a:stretch>
        </p:blipFill>
        <p:spPr bwMode="auto">
          <a:xfrm>
            <a:off x="1115616" y="0"/>
            <a:ext cx="5264922" cy="6858000"/>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s://www.monde-diplomatique.fr/IMG/png/syrie-irak.png"/>
          <p:cNvPicPr>
            <a:picLocks noChangeAspect="1" noChangeArrowheads="1"/>
          </p:cNvPicPr>
          <p:nvPr/>
        </p:nvPicPr>
        <p:blipFill>
          <a:blip r:embed="rId3" cstate="print"/>
          <a:srcRect/>
          <a:stretch>
            <a:fillRect/>
          </a:stretch>
        </p:blipFill>
        <p:spPr bwMode="auto">
          <a:xfrm>
            <a:off x="395536" y="-29358"/>
            <a:ext cx="8166859" cy="6880579"/>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s://www.lesclesdumoyenorient.com/IMG/jpg/le_conseil_de_cooperation_du_golfe.jpg"/>
          <p:cNvPicPr>
            <a:picLocks noChangeAspect="1" noChangeArrowheads="1"/>
          </p:cNvPicPr>
          <p:nvPr/>
        </p:nvPicPr>
        <p:blipFill>
          <a:blip r:embed="rId2" cstate="print"/>
          <a:srcRect/>
          <a:stretch>
            <a:fillRect/>
          </a:stretch>
        </p:blipFill>
        <p:spPr bwMode="auto">
          <a:xfrm>
            <a:off x="1115616" y="0"/>
            <a:ext cx="5271892" cy="6912768"/>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Ryad dit avoir capturé trois membres des Gardiens de la révolution, l'Iran dément"/>
          <p:cNvPicPr>
            <a:picLocks noChangeAspect="1" noChangeArrowheads="1"/>
          </p:cNvPicPr>
          <p:nvPr/>
        </p:nvPicPr>
        <p:blipFill>
          <a:blip r:embed="rId2" cstate="print"/>
          <a:srcRect/>
          <a:stretch>
            <a:fillRect/>
          </a:stretch>
        </p:blipFill>
        <p:spPr bwMode="auto">
          <a:xfrm>
            <a:off x="467544" y="260648"/>
            <a:ext cx="7704856" cy="6353831"/>
          </a:xfrm>
          <a:prstGeom prst="rect">
            <a:avLst/>
          </a:prstGeom>
          <a:noFill/>
        </p:spPr>
      </p:pic>
      <p:sp>
        <p:nvSpPr>
          <p:cNvPr id="3" name="ZoneTexte 2"/>
          <p:cNvSpPr txBox="1"/>
          <p:nvPr/>
        </p:nvSpPr>
        <p:spPr>
          <a:xfrm>
            <a:off x="179512" y="332656"/>
            <a:ext cx="8964488" cy="1323439"/>
          </a:xfrm>
          <a:prstGeom prst="rect">
            <a:avLst/>
          </a:prstGeom>
          <a:noFill/>
        </p:spPr>
        <p:txBody>
          <a:bodyPr wrap="square" rtlCol="0">
            <a:spAutoFit/>
          </a:bodyPr>
          <a:lstStyle/>
          <a:p>
            <a:r>
              <a:rPr lang="fr-BE" sz="4000" dirty="0" smtClean="0">
                <a:solidFill>
                  <a:srgbClr val="A52F1B"/>
                </a:solidFill>
                <a:latin typeface="Aharoni" pitchFamily="2" charset="-79"/>
                <a:cs typeface="Aharoni" pitchFamily="2" charset="-79"/>
              </a:rPr>
              <a:t>Tintin au pays de l’or noir ? Cartes postales.</a:t>
            </a:r>
            <a:endParaRPr lang="fr-BE" sz="4000" dirty="0">
              <a:solidFill>
                <a:srgbClr val="A52F1B"/>
              </a:solidFill>
              <a:latin typeface="Aharoni" pitchFamily="2" charset="-79"/>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par>
                          <p:cTn id="8" fill="hold">
                            <p:stCondLst>
                              <p:cond delay="0"/>
                            </p:stCondLst>
                            <p:childTnLst>
                              <p:par>
                                <p:cTn id="9" presetID="24" presetClass="entr" presetSubtype="0" fill="hold" nodeType="afterEffect">
                                  <p:stCondLst>
                                    <p:cond delay="2000"/>
                                  </p:stCondLst>
                                  <p:childTnLst>
                                    <p:set>
                                      <p:cBhvr>
                                        <p:cTn id="10" dur="1" fill="hold">
                                          <p:stCondLst>
                                            <p:cond delay="0"/>
                                          </p:stCondLst>
                                        </p:cTn>
                                        <p:tgtEl>
                                          <p:spTgt spid="149506"/>
                                        </p:tgtEl>
                                        <p:attrNameLst>
                                          <p:attrName>style.visibility</p:attrName>
                                        </p:attrNameLst>
                                      </p:cBhvr>
                                      <p:to>
                                        <p:strVal val="visible"/>
                                      </p:to>
                                    </p:set>
                                    <p:anim to="" calcmode="lin" valueType="num">
                                      <p:cBhvr>
                                        <p:cTn id="11" dur="1" fill="hold"/>
                                        <p:tgtEl>
                                          <p:spTgt spid="14950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Résultat de recherche d'images pour &quot;saudi cartoon danziger&quot;"/>
          <p:cNvPicPr>
            <a:picLocks noChangeAspect="1" noChangeArrowheads="1"/>
          </p:cNvPicPr>
          <p:nvPr/>
        </p:nvPicPr>
        <p:blipFill>
          <a:blip r:embed="rId3" cstate="print"/>
          <a:srcRect/>
          <a:stretch>
            <a:fillRect/>
          </a:stretch>
        </p:blipFill>
        <p:spPr bwMode="auto">
          <a:xfrm>
            <a:off x="395536" y="188640"/>
            <a:ext cx="8280919" cy="648309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51554"/>
                                        </p:tgtEl>
                                        <p:attrNameLst>
                                          <p:attrName>style.visibility</p:attrName>
                                        </p:attrNameLst>
                                      </p:cBhvr>
                                      <p:to>
                                        <p:strVal val="visible"/>
                                      </p:to>
                                    </p:set>
                                    <p:anim to="" calcmode="lin" valueType="num">
                                      <p:cBhvr>
                                        <p:cTn id="7" dur="1" fill="hold"/>
                                        <p:tgtEl>
                                          <p:spTgt spid="15155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Résultat de recherche d'images pour &quot;saudi cartoon danziger&quot;"/>
          <p:cNvPicPr>
            <a:picLocks noChangeAspect="1" noChangeArrowheads="1"/>
          </p:cNvPicPr>
          <p:nvPr/>
        </p:nvPicPr>
        <p:blipFill>
          <a:blip r:embed="rId3" cstate="print"/>
          <a:srcRect/>
          <a:stretch>
            <a:fillRect/>
          </a:stretch>
        </p:blipFill>
        <p:spPr bwMode="auto">
          <a:xfrm>
            <a:off x="107504" y="0"/>
            <a:ext cx="8748464" cy="68779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54626"/>
                                        </p:tgtEl>
                                        <p:attrNameLst>
                                          <p:attrName>style.visibility</p:attrName>
                                        </p:attrNameLst>
                                      </p:cBhvr>
                                      <p:to>
                                        <p:strVal val="visible"/>
                                      </p:to>
                                    </p:set>
                                    <p:anim to="" calcmode="lin" valueType="num">
                                      <p:cBhvr>
                                        <p:cTn id="7" dur="1" fill="hold"/>
                                        <p:tgtEl>
                                          <p:spTgt spid="15462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Image associée"/>
          <p:cNvPicPr>
            <a:picLocks noChangeAspect="1" noChangeArrowheads="1"/>
          </p:cNvPicPr>
          <p:nvPr/>
        </p:nvPicPr>
        <p:blipFill>
          <a:blip r:embed="rId3" cstate="print"/>
          <a:srcRect/>
          <a:stretch>
            <a:fillRect/>
          </a:stretch>
        </p:blipFill>
        <p:spPr bwMode="auto">
          <a:xfrm>
            <a:off x="277799" y="-72098"/>
            <a:ext cx="8598975" cy="693009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50530"/>
                                        </p:tgtEl>
                                        <p:attrNameLst>
                                          <p:attrName>style.visibility</p:attrName>
                                        </p:attrNameLst>
                                      </p:cBhvr>
                                      <p:to>
                                        <p:strVal val="visible"/>
                                      </p:to>
                                    </p:set>
                                    <p:anim to="" calcmode="lin" valueType="num">
                                      <p:cBhvr>
                                        <p:cTn id="7" dur="1" fill="hold"/>
                                        <p:tgtEl>
                                          <p:spTgt spid="15053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Résultat de recherche d'images pour &quot;saudi cartoon danziger&quot;"/>
          <p:cNvPicPr>
            <a:picLocks noChangeAspect="1" noChangeArrowheads="1"/>
          </p:cNvPicPr>
          <p:nvPr/>
        </p:nvPicPr>
        <p:blipFill>
          <a:blip r:embed="rId3" cstate="print"/>
          <a:srcRect/>
          <a:stretch>
            <a:fillRect/>
          </a:stretch>
        </p:blipFill>
        <p:spPr bwMode="auto">
          <a:xfrm>
            <a:off x="539551" y="548680"/>
            <a:ext cx="7629857" cy="604867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53602"/>
                                        </p:tgtEl>
                                        <p:attrNameLst>
                                          <p:attrName>style.visibility</p:attrName>
                                        </p:attrNameLst>
                                      </p:cBhvr>
                                      <p:to>
                                        <p:strVal val="visible"/>
                                      </p:to>
                                    </p:set>
                                    <p:anim to="" calcmode="lin" valueType="num">
                                      <p:cBhvr>
                                        <p:cTn id="7" dur="1" fill="hold"/>
                                        <p:tgtEl>
                                          <p:spTgt spid="15360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associée"/>
          <p:cNvPicPr>
            <a:picLocks noChangeAspect="1" noChangeArrowheads="1"/>
          </p:cNvPicPr>
          <p:nvPr/>
        </p:nvPicPr>
        <p:blipFill>
          <a:blip r:embed="rId3" cstate="print"/>
          <a:srcRect/>
          <a:stretch>
            <a:fillRect/>
          </a:stretch>
        </p:blipFill>
        <p:spPr bwMode="auto">
          <a:xfrm>
            <a:off x="0" y="208652"/>
            <a:ext cx="9144000" cy="6316582"/>
          </a:xfrm>
          <a:prstGeom prst="rect">
            <a:avLst/>
          </a:prstGeom>
          <a:noFill/>
        </p:spPr>
      </p:pic>
      <p:pic>
        <p:nvPicPr>
          <p:cNvPr id="3" name="Picture 2" descr="Résultat de recherche d'images pour &quot;dépendance pétrole d'arabie saoudite&quot;"/>
          <p:cNvPicPr>
            <a:picLocks noChangeAspect="1" noChangeArrowheads="1"/>
          </p:cNvPicPr>
          <p:nvPr/>
        </p:nvPicPr>
        <p:blipFill>
          <a:blip r:embed="rId4" cstate="print"/>
          <a:srcRect/>
          <a:stretch>
            <a:fillRect/>
          </a:stretch>
        </p:blipFill>
        <p:spPr bwMode="auto">
          <a:xfrm>
            <a:off x="0" y="476672"/>
            <a:ext cx="9209740" cy="587727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to="" calcmode="lin" valueType="num">
                                      <p:cBhvr>
                                        <p:cTn id="12" dur="1" fill="hold"/>
                                        <p:tgtEl>
                                          <p:spTgt spid="3"/>
                                        </p:tgtEl>
                                        <p:attrNameLst>
                                          <p:attrName/>
                                        </p:attrNameLst>
                                      </p:cBhvr>
                                    </p:anim>
                                  </p:childTnLst>
                                </p:cTn>
                              </p:par>
                              <p:par>
                                <p:cTn id="13" presetID="8" presetClass="exit" presetSubtype="16" fill="hold" nodeType="withEffect">
                                  <p:stCondLst>
                                    <p:cond delay="0"/>
                                  </p:stCondLst>
                                  <p:childTnLst>
                                    <p:animEffect transition="out" filter="diamond(in)">
                                      <p:cBhvr>
                                        <p:cTn id="14" dur="2000"/>
                                        <p:tgtEl>
                                          <p:spTgt spid="2"/>
                                        </p:tgtEl>
                                      </p:cBhvr>
                                    </p:animEffect>
                                    <p:set>
                                      <p:cBhvr>
                                        <p:cTn id="15"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https://upload.wikimedia.org/wikipedia/commons/thumb/7/79/Top_Oil_Producing_Countries.png/450px-Top_Oil_Producing_Countries.png"/>
          <p:cNvPicPr>
            <a:picLocks noChangeAspect="1" noChangeArrowheads="1"/>
          </p:cNvPicPr>
          <p:nvPr/>
        </p:nvPicPr>
        <p:blipFill>
          <a:blip r:embed="rId3" cstate="print"/>
          <a:srcRect/>
          <a:stretch>
            <a:fillRect/>
          </a:stretch>
        </p:blipFill>
        <p:spPr bwMode="auto">
          <a:xfrm>
            <a:off x="395536" y="0"/>
            <a:ext cx="6336704" cy="6899967"/>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ésultat de recherche d'images pour &quot;macron salmane&quot;"/>
          <p:cNvPicPr>
            <a:picLocks noChangeAspect="1" noChangeArrowheads="1"/>
          </p:cNvPicPr>
          <p:nvPr/>
        </p:nvPicPr>
        <p:blipFill>
          <a:blip r:embed="rId4" cstate="print"/>
          <a:srcRect/>
          <a:stretch>
            <a:fillRect/>
          </a:stretch>
        </p:blipFill>
        <p:spPr bwMode="auto">
          <a:xfrm>
            <a:off x="810" y="1700808"/>
            <a:ext cx="9323718" cy="5256584"/>
          </a:xfrm>
          <a:prstGeom prst="rect">
            <a:avLst/>
          </a:prstGeom>
          <a:noFill/>
        </p:spPr>
      </p:pic>
      <p:pic>
        <p:nvPicPr>
          <p:cNvPr id="1028" name="Picture 4" descr="http://www.didierreynders.be/wp-content/uploads/2012/12/17122012-DSC_7589.jpg"/>
          <p:cNvPicPr>
            <a:picLocks noChangeAspect="1" noChangeArrowheads="1"/>
          </p:cNvPicPr>
          <p:nvPr/>
        </p:nvPicPr>
        <p:blipFill>
          <a:blip r:embed="rId5" cstate="print"/>
          <a:srcRect/>
          <a:stretch>
            <a:fillRect/>
          </a:stretch>
        </p:blipFill>
        <p:spPr bwMode="auto">
          <a:xfrm>
            <a:off x="-198774" y="332656"/>
            <a:ext cx="9342774" cy="6212947"/>
          </a:xfrm>
          <a:prstGeom prst="rect">
            <a:avLst/>
          </a:prstGeom>
          <a:noFill/>
        </p:spPr>
      </p:pic>
      <p:sp>
        <p:nvSpPr>
          <p:cNvPr id="5" name="ZoneTexte 4"/>
          <p:cNvSpPr txBox="1"/>
          <p:nvPr/>
        </p:nvSpPr>
        <p:spPr>
          <a:xfrm>
            <a:off x="323528" y="404664"/>
            <a:ext cx="6624736" cy="1200329"/>
          </a:xfrm>
          <a:prstGeom prst="rect">
            <a:avLst/>
          </a:prstGeom>
          <a:noFill/>
        </p:spPr>
        <p:txBody>
          <a:bodyPr wrap="square" rtlCol="0">
            <a:spAutoFit/>
          </a:bodyPr>
          <a:lstStyle/>
          <a:p>
            <a:r>
              <a:rPr lang="fr-BE" sz="3600" dirty="0" smtClean="0">
                <a:solidFill>
                  <a:srgbClr val="A52F1B"/>
                </a:solidFill>
                <a:latin typeface="Aharoni" pitchFamily="2" charset="-79"/>
                <a:cs typeface="Aharoni" pitchFamily="2" charset="-79"/>
              </a:rPr>
              <a:t>Qui participe à la foire commerciale ?</a:t>
            </a:r>
            <a:endParaRPr lang="fr-BE" sz="3600" dirty="0">
              <a:solidFill>
                <a:srgbClr val="A52F1B"/>
              </a:solidFill>
              <a:latin typeface="Aharoni" pitchFamily="2" charset="-79"/>
              <a:cs typeface="Aharoni" pitchFamily="2" charset="-79"/>
            </a:endParaRPr>
          </a:p>
        </p:txBody>
      </p:sp>
      <p:pic>
        <p:nvPicPr>
          <p:cNvPr id="6" name="Les investissements des Émirats arabes en Belgique - 0605201.mp4">
            <a:hlinkClick r:id="" action="ppaction://media"/>
          </p:cNvPr>
          <p:cNvPicPr>
            <a:picLocks noRot="1" noChangeAspect="1"/>
          </p:cNvPicPr>
          <p:nvPr>
            <a:videoFile r:link="rId1"/>
          </p:nvPr>
        </p:nvPicPr>
        <p:blipFill>
          <a:blip r:embed="rId6" cstate="print"/>
          <a:stretch>
            <a:fillRect/>
          </a:stretch>
        </p:blipFill>
        <p:spPr>
          <a:xfrm>
            <a:off x="6372200" y="0"/>
            <a:ext cx="2771800" cy="2078850"/>
          </a:xfrm>
          <a:prstGeom prst="rect">
            <a:avLst/>
          </a:prstGeom>
        </p:spPr>
      </p:pic>
      <p:pic>
        <p:nvPicPr>
          <p:cNvPr id="34818" name="Picture 2" descr="https://www.static.rtbf.be/tv/media/images/rtbf-auvio-logo-318x68.png"/>
          <p:cNvPicPr>
            <a:picLocks noChangeAspect="1" noChangeArrowheads="1"/>
          </p:cNvPicPr>
          <p:nvPr/>
        </p:nvPicPr>
        <p:blipFill>
          <a:blip r:embed="rId7" cstate="print"/>
          <a:srcRect/>
          <a:stretch>
            <a:fillRect/>
          </a:stretch>
        </p:blipFill>
        <p:spPr bwMode="auto">
          <a:xfrm>
            <a:off x="6516216" y="1052736"/>
            <a:ext cx="3028950" cy="6477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to="" calcmode="lin" valueType="num">
                                      <p:cBhvr>
                                        <p:cTn id="7" dur="1" fill="hold"/>
                                        <p:tgtEl>
                                          <p:spTgt spid="5">
                                            <p:txEl>
                                              <p:pRg st="0" end="0"/>
                                            </p:txEl>
                                          </p:spTgt>
                                        </p:tgtEl>
                                        <p:attrNameLst>
                                          <p:attrName/>
                                        </p:attrNameLst>
                                      </p:cBhvr>
                                    </p:anim>
                                  </p:childTnLst>
                                </p:cTn>
                              </p:par>
                            </p:childTnLst>
                          </p:cTn>
                        </p:par>
                        <p:par>
                          <p:cTn id="8" fill="hold">
                            <p:stCondLst>
                              <p:cond delay="0"/>
                            </p:stCondLst>
                            <p:childTnLst>
                              <p:par>
                                <p:cTn id="9" presetID="24" presetClass="entr" presetSubtype="0" fill="hold" nodeType="afterEffect">
                                  <p:stCondLst>
                                    <p:cond delay="1000"/>
                                  </p:stCondLst>
                                  <p:childTnLst>
                                    <p:set>
                                      <p:cBhvr>
                                        <p:cTn id="10" dur="1" fill="hold">
                                          <p:stCondLst>
                                            <p:cond delay="0"/>
                                          </p:stCondLst>
                                        </p:cTn>
                                        <p:tgtEl>
                                          <p:spTgt spid="4098"/>
                                        </p:tgtEl>
                                        <p:attrNameLst>
                                          <p:attrName>style.visibility</p:attrName>
                                        </p:attrNameLst>
                                      </p:cBhvr>
                                      <p:to>
                                        <p:strVal val="visible"/>
                                      </p:to>
                                    </p:set>
                                    <p:anim to="" calcmode="lin" valueType="num">
                                      <p:cBhvr>
                                        <p:cTn id="11" dur="1" fill="hold"/>
                                        <p:tgtEl>
                                          <p:spTgt spid="4098"/>
                                        </p:tgtEl>
                                        <p:attrNameLst>
                                          <p:attrName/>
                                        </p:attrNameLst>
                                      </p:cBhvr>
                                    </p:anim>
                                  </p:childTnLst>
                                </p:cTn>
                              </p:par>
                            </p:childTnLst>
                          </p:cTn>
                        </p:par>
                        <p:par>
                          <p:cTn id="12" fill="hold">
                            <p:stCondLst>
                              <p:cond delay="1000"/>
                            </p:stCondLst>
                            <p:childTnLst>
                              <p:par>
                                <p:cTn id="13" presetID="24" presetClass="entr" presetSubtype="0" fill="hold" nodeType="afterEffect">
                                  <p:stCondLst>
                                    <p:cond delay="5000"/>
                                  </p:stCondLst>
                                  <p:childTnLst>
                                    <p:set>
                                      <p:cBhvr>
                                        <p:cTn id="14" dur="1" fill="hold">
                                          <p:stCondLst>
                                            <p:cond delay="0"/>
                                          </p:stCondLst>
                                        </p:cTn>
                                        <p:tgtEl>
                                          <p:spTgt spid="1028"/>
                                        </p:tgtEl>
                                        <p:attrNameLst>
                                          <p:attrName>style.visibility</p:attrName>
                                        </p:attrNameLst>
                                      </p:cBhvr>
                                      <p:to>
                                        <p:strVal val="visible"/>
                                      </p:to>
                                    </p:set>
                                    <p:anim to="" calcmode="lin" valueType="num">
                                      <p:cBhvr>
                                        <p:cTn id="15" dur="1" fill="hold"/>
                                        <p:tgtEl>
                                          <p:spTgt spid="1028"/>
                                        </p:tgtEl>
                                        <p:attrNameLst>
                                          <p:attrName/>
                                        </p:attrNameLst>
                                      </p:cBhvr>
                                    </p:anim>
                                  </p:childTnLst>
                                </p:cTn>
                              </p:par>
                              <p:par>
                                <p:cTn id="16" presetID="24" presetClass="entr" presetSubtype="0" fill="hold" nodeType="withEffect">
                                  <p:stCondLst>
                                    <p:cond delay="5000"/>
                                  </p:stCondLst>
                                  <p:childTnLst>
                                    <p:set>
                                      <p:cBhvr>
                                        <p:cTn id="17" dur="1" fill="hold">
                                          <p:stCondLst>
                                            <p:cond delay="0"/>
                                          </p:stCondLst>
                                        </p:cTn>
                                        <p:tgtEl>
                                          <p:spTgt spid="34818"/>
                                        </p:tgtEl>
                                        <p:attrNameLst>
                                          <p:attrName>style.visibility</p:attrName>
                                        </p:attrNameLst>
                                      </p:cBhvr>
                                      <p:to>
                                        <p:strVal val="visible"/>
                                      </p:to>
                                    </p:set>
                                    <p:anim to="" calcmode="lin" valueType="num">
                                      <p:cBhvr>
                                        <p:cTn id="18" dur="1" fill="hold"/>
                                        <p:tgtEl>
                                          <p:spTgt spid="34818"/>
                                        </p:tgtEl>
                                        <p:attrNameLst>
                                          <p:attrName/>
                                        </p:attrNameLst>
                                      </p:cBhvr>
                                    </p:anim>
                                  </p:childTnLst>
                                </p:cTn>
                              </p:par>
                              <p:par>
                                <p:cTn id="19" presetID="24" presetClass="entr" presetSubtype="0" fill="hold" nodeType="withEffect">
                                  <p:stCondLst>
                                    <p:cond delay="5000"/>
                                  </p:stCondLst>
                                  <p:childTnLst>
                                    <p:set>
                                      <p:cBhvr>
                                        <p:cTn id="20" dur="1" fill="hold">
                                          <p:stCondLst>
                                            <p:cond delay="0"/>
                                          </p:stCondLst>
                                        </p:cTn>
                                        <p:tgtEl>
                                          <p:spTgt spid="6"/>
                                        </p:tgtEl>
                                        <p:attrNameLst>
                                          <p:attrName>style.visibility</p:attrName>
                                        </p:attrNameLst>
                                      </p:cBhvr>
                                      <p:to>
                                        <p:strVal val="visible"/>
                                      </p:to>
                                    </p:set>
                                    <p:anim to="" calcmode="lin" valueType="num">
                                      <p:cBhvr>
                                        <p:cTn id="21" dur="1" fill="hold"/>
                                        <p:tgtEl>
                                          <p:spTgt spid="6"/>
                                        </p:tgtEl>
                                        <p:attrNameLst>
                                          <p:attrName/>
                                        </p:attrNameLst>
                                      </p:cBhvr>
                                    </p:anim>
                                  </p:childTnLst>
                                </p:cTn>
                              </p:par>
                            </p:childTnLst>
                          </p:cTn>
                        </p:par>
                        <p:par>
                          <p:cTn id="22" fill="hold">
                            <p:stCondLst>
                              <p:cond delay="6000"/>
                            </p:stCondLst>
                            <p:childTnLst>
                              <p:par>
                                <p:cTn id="23" presetID="24" presetClass="exit" presetSubtype="0" fill="hold" nodeType="afterEffect">
                                  <p:stCondLst>
                                    <p:cond delay="3000"/>
                                  </p:stCondLst>
                                  <p:childTnLst>
                                    <p:anim to="" calcmode="lin" valueType="num">
                                      <p:cBhvr>
                                        <p:cTn id="24" dur="1"/>
                                        <p:tgtEl>
                                          <p:spTgt spid="4098"/>
                                        </p:tgtEl>
                                        <p:attrNameLst>
                                          <p:attrName/>
                                        </p:attrNameLst>
                                      </p:cBhvr>
                                    </p:anim>
                                    <p:set>
                                      <p:cBhvr>
                                        <p:cTn id="25" dur="1" fill="hold">
                                          <p:stCondLst>
                                            <p:cond delay="0"/>
                                          </p:stCondLst>
                                        </p:cTn>
                                        <p:tgtEl>
                                          <p:spTgt spid="4098"/>
                                        </p:tgtEl>
                                        <p:attrNameLst>
                                          <p:attrName>style.visibility</p:attrName>
                                        </p:attrNameLst>
                                      </p:cBhvr>
                                      <p:to>
                                        <p:strVal val="hidden"/>
                                      </p:to>
                                    </p:set>
                                  </p:childTnLst>
                                </p:cTn>
                              </p:par>
                            </p:childTnLst>
                          </p:cTn>
                        </p:par>
                        <p:par>
                          <p:cTn id="26" fill="hold">
                            <p:stCondLst>
                              <p:cond delay="9000"/>
                            </p:stCondLst>
                            <p:childTnLst>
                              <p:par>
                                <p:cTn id="27" presetID="1" presetClass="mediacall" presetSubtype="0" fill="hold" nodeType="afterEffect">
                                  <p:stCondLst>
                                    <p:cond delay="0"/>
                                  </p:stCondLst>
                                  <p:childTnLst>
                                    <p:cmd type="call" cmd="playFrom(0.0)">
                                      <p:cBhvr>
                                        <p:cTn id="28"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29" fill="hold" display="0">
                  <p:stCondLst>
                    <p:cond delay="indefinite"/>
                  </p:stCondLst>
                  <p:endCondLst>
                    <p:cond evt="onNext" delay="0">
                      <p:tgtEl>
                        <p:sldTgt/>
                      </p:tgtEl>
                    </p:cond>
                    <p:cond evt="onPrev" delay="0">
                      <p:tgtEl>
                        <p:sldTgt/>
                      </p:tgtEl>
                    </p:cond>
                  </p:endCondLst>
                </p:cTn>
                <p:tgtEl>
                  <p:spTgt spid="6"/>
                </p:tgtEl>
              </p:cMediaNode>
            </p:video>
            <p:seq concurrent="1" nextAc="seek">
              <p:cTn id="30" restart="whenNotActive" fill="hold" evtFilter="cancelBubble" nodeType="interactiveSeq">
                <p:stCondLst>
                  <p:cond evt="onClick" delay="0">
                    <p:tgtEl>
                      <p:spTgt spid="6"/>
                    </p:tgtEl>
                  </p:cond>
                </p:stCondLst>
                <p:endSync evt="end" delay="0">
                  <p:rtn val="all"/>
                </p:endSync>
                <p:childTnLst>
                  <p:par>
                    <p:cTn id="31" fill="hold">
                      <p:stCondLst>
                        <p:cond delay="0"/>
                      </p:stCondLst>
                      <p:childTnLst>
                        <p:par>
                          <p:cTn id="32" fill="hold">
                            <p:stCondLst>
                              <p:cond delay="0"/>
                            </p:stCondLst>
                            <p:childTnLst>
                              <p:par>
                                <p:cTn id="33" presetID="2" presetClass="mediacall" presetSubtype="0" fill="hold" nodeType="clickEffect">
                                  <p:stCondLst>
                                    <p:cond delay="0"/>
                                  </p:stCondLst>
                                  <p:childTnLst>
                                    <p:cmd type="call" cmd="togglePause">
                                      <p:cBhvr>
                                        <p:cTn id="34" dur="1" fill="hold"/>
                                        <p:tgtEl>
                                          <p:spTgt spid="6"/>
                                        </p:tgtEl>
                                      </p:cBhvr>
                                    </p:cmd>
                                  </p:childTnLst>
                                </p:cTn>
                              </p:par>
                            </p:childTnLst>
                          </p:cTn>
                        </p:par>
                      </p:childTnLst>
                    </p:cTn>
                  </p:par>
                </p:childTnLst>
              </p:cTn>
              <p:nextCondLst>
                <p:cond evt="onClick" delay="0">
                  <p:tgtEl>
                    <p:spTgt spid="6"/>
                  </p:tgtEl>
                </p:cond>
              </p:nextCondLst>
            </p:seq>
          </p:childTnLst>
        </p:cTn>
      </p:par>
    </p:tnLst>
    <p:bldLst>
      <p:bldP spid="5"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340768"/>
            <a:ext cx="9144000" cy="5509200"/>
          </a:xfrm>
          <a:prstGeom prst="rect">
            <a:avLst/>
          </a:prstGeom>
        </p:spPr>
        <p:txBody>
          <a:bodyPr wrap="square">
            <a:spAutoFit/>
          </a:bodyPr>
          <a:lstStyle/>
          <a:p>
            <a:r>
              <a:rPr lang="fr-BE" sz="1600" dirty="0" smtClean="0">
                <a:solidFill>
                  <a:schemeClr val="bg1"/>
                </a:solidFill>
                <a:latin typeface="Aharoni" pitchFamily="2" charset="-79"/>
                <a:cs typeface="Aharoni" pitchFamily="2" charset="-79"/>
              </a:rPr>
              <a:t>« Membre permanent du Conseil de sécurité des Nations unies et Etat doté d’armes nucléaires au sens du Traité sur la non-prolifération des armes nucléaires (TNP),</a:t>
            </a:r>
            <a:r>
              <a:rPr lang="fr-BE" sz="1600" b="1" dirty="0" smtClean="0">
                <a:solidFill>
                  <a:schemeClr val="bg1"/>
                </a:solidFill>
                <a:latin typeface="Aharoni" pitchFamily="2" charset="-79"/>
                <a:cs typeface="Aharoni" pitchFamily="2" charset="-79"/>
              </a:rPr>
              <a:t> la France a des responsabilités particulières pour la préservation et le renforcement de la paix et de la sécurité internationales. </a:t>
            </a:r>
            <a:r>
              <a:rPr lang="fr-BE" sz="1600" dirty="0" smtClean="0">
                <a:solidFill>
                  <a:schemeClr val="bg1"/>
                </a:solidFill>
                <a:latin typeface="Aharoni" pitchFamily="2" charset="-79"/>
                <a:cs typeface="Aharoni" pitchFamily="2" charset="-79"/>
              </a:rPr>
              <a:t>L’action de la France en matière de lutte contre la prolifération, de maîtrise des armements et de désarmement prend en compte cette double responsabilité. Elle est guidée par des principes constants :</a:t>
            </a:r>
          </a:p>
          <a:p>
            <a:endParaRPr lang="fr-BE" sz="1600" dirty="0" smtClean="0">
              <a:solidFill>
                <a:schemeClr val="bg1"/>
              </a:solidFill>
              <a:latin typeface="Aharoni" pitchFamily="2" charset="-79"/>
              <a:cs typeface="Aharoni" pitchFamily="2" charset="-79"/>
            </a:endParaRPr>
          </a:p>
          <a:p>
            <a:r>
              <a:rPr lang="fr-BE" sz="1600" b="1" dirty="0" smtClean="0">
                <a:solidFill>
                  <a:srgbClr val="A52F1B"/>
                </a:solidFill>
                <a:latin typeface="Aharoni" pitchFamily="2" charset="-79"/>
                <a:cs typeface="Aharoni" pitchFamily="2" charset="-79"/>
              </a:rPr>
              <a:t>Agir pour un monde plus sûr.</a:t>
            </a:r>
            <a:endParaRPr lang="fr-BE" sz="1600" dirty="0" smtClean="0">
              <a:solidFill>
                <a:srgbClr val="A52F1B"/>
              </a:solidFill>
              <a:latin typeface="Aharoni" pitchFamily="2" charset="-79"/>
              <a:cs typeface="Aharoni" pitchFamily="2" charset="-79"/>
            </a:endParaRPr>
          </a:p>
          <a:p>
            <a:r>
              <a:rPr lang="fr-BE" sz="1600" dirty="0" smtClean="0">
                <a:solidFill>
                  <a:schemeClr val="bg1"/>
                </a:solidFill>
                <a:latin typeface="Aharoni" pitchFamily="2" charset="-79"/>
                <a:cs typeface="Aharoni" pitchFamily="2" charset="-79"/>
              </a:rPr>
              <a:t>développer les relations amicales entre Etats ;</a:t>
            </a:r>
          </a:p>
          <a:p>
            <a:r>
              <a:rPr lang="fr-BE" sz="1600" dirty="0" smtClean="0">
                <a:solidFill>
                  <a:schemeClr val="bg1"/>
                </a:solidFill>
                <a:latin typeface="Aharoni" pitchFamily="2" charset="-79"/>
                <a:cs typeface="Aharoni" pitchFamily="2" charset="-79"/>
              </a:rPr>
              <a:t>prévenir les menaces à la paix ;</a:t>
            </a:r>
          </a:p>
          <a:p>
            <a:r>
              <a:rPr lang="fr-BE" sz="1600" dirty="0" smtClean="0">
                <a:solidFill>
                  <a:schemeClr val="bg1"/>
                </a:solidFill>
                <a:latin typeface="Aharoni" pitchFamily="2" charset="-79"/>
                <a:cs typeface="Aharoni" pitchFamily="2" charset="-79"/>
              </a:rPr>
              <a:t>respecter le droit à la légitime défense ;</a:t>
            </a:r>
          </a:p>
          <a:p>
            <a:r>
              <a:rPr lang="fr-BE" sz="1600" dirty="0" smtClean="0">
                <a:solidFill>
                  <a:schemeClr val="bg1"/>
                </a:solidFill>
                <a:latin typeface="Aharoni" pitchFamily="2" charset="-79"/>
                <a:cs typeface="Aharoni" pitchFamily="2" charset="-79"/>
              </a:rPr>
              <a:t>refuser la course aux armements ;</a:t>
            </a:r>
          </a:p>
          <a:p>
            <a:endParaRPr lang="fr-BE" sz="1600" b="1" dirty="0" smtClean="0">
              <a:solidFill>
                <a:srgbClr val="C00000"/>
              </a:solidFill>
              <a:latin typeface="Aharoni" pitchFamily="2" charset="-79"/>
              <a:cs typeface="Aharoni" pitchFamily="2" charset="-79"/>
            </a:endParaRPr>
          </a:p>
          <a:p>
            <a:pPr algn="r"/>
            <a:r>
              <a:rPr lang="fr-BE" sz="1600" b="1" dirty="0" smtClean="0">
                <a:solidFill>
                  <a:srgbClr val="A52F1B"/>
                </a:solidFill>
                <a:latin typeface="Aharoni" pitchFamily="2" charset="-79"/>
                <a:cs typeface="Aharoni" pitchFamily="2" charset="-79"/>
              </a:rPr>
              <a:t>Progresser vers le désarmement général et complet</a:t>
            </a:r>
            <a:r>
              <a:rPr lang="fr-BE" sz="1600" b="1" dirty="0" smtClean="0">
                <a:solidFill>
                  <a:srgbClr val="C00000"/>
                </a:solidFill>
                <a:latin typeface="Aharoni" pitchFamily="2" charset="-79"/>
                <a:cs typeface="Aharoni" pitchFamily="2" charset="-79"/>
              </a:rPr>
              <a:t>. </a:t>
            </a:r>
            <a:r>
              <a:rPr lang="fr-BE" sz="1600" dirty="0" smtClean="0">
                <a:solidFill>
                  <a:schemeClr val="bg1"/>
                </a:solidFill>
                <a:latin typeface="Aharoni" pitchFamily="2" charset="-79"/>
                <a:cs typeface="Aharoni" pitchFamily="2" charset="-79"/>
              </a:rPr>
              <a:t/>
            </a:r>
            <a:br>
              <a:rPr lang="fr-BE" sz="1600" dirty="0" smtClean="0">
                <a:solidFill>
                  <a:schemeClr val="bg1"/>
                </a:solidFill>
                <a:latin typeface="Aharoni" pitchFamily="2" charset="-79"/>
                <a:cs typeface="Aharoni" pitchFamily="2" charset="-79"/>
              </a:rPr>
            </a:br>
            <a:r>
              <a:rPr lang="fr-BE" sz="1600" dirty="0" smtClean="0">
                <a:solidFill>
                  <a:schemeClr val="bg1"/>
                </a:solidFill>
                <a:latin typeface="Aharoni" pitchFamily="2" charset="-79"/>
                <a:cs typeface="Aharoni" pitchFamily="2" charset="-79"/>
              </a:rPr>
              <a:t>La France agit par les moyens du multilatéralisme, des régimes normatifs et, lorsque cela est nécessaire, des initiatives informelles.</a:t>
            </a:r>
          </a:p>
          <a:p>
            <a:endParaRPr lang="fr-BE" sz="1600" b="1" dirty="0" smtClean="0">
              <a:solidFill>
                <a:srgbClr val="C00000"/>
              </a:solidFill>
              <a:latin typeface="Aharoni" pitchFamily="2" charset="-79"/>
              <a:cs typeface="Aharoni" pitchFamily="2" charset="-79"/>
            </a:endParaRPr>
          </a:p>
          <a:p>
            <a:r>
              <a:rPr lang="fr-BE" sz="1600" b="1" dirty="0" smtClean="0">
                <a:solidFill>
                  <a:srgbClr val="A52F1B"/>
                </a:solidFill>
                <a:latin typeface="Aharoni" pitchFamily="2" charset="-79"/>
                <a:cs typeface="Aharoni" pitchFamily="2" charset="-79"/>
              </a:rPr>
              <a:t>Elle soutient les organisations internationales</a:t>
            </a:r>
            <a:r>
              <a:rPr lang="fr-BE" sz="1600" dirty="0" smtClean="0">
                <a:solidFill>
                  <a:srgbClr val="C00000"/>
                </a:solidFill>
                <a:latin typeface="Aharoni" pitchFamily="2" charset="-79"/>
                <a:cs typeface="Aharoni" pitchFamily="2" charset="-79"/>
              </a:rPr>
              <a:t> </a:t>
            </a:r>
            <a:r>
              <a:rPr lang="fr-BE" sz="1600" dirty="0" smtClean="0">
                <a:solidFill>
                  <a:schemeClr val="bg1"/>
                </a:solidFill>
                <a:latin typeface="Aharoni" pitchFamily="2" charset="-79"/>
                <a:cs typeface="Aharoni" pitchFamily="2" charset="-79"/>
              </a:rPr>
              <a:t>chargées de mettre en place des dispositifs internationaux de vérification, </a:t>
            </a:r>
            <a:r>
              <a:rPr lang="fr-BE" sz="1600" b="1" dirty="0" smtClean="0">
                <a:solidFill>
                  <a:schemeClr val="bg1"/>
                </a:solidFill>
                <a:latin typeface="Aharoni" pitchFamily="2" charset="-79"/>
                <a:cs typeface="Aharoni" pitchFamily="2" charset="-79"/>
              </a:rPr>
              <a:t>et participe aux mesures de confiance et de sécurité</a:t>
            </a:r>
            <a:r>
              <a:rPr lang="fr-BE" sz="1600" dirty="0" smtClean="0">
                <a:solidFill>
                  <a:schemeClr val="bg1"/>
                </a:solidFill>
                <a:latin typeface="Aharoni" pitchFamily="2" charset="-79"/>
                <a:cs typeface="Aharoni" pitchFamily="2" charset="-79"/>
              </a:rPr>
              <a:t> destinées à assurer la stabilité et la transparence au sein de la communauté internationale.</a:t>
            </a:r>
          </a:p>
          <a:p>
            <a:r>
              <a:rPr lang="fr-BE" sz="1600" dirty="0" smtClean="0">
                <a:solidFill>
                  <a:schemeClr val="bg1"/>
                </a:solidFill>
                <a:latin typeface="Aharoni" pitchFamily="2" charset="-79"/>
                <a:cs typeface="Aharoni" pitchFamily="2" charset="-79"/>
              </a:rPr>
              <a:t>Elle prend enfin en compte les mutations des conditions de la sécurité internationale et les évolutions du contexte stratégique, </a:t>
            </a:r>
            <a:r>
              <a:rPr lang="fr-BE" sz="1600" b="1" dirty="0" smtClean="0">
                <a:solidFill>
                  <a:schemeClr val="bg1"/>
                </a:solidFill>
                <a:latin typeface="Aharoni" pitchFamily="2" charset="-79"/>
                <a:cs typeface="Aharoni" pitchFamily="2" charset="-79"/>
              </a:rPr>
              <a:t>en recherchant la solidarité internationale la plus large. »</a:t>
            </a:r>
            <a:endParaRPr lang="fr-BE" sz="1600" dirty="0">
              <a:solidFill>
                <a:schemeClr val="bg1"/>
              </a:solidFill>
              <a:latin typeface="Aharoni" pitchFamily="2" charset="-79"/>
              <a:cs typeface="Aharoni" pitchFamily="2" charset="-79"/>
            </a:endParaRPr>
          </a:p>
        </p:txBody>
      </p:sp>
      <p:sp>
        <p:nvSpPr>
          <p:cNvPr id="4" name="ZoneTexte 3"/>
          <p:cNvSpPr txBox="1"/>
          <p:nvPr/>
        </p:nvSpPr>
        <p:spPr>
          <a:xfrm>
            <a:off x="179512" y="476672"/>
            <a:ext cx="2736304" cy="523220"/>
          </a:xfrm>
          <a:prstGeom prst="rect">
            <a:avLst/>
          </a:prstGeom>
          <a:noFill/>
        </p:spPr>
        <p:txBody>
          <a:bodyPr wrap="square" rtlCol="0">
            <a:spAutoFit/>
          </a:bodyPr>
          <a:lstStyle/>
          <a:p>
            <a:r>
              <a:rPr lang="fr-BE" sz="2800" dirty="0" smtClean="0">
                <a:solidFill>
                  <a:srgbClr val="A52F1B"/>
                </a:solidFill>
                <a:latin typeface="Aharoni" pitchFamily="2" charset="-79"/>
                <a:cs typeface="Aharoni" pitchFamily="2" charset="-79"/>
              </a:rPr>
              <a:t>Pourtant :</a:t>
            </a:r>
            <a:endParaRPr lang="fr-BE" sz="2800" dirty="0">
              <a:solidFill>
                <a:srgbClr val="A52F1B"/>
              </a:solidFill>
              <a:latin typeface="Aharoni" pitchFamily="2" charset="-79"/>
              <a:cs typeface="Aharoni" pitchFamily="2" charset="-79"/>
            </a:endParaRPr>
          </a:p>
        </p:txBody>
      </p:sp>
      <p:sp>
        <p:nvSpPr>
          <p:cNvPr id="5" name="ZoneTexte 4"/>
          <p:cNvSpPr txBox="1"/>
          <p:nvPr/>
        </p:nvSpPr>
        <p:spPr>
          <a:xfrm>
            <a:off x="4932040" y="0"/>
            <a:ext cx="4211960" cy="769441"/>
          </a:xfrm>
          <a:prstGeom prst="rect">
            <a:avLst/>
          </a:prstGeom>
          <a:noFill/>
        </p:spPr>
        <p:txBody>
          <a:bodyPr wrap="square" rtlCol="0">
            <a:spAutoFit/>
          </a:bodyPr>
          <a:lstStyle/>
          <a:p>
            <a:pPr algn="r"/>
            <a:r>
              <a:rPr lang="fr-BE" sz="2800" b="1" dirty="0" smtClean="0">
                <a:solidFill>
                  <a:srgbClr val="A52F1B"/>
                </a:solidFill>
                <a:latin typeface="Aharoni" pitchFamily="2" charset="-79"/>
                <a:cs typeface="Aharoni" pitchFamily="2" charset="-79"/>
              </a:rPr>
              <a:t>France diplomatie</a:t>
            </a:r>
          </a:p>
          <a:p>
            <a:pPr algn="r"/>
            <a:r>
              <a:rPr lang="fr-BE" sz="1600" b="1" dirty="0" smtClean="0">
                <a:solidFill>
                  <a:schemeClr val="bg1"/>
                </a:solidFill>
                <a:latin typeface="Aharoni" pitchFamily="2" charset="-79"/>
                <a:cs typeface="Aharoni" pitchFamily="2" charset="-79"/>
              </a:rPr>
              <a:t>www.diplomatie.gouv.fr</a:t>
            </a:r>
            <a:endParaRPr lang="fr-BE" sz="1600" b="1" dirty="0">
              <a:solidFill>
                <a:schemeClr val="bg1"/>
              </a:solidFill>
              <a:latin typeface="Aharoni" pitchFamily="2" charset="-79"/>
              <a:cs typeface="Aharoni" pitchFamily="2" charset="-79"/>
            </a:endParaRPr>
          </a:p>
        </p:txBody>
      </p:sp>
      <p:sp>
        <p:nvSpPr>
          <p:cNvPr id="25602" name="AutoShape 2" descr="Log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a:p>
        </p:txBody>
      </p:sp>
      <p:pic>
        <p:nvPicPr>
          <p:cNvPr id="25604" name="Picture 4" descr="Image associée"/>
          <p:cNvPicPr>
            <a:picLocks noChangeAspect="1" noChangeArrowheads="1"/>
          </p:cNvPicPr>
          <p:nvPr/>
        </p:nvPicPr>
        <p:blipFill>
          <a:blip r:embed="rId3" cstate="print"/>
          <a:srcRect/>
          <a:stretch>
            <a:fillRect/>
          </a:stretch>
        </p:blipFill>
        <p:spPr bwMode="auto">
          <a:xfrm>
            <a:off x="3851920" y="0"/>
            <a:ext cx="2741442" cy="128054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par>
                                <p:cTn id="8" presetID="6" presetClass="emph" presetSubtype="0" accel="50000" decel="50000" autoRev="1" fill="hold" grpId="1" nodeType="withEffect">
                                  <p:stCondLst>
                                    <p:cond delay="0"/>
                                  </p:stCondLst>
                                  <p:childTnLst>
                                    <p:animScale>
                                      <p:cBhvr>
                                        <p:cTn id="9" dur="2000" fill="hold"/>
                                        <p:tgtEl>
                                          <p:spTgt spid="4"/>
                                        </p:tgtEl>
                                      </p:cBhvr>
                                      <p:by x="150000" y="150000"/>
                                    </p:animScale>
                                  </p:childTnLst>
                                </p:cTn>
                              </p:par>
                              <p:par>
                                <p:cTn id="10" presetID="24"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to="" calcmode="lin" valueType="num">
                                      <p:cBhvr>
                                        <p:cTn id="12" dur="1" fill="hold"/>
                                        <p:tgtEl>
                                          <p:spTgt spid="5"/>
                                        </p:tgtEl>
                                        <p:attrNameLst>
                                          <p:attrName/>
                                        </p:attrNameLst>
                                      </p:cBhvr>
                                    </p:anim>
                                  </p:childTnLst>
                                </p:cTn>
                              </p:par>
                            </p:childTnLst>
                          </p:cTn>
                        </p:par>
                        <p:par>
                          <p:cTn id="13" fill="hold">
                            <p:stCondLst>
                              <p:cond delay="4000"/>
                            </p:stCondLst>
                            <p:childTnLst>
                              <p:par>
                                <p:cTn id="14" presetID="24" presetClass="entr" presetSubtype="0" fill="hold" nodeType="afterEffect">
                                  <p:stCondLst>
                                    <p:cond delay="1000"/>
                                  </p:stCondLst>
                                  <p:childTnLst>
                                    <p:set>
                                      <p:cBhvr>
                                        <p:cTn id="15" dur="1" fill="hold">
                                          <p:stCondLst>
                                            <p:cond delay="0"/>
                                          </p:stCondLst>
                                        </p:cTn>
                                        <p:tgtEl>
                                          <p:spTgt spid="3">
                                            <p:txEl>
                                              <p:pRg st="2" end="2"/>
                                            </p:txEl>
                                          </p:spTgt>
                                        </p:tgtEl>
                                        <p:attrNameLst>
                                          <p:attrName>style.visibility</p:attrName>
                                        </p:attrNameLst>
                                      </p:cBhvr>
                                      <p:to>
                                        <p:strVal val="visible"/>
                                      </p:to>
                                    </p:set>
                                    <p:anim to="" calcmode="lin" valueType="num">
                                      <p:cBhvr>
                                        <p:cTn id="16" dur="1" fill="hold"/>
                                        <p:tgtEl>
                                          <p:spTgt spid="3">
                                            <p:txEl>
                                              <p:pRg st="2" end="2"/>
                                            </p:txEl>
                                          </p:spTgt>
                                        </p:tgtEl>
                                        <p:attrNameLst>
                                          <p:attrName/>
                                        </p:attrNameLst>
                                      </p:cBhvr>
                                    </p:anim>
                                  </p:childTnLst>
                                </p:cTn>
                              </p:par>
                            </p:childTnLst>
                          </p:cTn>
                        </p:par>
                        <p:par>
                          <p:cTn id="17" fill="hold">
                            <p:stCondLst>
                              <p:cond delay="5000"/>
                            </p:stCondLst>
                            <p:childTnLst>
                              <p:par>
                                <p:cTn id="18" presetID="24" presetClass="entr" presetSubtype="0" fill="hold" nodeType="afterEffect">
                                  <p:stCondLst>
                                    <p:cond delay="1000"/>
                                  </p:stCondLst>
                                  <p:childTnLst>
                                    <p:set>
                                      <p:cBhvr>
                                        <p:cTn id="19" dur="1" fill="hold">
                                          <p:stCondLst>
                                            <p:cond delay="0"/>
                                          </p:stCondLst>
                                        </p:cTn>
                                        <p:tgtEl>
                                          <p:spTgt spid="3">
                                            <p:txEl>
                                              <p:pRg st="3" end="3"/>
                                            </p:txEl>
                                          </p:spTgt>
                                        </p:tgtEl>
                                        <p:attrNameLst>
                                          <p:attrName>style.visibility</p:attrName>
                                        </p:attrNameLst>
                                      </p:cBhvr>
                                      <p:to>
                                        <p:strVal val="visible"/>
                                      </p:to>
                                    </p:set>
                                    <p:anim to="" calcmode="lin" valueType="num">
                                      <p:cBhvr>
                                        <p:cTn id="20" dur="1" fill="hold"/>
                                        <p:tgtEl>
                                          <p:spTgt spid="3">
                                            <p:txEl>
                                              <p:pRg st="3" end="3"/>
                                            </p:txEl>
                                          </p:spTgt>
                                        </p:tgtEl>
                                        <p:attrNameLst>
                                          <p:attrName/>
                                        </p:attrNameLst>
                                      </p:cBhvr>
                                    </p:anim>
                                  </p:childTnLst>
                                </p:cTn>
                              </p:par>
                            </p:childTnLst>
                          </p:cTn>
                        </p:par>
                        <p:par>
                          <p:cTn id="21" fill="hold">
                            <p:stCondLst>
                              <p:cond delay="6000"/>
                            </p:stCondLst>
                            <p:childTnLst>
                              <p:par>
                                <p:cTn id="22" presetID="24" presetClass="entr" presetSubtype="0" fill="hold" nodeType="afterEffect">
                                  <p:stCondLst>
                                    <p:cond delay="1000"/>
                                  </p:stCondLst>
                                  <p:childTnLst>
                                    <p:set>
                                      <p:cBhvr>
                                        <p:cTn id="23" dur="1" fill="hold">
                                          <p:stCondLst>
                                            <p:cond delay="0"/>
                                          </p:stCondLst>
                                        </p:cTn>
                                        <p:tgtEl>
                                          <p:spTgt spid="3">
                                            <p:txEl>
                                              <p:pRg st="4" end="4"/>
                                            </p:txEl>
                                          </p:spTgt>
                                        </p:tgtEl>
                                        <p:attrNameLst>
                                          <p:attrName>style.visibility</p:attrName>
                                        </p:attrNameLst>
                                      </p:cBhvr>
                                      <p:to>
                                        <p:strVal val="visible"/>
                                      </p:to>
                                    </p:set>
                                    <p:anim to="" calcmode="lin" valueType="num">
                                      <p:cBhvr>
                                        <p:cTn id="24" dur="1" fill="hold"/>
                                        <p:tgtEl>
                                          <p:spTgt spid="3">
                                            <p:txEl>
                                              <p:pRg st="4" end="4"/>
                                            </p:txEl>
                                          </p:spTgt>
                                        </p:tgtEl>
                                        <p:attrNameLst>
                                          <p:attrName/>
                                        </p:attrNameLst>
                                      </p:cBhvr>
                                    </p:anim>
                                  </p:childTnLst>
                                </p:cTn>
                              </p:par>
                            </p:childTnLst>
                          </p:cTn>
                        </p:par>
                        <p:par>
                          <p:cTn id="25" fill="hold">
                            <p:stCondLst>
                              <p:cond delay="7000"/>
                            </p:stCondLst>
                            <p:childTnLst>
                              <p:par>
                                <p:cTn id="26" presetID="24" presetClass="entr" presetSubtype="0" fill="hold" nodeType="afterEffect">
                                  <p:stCondLst>
                                    <p:cond delay="1000"/>
                                  </p:stCondLst>
                                  <p:childTnLst>
                                    <p:set>
                                      <p:cBhvr>
                                        <p:cTn id="27" dur="1" fill="hold">
                                          <p:stCondLst>
                                            <p:cond delay="0"/>
                                          </p:stCondLst>
                                        </p:cTn>
                                        <p:tgtEl>
                                          <p:spTgt spid="3">
                                            <p:txEl>
                                              <p:pRg st="5" end="5"/>
                                            </p:txEl>
                                          </p:spTgt>
                                        </p:tgtEl>
                                        <p:attrNameLst>
                                          <p:attrName>style.visibility</p:attrName>
                                        </p:attrNameLst>
                                      </p:cBhvr>
                                      <p:to>
                                        <p:strVal val="visible"/>
                                      </p:to>
                                    </p:set>
                                    <p:anim to="" calcmode="lin" valueType="num">
                                      <p:cBhvr>
                                        <p:cTn id="28" dur="1" fill="hold"/>
                                        <p:tgtEl>
                                          <p:spTgt spid="3">
                                            <p:txEl>
                                              <p:pRg st="5" end="5"/>
                                            </p:txEl>
                                          </p:spTgt>
                                        </p:tgtEl>
                                        <p:attrNameLst>
                                          <p:attrName/>
                                        </p:attrNameLst>
                                      </p:cBhvr>
                                    </p:anim>
                                  </p:childTnLst>
                                </p:cTn>
                              </p:par>
                            </p:childTnLst>
                          </p:cTn>
                        </p:par>
                        <p:par>
                          <p:cTn id="29" fill="hold">
                            <p:stCondLst>
                              <p:cond delay="8000"/>
                            </p:stCondLst>
                            <p:childTnLst>
                              <p:par>
                                <p:cTn id="30" presetID="24" presetClass="entr" presetSubtype="0" fill="hold" nodeType="afterEffect">
                                  <p:stCondLst>
                                    <p:cond delay="1000"/>
                                  </p:stCondLst>
                                  <p:childTnLst>
                                    <p:set>
                                      <p:cBhvr>
                                        <p:cTn id="31" dur="1" fill="hold">
                                          <p:stCondLst>
                                            <p:cond delay="0"/>
                                          </p:stCondLst>
                                        </p:cTn>
                                        <p:tgtEl>
                                          <p:spTgt spid="3">
                                            <p:txEl>
                                              <p:pRg st="6" end="6"/>
                                            </p:txEl>
                                          </p:spTgt>
                                        </p:tgtEl>
                                        <p:attrNameLst>
                                          <p:attrName>style.visibility</p:attrName>
                                        </p:attrNameLst>
                                      </p:cBhvr>
                                      <p:to>
                                        <p:strVal val="visible"/>
                                      </p:to>
                                    </p:set>
                                    <p:anim to="" calcmode="lin" valueType="num">
                                      <p:cBhvr>
                                        <p:cTn id="32" dur="1" fill="hold"/>
                                        <p:tgtEl>
                                          <p:spTgt spid="3">
                                            <p:txEl>
                                              <p:pRg st="6" end="6"/>
                                            </p:txEl>
                                          </p:spTgt>
                                        </p:tgtEl>
                                        <p:attrNameLst>
                                          <p:attrName/>
                                        </p:attrNameLst>
                                      </p:cBhvr>
                                    </p:anim>
                                  </p:childTnLst>
                                </p:cTn>
                              </p:par>
                            </p:childTnLst>
                          </p:cTn>
                        </p:par>
                        <p:par>
                          <p:cTn id="33" fill="hold">
                            <p:stCondLst>
                              <p:cond delay="9000"/>
                            </p:stCondLst>
                            <p:childTnLst>
                              <p:par>
                                <p:cTn id="34" presetID="24" presetClass="entr" presetSubtype="0" fill="hold" nodeType="afterEffect">
                                  <p:stCondLst>
                                    <p:cond delay="1000"/>
                                  </p:stCondLst>
                                  <p:childTnLst>
                                    <p:set>
                                      <p:cBhvr>
                                        <p:cTn id="35" dur="1" fill="hold">
                                          <p:stCondLst>
                                            <p:cond delay="0"/>
                                          </p:stCondLst>
                                        </p:cTn>
                                        <p:tgtEl>
                                          <p:spTgt spid="3">
                                            <p:txEl>
                                              <p:pRg st="8" end="8"/>
                                            </p:txEl>
                                          </p:spTgt>
                                        </p:tgtEl>
                                        <p:attrNameLst>
                                          <p:attrName>style.visibility</p:attrName>
                                        </p:attrNameLst>
                                      </p:cBhvr>
                                      <p:to>
                                        <p:strVal val="visible"/>
                                      </p:to>
                                    </p:set>
                                    <p:anim to="" calcmode="lin" valueType="num">
                                      <p:cBhvr>
                                        <p:cTn id="36" dur="1" fill="hold"/>
                                        <p:tgtEl>
                                          <p:spTgt spid="3">
                                            <p:txEl>
                                              <p:pRg st="8" end="8"/>
                                            </p:txEl>
                                          </p:spTgt>
                                        </p:tgtEl>
                                        <p:attrNameLst>
                                          <p:attrName/>
                                        </p:attrNameLst>
                                      </p:cBhvr>
                                    </p:anim>
                                  </p:childTnLst>
                                </p:cTn>
                              </p:par>
                            </p:childTnLst>
                          </p:cTn>
                        </p:par>
                        <p:par>
                          <p:cTn id="37" fill="hold">
                            <p:stCondLst>
                              <p:cond delay="10000"/>
                            </p:stCondLst>
                            <p:childTnLst>
                              <p:par>
                                <p:cTn id="38" presetID="24" presetClass="entr" presetSubtype="0" fill="hold" nodeType="afterEffect">
                                  <p:stCondLst>
                                    <p:cond delay="1000"/>
                                  </p:stCondLst>
                                  <p:childTnLst>
                                    <p:set>
                                      <p:cBhvr>
                                        <p:cTn id="39" dur="1" fill="hold">
                                          <p:stCondLst>
                                            <p:cond delay="0"/>
                                          </p:stCondLst>
                                        </p:cTn>
                                        <p:tgtEl>
                                          <p:spTgt spid="3">
                                            <p:txEl>
                                              <p:pRg st="10" end="10"/>
                                            </p:txEl>
                                          </p:spTgt>
                                        </p:tgtEl>
                                        <p:attrNameLst>
                                          <p:attrName>style.visibility</p:attrName>
                                        </p:attrNameLst>
                                      </p:cBhvr>
                                      <p:to>
                                        <p:strVal val="visible"/>
                                      </p:to>
                                    </p:set>
                                    <p:anim to="" calcmode="lin" valueType="num">
                                      <p:cBhvr>
                                        <p:cTn id="40" dur="1" fill="hold"/>
                                        <p:tgtEl>
                                          <p:spTgt spid="3">
                                            <p:txEl>
                                              <p:pRg st="10" end="10"/>
                                            </p:txEl>
                                          </p:spTgt>
                                        </p:tgtEl>
                                        <p:attrNameLst>
                                          <p:attrName/>
                                        </p:attrNameLst>
                                      </p:cBhvr>
                                    </p:anim>
                                  </p:childTnLst>
                                </p:cTn>
                              </p:par>
                            </p:childTnLst>
                          </p:cTn>
                        </p:par>
                        <p:par>
                          <p:cTn id="41" fill="hold">
                            <p:stCondLst>
                              <p:cond delay="11000"/>
                            </p:stCondLst>
                            <p:childTnLst>
                              <p:par>
                                <p:cTn id="42" presetID="24" presetClass="entr" presetSubtype="0" fill="hold" nodeType="afterEffect">
                                  <p:stCondLst>
                                    <p:cond delay="1000"/>
                                  </p:stCondLst>
                                  <p:childTnLst>
                                    <p:set>
                                      <p:cBhvr>
                                        <p:cTn id="43" dur="1" fill="hold">
                                          <p:stCondLst>
                                            <p:cond delay="0"/>
                                          </p:stCondLst>
                                        </p:cTn>
                                        <p:tgtEl>
                                          <p:spTgt spid="3">
                                            <p:txEl>
                                              <p:pRg st="11" end="11"/>
                                            </p:txEl>
                                          </p:spTgt>
                                        </p:tgtEl>
                                        <p:attrNameLst>
                                          <p:attrName>style.visibility</p:attrName>
                                        </p:attrNameLst>
                                      </p:cBhvr>
                                      <p:to>
                                        <p:strVal val="visible"/>
                                      </p:to>
                                    </p:set>
                                    <p:anim to="" calcmode="lin" valueType="num">
                                      <p:cBhvr>
                                        <p:cTn id="44" dur="1" fill="hold"/>
                                        <p:tgtEl>
                                          <p:spTgt spid="3">
                                            <p:txEl>
                                              <p:pRg st="11" end="11"/>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Résultat de recherche d'images pour &quot;dépendance pétrole d'arabie saoudite caricature&quot;"/>
          <p:cNvPicPr>
            <a:picLocks noChangeAspect="1" noChangeArrowheads="1"/>
          </p:cNvPicPr>
          <p:nvPr/>
        </p:nvPicPr>
        <p:blipFill>
          <a:blip r:embed="rId4" cstate="print"/>
          <a:srcRect/>
          <a:stretch>
            <a:fillRect/>
          </a:stretch>
        </p:blipFill>
        <p:spPr bwMode="auto">
          <a:xfrm>
            <a:off x="0" y="476672"/>
            <a:ext cx="9146291" cy="6077473"/>
          </a:xfrm>
          <a:prstGeom prst="rect">
            <a:avLst/>
          </a:prstGeom>
          <a:noFill/>
        </p:spPr>
      </p:pic>
      <p:pic>
        <p:nvPicPr>
          <p:cNvPr id="4" name="Picture 2"/>
          <p:cNvPicPr>
            <a:picLocks noChangeAspect="1" noChangeArrowheads="1"/>
          </p:cNvPicPr>
          <p:nvPr/>
        </p:nvPicPr>
        <p:blipFill>
          <a:blip r:embed="rId5" cstate="print"/>
          <a:srcRect/>
          <a:stretch>
            <a:fillRect/>
          </a:stretch>
        </p:blipFill>
        <p:spPr bwMode="auto">
          <a:xfrm>
            <a:off x="0" y="-936104"/>
            <a:ext cx="9866870" cy="7893496"/>
          </a:xfrm>
          <a:prstGeom prst="rect">
            <a:avLst/>
          </a:prstGeom>
          <a:noFill/>
          <a:ln w="9525">
            <a:noFill/>
            <a:miter lim="800000"/>
            <a:headEnd/>
            <a:tailEnd/>
          </a:ln>
        </p:spPr>
      </p:pic>
      <p:pic>
        <p:nvPicPr>
          <p:cNvPr id="5" name="Donald Trump vend des armes à l’Arabie Saoudite et le montre.mp4">
            <a:hlinkClick r:id="" action="ppaction://media"/>
          </p:cNvPr>
          <p:cNvPicPr>
            <a:picLocks noRot="1" noChangeAspect="1"/>
          </p:cNvPicPr>
          <p:nvPr>
            <a:videoFile r:link="rId1"/>
          </p:nvPr>
        </p:nvPicPr>
        <p:blipFill>
          <a:blip r:embed="rId6" cstate="print"/>
          <a:stretch>
            <a:fillRect/>
          </a:stretch>
        </p:blipFill>
        <p:spPr>
          <a:xfrm>
            <a:off x="5652120" y="2708920"/>
            <a:ext cx="3048000" cy="2286000"/>
          </a:xfrm>
          <a:prstGeom prst="rect">
            <a:avLst/>
          </a:prstGeom>
        </p:spPr>
      </p:pic>
      <p:pic>
        <p:nvPicPr>
          <p:cNvPr id="6" name="Picture 4" descr="Rencontre entre Donald Trump et Mohammed Ben Salman, le 20 mars à Washington."/>
          <p:cNvPicPr>
            <a:picLocks noChangeAspect="1" noChangeArrowheads="1"/>
          </p:cNvPicPr>
          <p:nvPr/>
        </p:nvPicPr>
        <p:blipFill>
          <a:blip r:embed="rId7" cstate="print"/>
          <a:srcRect/>
          <a:stretch>
            <a:fillRect/>
          </a:stretch>
        </p:blipFill>
        <p:spPr bwMode="auto">
          <a:xfrm>
            <a:off x="2051720" y="980728"/>
            <a:ext cx="5086350" cy="3390900"/>
          </a:xfrm>
          <a:prstGeom prst="rect">
            <a:avLst/>
          </a:prstGeom>
          <a:noFill/>
        </p:spPr>
      </p:pic>
      <p:sp>
        <p:nvSpPr>
          <p:cNvPr id="7" name="ZoneTexte 6"/>
          <p:cNvSpPr txBox="1"/>
          <p:nvPr/>
        </p:nvSpPr>
        <p:spPr>
          <a:xfrm>
            <a:off x="539552" y="260648"/>
            <a:ext cx="5040560" cy="1200329"/>
          </a:xfrm>
          <a:prstGeom prst="rect">
            <a:avLst/>
          </a:prstGeom>
          <a:noFill/>
        </p:spPr>
        <p:txBody>
          <a:bodyPr wrap="square" rtlCol="0">
            <a:spAutoFit/>
          </a:bodyPr>
          <a:lstStyle/>
          <a:p>
            <a:r>
              <a:rPr lang="fr-BE" sz="3600" dirty="0" smtClean="0">
                <a:solidFill>
                  <a:srgbClr val="C00000"/>
                </a:solidFill>
                <a:latin typeface="Aharoni" pitchFamily="2" charset="-79"/>
                <a:cs typeface="Aharoni" pitchFamily="2" charset="-79"/>
              </a:rPr>
              <a:t>Un commerce comme un autre ?</a:t>
            </a:r>
            <a:endParaRPr lang="fr-BE" sz="3600" dirty="0">
              <a:solidFill>
                <a:srgbClr val="C00000"/>
              </a:solidFill>
              <a:latin typeface="Aharoni" pitchFamily="2" charset="-79"/>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par>
                          <p:cTn id="8" fill="hold">
                            <p:stCondLst>
                              <p:cond delay="0"/>
                            </p:stCondLst>
                            <p:childTnLst>
                              <p:par>
                                <p:cTn id="9" presetID="24" presetClass="entr" presetSubtype="0" fill="hold" nodeType="afterEffect">
                                  <p:stCondLst>
                                    <p:cond delay="3000"/>
                                  </p:stCondLst>
                                  <p:childTnLst>
                                    <p:set>
                                      <p:cBhvr>
                                        <p:cTn id="10" dur="1" fill="hold">
                                          <p:stCondLst>
                                            <p:cond delay="0"/>
                                          </p:stCondLst>
                                        </p:cTn>
                                        <p:tgtEl>
                                          <p:spTgt spid="4"/>
                                        </p:tgtEl>
                                        <p:attrNameLst>
                                          <p:attrName>style.visibility</p:attrName>
                                        </p:attrNameLst>
                                      </p:cBhvr>
                                      <p:to>
                                        <p:strVal val="visible"/>
                                      </p:to>
                                    </p:set>
                                    <p:anim to="" calcmode="lin" valueType="num">
                                      <p:cBhvr>
                                        <p:cTn id="11" dur="1" fill="hold"/>
                                        <p:tgtEl>
                                          <p:spTgt spid="4"/>
                                        </p:tgtEl>
                                        <p:attrNameLst>
                                          <p:attrName/>
                                        </p:attrNameLst>
                                      </p:cBhvr>
                                    </p:anim>
                                  </p:childTnLst>
                                </p:cTn>
                              </p:par>
                            </p:childTnLst>
                          </p:cTn>
                        </p:par>
                        <p:par>
                          <p:cTn id="12" fill="hold">
                            <p:stCondLst>
                              <p:cond delay="3000"/>
                            </p:stCondLst>
                            <p:childTnLst>
                              <p:par>
                                <p:cTn id="13" presetID="39" presetClass="exit" presetSubtype="0" decel="100000" fill="hold" grpId="1" nodeType="afterEffect">
                                  <p:stCondLst>
                                    <p:cond delay="0"/>
                                  </p:stCondLst>
                                  <p:childTnLst>
                                    <p:anim calcmode="lin" valueType="num">
                                      <p:cBhvr>
                                        <p:cTn id="14" dur="500"/>
                                        <p:tgtEl>
                                          <p:spTgt spid="7"/>
                                        </p:tgtEl>
                                        <p:attrNameLst>
                                          <p:attrName>ppt_h</p:attrName>
                                        </p:attrNameLst>
                                      </p:cBhvr>
                                      <p:tavLst>
                                        <p:tav tm="0">
                                          <p:val>
                                            <p:strVal val="ppt_h"/>
                                          </p:val>
                                        </p:tav>
                                        <p:tav tm="50000">
                                          <p:val>
                                            <p:strVal val="ppt_h/20"/>
                                          </p:val>
                                        </p:tav>
                                        <p:tav tm="100000">
                                          <p:val>
                                            <p:strVal val="ppt_h/20"/>
                                          </p:val>
                                        </p:tav>
                                      </p:tavLst>
                                    </p:anim>
                                    <p:anim calcmode="lin" valueType="num">
                                      <p:cBhvr>
                                        <p:cTn id="15" dur="500"/>
                                        <p:tgtEl>
                                          <p:spTgt spid="7"/>
                                        </p:tgtEl>
                                        <p:attrNameLst>
                                          <p:attrName>ppt_w</p:attrName>
                                        </p:attrNameLst>
                                      </p:cBhvr>
                                      <p:tavLst>
                                        <p:tav tm="0">
                                          <p:val>
                                            <p:strVal val="ppt_w"/>
                                          </p:val>
                                        </p:tav>
                                        <p:tav tm="50000">
                                          <p:val>
                                            <p:strVal val="ppt_w+.3"/>
                                          </p:val>
                                        </p:tav>
                                        <p:tav tm="100000">
                                          <p:val>
                                            <p:strVal val="ppt_w+.3"/>
                                          </p:val>
                                        </p:tav>
                                      </p:tavLst>
                                    </p:anim>
                                    <p:anim calcmode="lin" valueType="num">
                                      <p:cBhvr>
                                        <p:cTn id="16" dur="500"/>
                                        <p:tgtEl>
                                          <p:spTgt spid="7"/>
                                        </p:tgtEl>
                                        <p:attrNameLst>
                                          <p:attrName>ppt_x</p:attrName>
                                        </p:attrNameLst>
                                      </p:cBhvr>
                                      <p:tavLst>
                                        <p:tav tm="0">
                                          <p:val>
                                            <p:strVal val="ppt_x"/>
                                          </p:val>
                                        </p:tav>
                                        <p:tav tm="50000">
                                          <p:val>
                                            <p:strVal val="ppt_x"/>
                                          </p:val>
                                        </p:tav>
                                        <p:tav tm="100000">
                                          <p:val>
                                            <p:strVal val="ppt_x-.3"/>
                                          </p:val>
                                        </p:tav>
                                      </p:tavLst>
                                    </p:anim>
                                    <p:anim calcmode="lin" valueType="num">
                                      <p:cBhvr>
                                        <p:cTn id="17" dur="500"/>
                                        <p:tgtEl>
                                          <p:spTgt spid="7"/>
                                        </p:tgtEl>
                                        <p:attrNameLst>
                                          <p:attrName>ppt_y</p:attrName>
                                        </p:attrNameLst>
                                      </p:cBhvr>
                                      <p:tavLst>
                                        <p:tav tm="0">
                                          <p:val>
                                            <p:strVal val="ppt_y"/>
                                          </p:val>
                                        </p:tav>
                                        <p:tav tm="100000">
                                          <p:val>
                                            <p:strVal val="ppt_y"/>
                                          </p:val>
                                        </p:tav>
                                      </p:tavLst>
                                    </p:anim>
                                    <p:set>
                                      <p:cBhvr>
                                        <p:cTn id="18" dur="1" fill="hold">
                                          <p:stCondLst>
                                            <p:cond delay="499"/>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to="" calcmode="lin" valueType="num">
                                      <p:cBhvr>
                                        <p:cTn id="23" dur="1" fill="hold"/>
                                        <p:tgtEl>
                                          <p:spTgt spid="5"/>
                                        </p:tgtEl>
                                        <p:attrNameLst>
                                          <p:attrName/>
                                        </p:attrNameLst>
                                      </p:cBhvr>
                                    </p:anim>
                                  </p:childTnLst>
                                </p:cTn>
                              </p:par>
                              <p:par>
                                <p:cTn id="24" presetID="39" presetClass="exit" presetSubtype="0" decel="100000" fill="hold" nodeType="withEffect">
                                  <p:stCondLst>
                                    <p:cond delay="0"/>
                                  </p:stCondLst>
                                  <p:childTnLst>
                                    <p:anim calcmode="lin" valueType="num">
                                      <p:cBhvr>
                                        <p:cTn id="25" dur="500"/>
                                        <p:tgtEl>
                                          <p:spTgt spid="4"/>
                                        </p:tgtEl>
                                        <p:attrNameLst>
                                          <p:attrName>ppt_h</p:attrName>
                                        </p:attrNameLst>
                                      </p:cBhvr>
                                      <p:tavLst>
                                        <p:tav tm="0">
                                          <p:val>
                                            <p:strVal val="ppt_h"/>
                                          </p:val>
                                        </p:tav>
                                        <p:tav tm="50000">
                                          <p:val>
                                            <p:strVal val="ppt_h/20"/>
                                          </p:val>
                                        </p:tav>
                                        <p:tav tm="100000">
                                          <p:val>
                                            <p:strVal val="ppt_h/20"/>
                                          </p:val>
                                        </p:tav>
                                      </p:tavLst>
                                    </p:anim>
                                    <p:anim calcmode="lin" valueType="num">
                                      <p:cBhvr>
                                        <p:cTn id="26" dur="500"/>
                                        <p:tgtEl>
                                          <p:spTgt spid="4"/>
                                        </p:tgtEl>
                                        <p:attrNameLst>
                                          <p:attrName>ppt_w</p:attrName>
                                        </p:attrNameLst>
                                      </p:cBhvr>
                                      <p:tavLst>
                                        <p:tav tm="0">
                                          <p:val>
                                            <p:strVal val="ppt_w"/>
                                          </p:val>
                                        </p:tav>
                                        <p:tav tm="50000">
                                          <p:val>
                                            <p:strVal val="ppt_w+.3"/>
                                          </p:val>
                                        </p:tav>
                                        <p:tav tm="100000">
                                          <p:val>
                                            <p:strVal val="ppt_w+.3"/>
                                          </p:val>
                                        </p:tav>
                                      </p:tavLst>
                                    </p:anim>
                                    <p:anim calcmode="lin" valueType="num">
                                      <p:cBhvr>
                                        <p:cTn id="27" dur="500"/>
                                        <p:tgtEl>
                                          <p:spTgt spid="4"/>
                                        </p:tgtEl>
                                        <p:attrNameLst>
                                          <p:attrName>ppt_x</p:attrName>
                                        </p:attrNameLst>
                                      </p:cBhvr>
                                      <p:tavLst>
                                        <p:tav tm="0">
                                          <p:val>
                                            <p:strVal val="ppt_x"/>
                                          </p:val>
                                        </p:tav>
                                        <p:tav tm="50000">
                                          <p:val>
                                            <p:strVal val="ppt_x"/>
                                          </p:val>
                                        </p:tav>
                                        <p:tav tm="100000">
                                          <p:val>
                                            <p:strVal val="ppt_x-.3"/>
                                          </p:val>
                                        </p:tav>
                                      </p:tavLst>
                                    </p:anim>
                                    <p:anim calcmode="lin" valueType="num">
                                      <p:cBhvr>
                                        <p:cTn id="28" dur="500"/>
                                        <p:tgtEl>
                                          <p:spTgt spid="4"/>
                                        </p:tgtEl>
                                        <p:attrNameLst>
                                          <p:attrName>ppt_y</p:attrName>
                                        </p:attrNameLst>
                                      </p:cBhvr>
                                      <p:tavLst>
                                        <p:tav tm="0">
                                          <p:val>
                                            <p:strVal val="ppt_y"/>
                                          </p:val>
                                        </p:tav>
                                        <p:tav tm="100000">
                                          <p:val>
                                            <p:strVal val="ppt_y"/>
                                          </p:val>
                                        </p:tav>
                                      </p:tavLst>
                                    </p:anim>
                                    <p:set>
                                      <p:cBhvr>
                                        <p:cTn id="29" dur="1" fill="hold">
                                          <p:stCondLst>
                                            <p:cond delay="499"/>
                                          </p:stCondLst>
                                        </p:cTn>
                                        <p:tgtEl>
                                          <p:spTgt spid="4"/>
                                        </p:tgtEl>
                                        <p:attrNameLst>
                                          <p:attrName>style.visibility</p:attrName>
                                        </p:attrNameLst>
                                      </p:cBhvr>
                                      <p:to>
                                        <p:strVal val="hidden"/>
                                      </p:to>
                                    </p:set>
                                  </p:childTnLst>
                                </p:cTn>
                              </p:par>
                              <p:par>
                                <p:cTn id="30" presetID="24"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 to="" calcmode="lin" valueType="num">
                                      <p:cBhvr>
                                        <p:cTn id="32" dur="1" fill="hold"/>
                                        <p:tgtEl>
                                          <p:spTgt spid="6"/>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1" fill="hold"/>
                                        <p:tgtEl>
                                          <p:spTgt spid="5"/>
                                        </p:tgtEl>
                                      </p:cBhvr>
                                    </p:cmd>
                                  </p:childTnLst>
                                </p:cTn>
                              </p:par>
                            </p:childTnLst>
                          </p:cTn>
                        </p:par>
                      </p:childTnLst>
                    </p:cTn>
                  </p:par>
                  <p:par>
                    <p:cTn id="37" fill="hold">
                      <p:stCondLst>
                        <p:cond delay="indefinite"/>
                      </p:stCondLst>
                      <p:childTnLst>
                        <p:par>
                          <p:cTn id="38" fill="hold">
                            <p:stCondLst>
                              <p:cond delay="0"/>
                            </p:stCondLst>
                            <p:childTnLst>
                              <p:par>
                                <p:cTn id="39" presetID="24" presetClass="entr" presetSubtype="0" fill="hold" nodeType="clickEffect">
                                  <p:stCondLst>
                                    <p:cond delay="0"/>
                                  </p:stCondLst>
                                  <p:childTnLst>
                                    <p:set>
                                      <p:cBhvr>
                                        <p:cTn id="40" dur="1" fill="hold">
                                          <p:stCondLst>
                                            <p:cond delay="0"/>
                                          </p:stCondLst>
                                        </p:cTn>
                                        <p:tgtEl>
                                          <p:spTgt spid="102402"/>
                                        </p:tgtEl>
                                        <p:attrNameLst>
                                          <p:attrName>style.visibility</p:attrName>
                                        </p:attrNameLst>
                                      </p:cBhvr>
                                      <p:to>
                                        <p:strVal val="visible"/>
                                      </p:to>
                                    </p:set>
                                    <p:anim to="" calcmode="lin" valueType="num">
                                      <p:cBhvr>
                                        <p:cTn id="41" dur="1" fill="hold"/>
                                        <p:tgtEl>
                                          <p:spTgt spid="102402"/>
                                        </p:tgtEl>
                                        <p:attrNameLst>
                                          <p:attrName/>
                                        </p:attrNameLst>
                                      </p:cBhvr>
                                    </p:anim>
                                  </p:childTnLst>
                                </p:cTn>
                              </p:par>
                              <p:par>
                                <p:cTn id="42" presetID="2" presetClass="exit" presetSubtype="4" fill="hold" nodeType="withEffect">
                                  <p:stCondLst>
                                    <p:cond delay="0"/>
                                  </p:stCondLst>
                                  <p:childTnLst>
                                    <p:anim calcmode="lin" valueType="num">
                                      <p:cBhvr additive="base">
                                        <p:cTn id="43" dur="500"/>
                                        <p:tgtEl>
                                          <p:spTgt spid="5"/>
                                        </p:tgtEl>
                                        <p:attrNameLst>
                                          <p:attrName>ppt_x</p:attrName>
                                        </p:attrNameLst>
                                      </p:cBhvr>
                                      <p:tavLst>
                                        <p:tav tm="0">
                                          <p:val>
                                            <p:strVal val="ppt_x"/>
                                          </p:val>
                                        </p:tav>
                                        <p:tav tm="100000">
                                          <p:val>
                                            <p:strVal val="ppt_x"/>
                                          </p:val>
                                        </p:tav>
                                      </p:tavLst>
                                    </p:anim>
                                    <p:anim calcmode="lin" valueType="num">
                                      <p:cBhvr additive="base">
                                        <p:cTn id="44" dur="500"/>
                                        <p:tgtEl>
                                          <p:spTgt spid="5"/>
                                        </p:tgtEl>
                                        <p:attrNameLst>
                                          <p:attrName>ppt_y</p:attrName>
                                        </p:attrNameLst>
                                      </p:cBhvr>
                                      <p:tavLst>
                                        <p:tav tm="0">
                                          <p:val>
                                            <p:strVal val="ppt_y"/>
                                          </p:val>
                                        </p:tav>
                                        <p:tav tm="100000">
                                          <p:val>
                                            <p:strVal val="1+ppt_h/2"/>
                                          </p:val>
                                        </p:tav>
                                      </p:tavLst>
                                    </p:anim>
                                    <p:set>
                                      <p:cBhvr>
                                        <p:cTn id="45" dur="1" fill="hold">
                                          <p:stCondLst>
                                            <p:cond delay="499"/>
                                          </p:stCondLst>
                                        </p:cTn>
                                        <p:tgtEl>
                                          <p:spTgt spid="5"/>
                                        </p:tgtEl>
                                        <p:attrNameLst>
                                          <p:attrName>style.visibility</p:attrName>
                                        </p:attrNameLst>
                                      </p:cBhvr>
                                      <p:to>
                                        <p:strVal val="hidden"/>
                                      </p:to>
                                    </p:set>
                                    <p:cmd type="call" cmd="stop">
                                      <p:cBhvr>
                                        <p:cTn id="46" dur="1">
                                          <p:stCondLst>
                                            <p:cond delay="499"/>
                                          </p:stCondLst>
                                        </p:cTn>
                                        <p:tgtEl>
                                          <p:spTgt spid="5"/>
                                        </p:tgtEl>
                                      </p:cBhvr>
                                    </p:cmd>
                                  </p:childTnLst>
                                </p:cTn>
                              </p:par>
                              <p:par>
                                <p:cTn id="47" presetID="2" presetClass="exit" presetSubtype="4" fill="hold" nodeType="withEffect">
                                  <p:stCondLst>
                                    <p:cond delay="0"/>
                                  </p:stCondLst>
                                  <p:childTnLst>
                                    <p:anim calcmode="lin" valueType="num">
                                      <p:cBhvr additive="base">
                                        <p:cTn id="48" dur="500"/>
                                        <p:tgtEl>
                                          <p:spTgt spid="6"/>
                                        </p:tgtEl>
                                        <p:attrNameLst>
                                          <p:attrName>ppt_x</p:attrName>
                                        </p:attrNameLst>
                                      </p:cBhvr>
                                      <p:tavLst>
                                        <p:tav tm="0">
                                          <p:val>
                                            <p:strVal val="ppt_x"/>
                                          </p:val>
                                        </p:tav>
                                        <p:tav tm="100000">
                                          <p:val>
                                            <p:strVal val="ppt_x"/>
                                          </p:val>
                                        </p:tav>
                                      </p:tavLst>
                                    </p:anim>
                                    <p:anim calcmode="lin" valueType="num">
                                      <p:cBhvr additive="base">
                                        <p:cTn id="49" dur="500"/>
                                        <p:tgtEl>
                                          <p:spTgt spid="6"/>
                                        </p:tgtEl>
                                        <p:attrNameLst>
                                          <p:attrName>ppt_y</p:attrName>
                                        </p:attrNameLst>
                                      </p:cBhvr>
                                      <p:tavLst>
                                        <p:tav tm="0">
                                          <p:val>
                                            <p:strVal val="ppt_y"/>
                                          </p:val>
                                        </p:tav>
                                        <p:tav tm="100000">
                                          <p:val>
                                            <p:strVal val="1+ppt_h/2"/>
                                          </p:val>
                                        </p:tav>
                                      </p:tavLst>
                                    </p:anim>
                                    <p:set>
                                      <p:cBhvr>
                                        <p:cTn id="50"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fullScrn="1">
              <p:cMediaNode>
                <p:cTn id="51" fill="hold" display="0">
                  <p:stCondLst>
                    <p:cond delay="indefinite"/>
                  </p:stCondLst>
                  <p:endCondLst>
                    <p:cond evt="onNext" delay="0">
                      <p:tgtEl>
                        <p:sldTgt/>
                      </p:tgtEl>
                    </p:cond>
                    <p:cond evt="onPrev" delay="0">
                      <p:tgtEl>
                        <p:sldTgt/>
                      </p:tgtEl>
                    </p:cond>
                  </p:endCondLst>
                </p:cTn>
                <p:tgtEl>
                  <p:spTgt spid="5"/>
                </p:tgtEl>
              </p:cMediaNode>
            </p:video>
            <p:seq concurrent="1" nextAc="seek">
              <p:cTn id="52" restart="whenNotActive" fill="hold" evtFilter="cancelBubble" nodeType="interactiveSeq">
                <p:stCondLst>
                  <p:cond evt="onClick" delay="0">
                    <p:tgtEl>
                      <p:spTgt spid="5"/>
                    </p:tgtEl>
                  </p:cond>
                </p:stCondLst>
                <p:endSync evt="end" delay="0">
                  <p:rtn val="all"/>
                </p:endSync>
                <p:childTnLst>
                  <p:par>
                    <p:cTn id="53" fill="hold">
                      <p:stCondLst>
                        <p:cond delay="0"/>
                      </p:stCondLst>
                      <p:childTnLst>
                        <p:par>
                          <p:cTn id="54" fill="hold">
                            <p:stCondLst>
                              <p:cond delay="0"/>
                            </p:stCondLst>
                            <p:childTnLst>
                              <p:par>
                                <p:cTn id="55" presetID="2" presetClass="mediacall" presetSubtype="0" fill="hold" nodeType="clickEffect">
                                  <p:stCondLst>
                                    <p:cond delay="0"/>
                                  </p:stCondLst>
                                  <p:childTnLst>
                                    <p:cmd type="call" cmd="togglePause">
                                      <p:cBhvr>
                                        <p:cTn id="56" dur="1" fill="hold"/>
                                        <p:tgtEl>
                                          <p:spTgt spid="5"/>
                                        </p:tgtEl>
                                      </p:cBhvr>
                                    </p:cmd>
                                  </p:childTnLst>
                                </p:cTn>
                              </p:par>
                            </p:childTnLst>
                          </p:cTn>
                        </p:par>
                      </p:childTnLst>
                    </p:cTn>
                  </p:par>
                </p:childTnLst>
              </p:cTn>
              <p:nextCondLst>
                <p:cond evt="onClick" delay="0">
                  <p:tgtEl>
                    <p:spTgt spid="5"/>
                  </p:tgtEl>
                </p:cond>
              </p:nextCondLst>
            </p:seq>
          </p:childTnLst>
        </p:cTn>
      </p:par>
    </p:tnLst>
    <p:bldLst>
      <p:bldP spid="7" grpId="0"/>
      <p:bldP spid="7" grpId="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éographie des exportations"/>
          <p:cNvPicPr>
            <a:picLocks noChangeAspect="1" noChangeArrowheads="1"/>
          </p:cNvPicPr>
          <p:nvPr/>
        </p:nvPicPr>
        <p:blipFill>
          <a:blip r:embed="rId3" cstate="print"/>
          <a:srcRect/>
          <a:stretch>
            <a:fillRect/>
          </a:stretch>
        </p:blipFill>
        <p:spPr bwMode="auto">
          <a:xfrm>
            <a:off x="0" y="159130"/>
            <a:ext cx="9144000" cy="6338259"/>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https://www.monde-diplomatique.fr/IMG/png/1-Armes_acheteurs.pn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2-17-American-vs.-Russian-style.jpg (700×477)"/>
          <p:cNvPicPr>
            <a:picLocks noChangeAspect="1" noChangeArrowheads="1"/>
          </p:cNvPicPr>
          <p:nvPr/>
        </p:nvPicPr>
        <p:blipFill>
          <a:blip r:embed="rId3" cstate="print"/>
          <a:srcRect/>
          <a:stretch>
            <a:fillRect/>
          </a:stretch>
        </p:blipFill>
        <p:spPr bwMode="auto">
          <a:xfrm>
            <a:off x="0" y="426355"/>
            <a:ext cx="9144000" cy="6230985"/>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 name="Endless War - Raf Schoenmaekers.gif" descr="Endless War - Raf Schoenmaekers.gif"/>
          <p:cNvPicPr>
            <a:picLocks/>
          </p:cNvPicPr>
          <p:nvPr/>
        </p:nvPicPr>
        <p:blipFill>
          <a:blip r:embed="rId2" cstate="print">
            <a:extLst/>
          </a:blip>
          <a:stretch>
            <a:fillRect/>
          </a:stretch>
        </p:blipFill>
        <p:spPr>
          <a:xfrm>
            <a:off x="1187624" y="332656"/>
            <a:ext cx="6077893" cy="5832648"/>
          </a:xfrm>
          <a:prstGeom prst="rect">
            <a:avLst/>
          </a:prstGeom>
          <a:ln w="12700">
            <a:miter lim="400000"/>
          </a:ln>
        </p:spPr>
      </p:pic>
      <p:sp>
        <p:nvSpPr>
          <p:cNvPr id="186" name="Crédit : Endless War / Raf Schoenmaekers"/>
          <p:cNvSpPr txBox="1"/>
          <p:nvPr/>
        </p:nvSpPr>
        <p:spPr>
          <a:xfrm>
            <a:off x="251520" y="6381328"/>
            <a:ext cx="4416458" cy="241409"/>
          </a:xfrm>
          <a:prstGeom prst="rect">
            <a:avLst/>
          </a:prstGeom>
          <a:ln w="12700">
            <a:miter lim="400000"/>
          </a:ln>
          <a:extLst>
            <a:ext uri="{C572A759-6A51-4108-AA02-DFA0A04FC94B}">
              <ma14:wrappingTextBoxFlag xmlns="" xmlns:ma14="http://schemas.microsoft.com/office/mac/drawingml/2011/main" val="1"/>
            </a:ext>
          </a:extLst>
        </p:spPr>
        <p:txBody>
          <a:bodyPr wrap="square" lIns="35717" tIns="35717" rIns="35717" bIns="35717" anchor="ctr">
            <a:spAutoFit/>
          </a:bodyPr>
          <a:lstStyle/>
          <a:p>
            <a:pPr>
              <a:defRPr sz="1500">
                <a:solidFill>
                  <a:schemeClr val="accent1">
                    <a:hueOff val="47394"/>
                    <a:satOff val="-25753"/>
                    <a:lumOff val="-7544"/>
                  </a:schemeClr>
                </a:solidFill>
                <a:latin typeface="Avenir Book"/>
                <a:ea typeface="Avenir Book"/>
                <a:cs typeface="Avenir Book"/>
                <a:sym typeface="Avenir Book"/>
              </a:defRPr>
            </a:pPr>
            <a:r>
              <a:rPr sz="1050" b="1" dirty="0" err="1"/>
              <a:t>Crédit</a:t>
            </a:r>
            <a:r>
              <a:rPr sz="1050" b="1" dirty="0"/>
              <a:t> : </a:t>
            </a:r>
            <a:r>
              <a:rPr sz="1050" b="1" dirty="0">
                <a:latin typeface="Avenir Book Oblique"/>
                <a:ea typeface="Avenir Book Oblique"/>
                <a:cs typeface="Avenir Book Oblique"/>
                <a:sym typeface="Avenir Book Oblique"/>
              </a:rPr>
              <a:t>Endless War</a:t>
            </a:r>
            <a:r>
              <a:rPr sz="1050" b="1" dirty="0"/>
              <a:t> / </a:t>
            </a:r>
            <a:r>
              <a:rPr sz="1050" b="1" dirty="0" err="1"/>
              <a:t>Raf</a:t>
            </a:r>
            <a:r>
              <a:rPr sz="1050" b="1" dirty="0"/>
              <a:t> </a:t>
            </a:r>
            <a:r>
              <a:rPr sz="1050" b="1" dirty="0" err="1"/>
              <a:t>Schoenmaekers</a:t>
            </a:r>
            <a:endParaRPr sz="1050" b="1" dirty="0"/>
          </a:p>
        </p:txBody>
      </p:sp>
      <p:grpSp>
        <p:nvGrpSpPr>
          <p:cNvPr id="2" name="AVATAR_GRIP.png"/>
          <p:cNvGrpSpPr/>
          <p:nvPr/>
        </p:nvGrpSpPr>
        <p:grpSpPr>
          <a:xfrm>
            <a:off x="6444208" y="4725144"/>
            <a:ext cx="2516661" cy="2045331"/>
            <a:chOff x="0" y="0"/>
            <a:chExt cx="1693999" cy="1770199"/>
          </a:xfrm>
        </p:grpSpPr>
        <p:pic>
          <p:nvPicPr>
            <p:cNvPr id="183" name="AVATAR_GRIP.png" descr="AVATAR_GRIP.png"/>
            <p:cNvPicPr>
              <a:picLocks noChangeAspect="1"/>
            </p:cNvPicPr>
            <p:nvPr/>
          </p:nvPicPr>
          <p:blipFill>
            <a:blip r:embed="rId3" cstate="print">
              <a:extLst/>
            </a:blip>
            <a:stretch>
              <a:fillRect/>
            </a:stretch>
          </p:blipFill>
          <p:spPr>
            <a:xfrm>
              <a:off x="127000" y="88900"/>
              <a:ext cx="1440000" cy="1440000"/>
            </a:xfrm>
            <a:prstGeom prst="rect">
              <a:avLst/>
            </a:prstGeom>
            <a:ln>
              <a:noFill/>
            </a:ln>
            <a:effectLst/>
          </p:spPr>
        </p:pic>
        <p:pic>
          <p:nvPicPr>
            <p:cNvPr id="182" name="AVATAR_GRIP.png" descr="AVATAR_GRIP.png"/>
            <p:cNvPicPr>
              <a:picLocks/>
            </p:cNvPicPr>
            <p:nvPr/>
          </p:nvPicPr>
          <p:blipFill>
            <a:blip r:embed="rId4" cstate="print">
              <a:extLst/>
            </a:blip>
            <a:stretch>
              <a:fillRect/>
            </a:stretch>
          </p:blipFill>
          <p:spPr>
            <a:xfrm>
              <a:off x="0" y="0"/>
              <a:ext cx="1694000" cy="1770200"/>
            </a:xfrm>
            <a:prstGeom prst="rect">
              <a:avLst/>
            </a:prstGeom>
            <a:effectLst/>
          </p:spPr>
        </p:pic>
      </p:grpSp>
    </p:spTree>
  </p:cSld>
  <p:clrMapOvr>
    <a:masterClrMapping/>
  </p:clrMapOvr>
  <p:transition spd="med"/>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196634" y="-1377258"/>
            <a:ext cx="12192000" cy="9753600"/>
          </a:xfrm>
          <a:prstGeom prst="rect">
            <a:avLst/>
          </a:prstGeom>
          <a:noFill/>
          <a:ln w="9525">
            <a:noFill/>
            <a:miter lim="800000"/>
            <a:headEnd/>
            <a:tailEnd/>
          </a:ln>
        </p:spPr>
      </p:pic>
      <p:grpSp>
        <p:nvGrpSpPr>
          <p:cNvPr id="2" name="AVATAR_GRIP.png"/>
          <p:cNvGrpSpPr/>
          <p:nvPr/>
        </p:nvGrpSpPr>
        <p:grpSpPr>
          <a:xfrm>
            <a:off x="69450" y="46300"/>
            <a:ext cx="2018678" cy="1721345"/>
            <a:chOff x="0" y="0"/>
            <a:chExt cx="1693999" cy="1770199"/>
          </a:xfrm>
        </p:grpSpPr>
        <p:pic>
          <p:nvPicPr>
            <p:cNvPr id="4" name="AVATAR_GRIP.png" descr="AVATAR_GRIP.png"/>
            <p:cNvPicPr>
              <a:picLocks noChangeAspect="1"/>
            </p:cNvPicPr>
            <p:nvPr/>
          </p:nvPicPr>
          <p:blipFill>
            <a:blip r:embed="rId4" cstate="print">
              <a:extLst/>
            </a:blip>
            <a:stretch>
              <a:fillRect/>
            </a:stretch>
          </p:blipFill>
          <p:spPr>
            <a:xfrm>
              <a:off x="127000" y="88900"/>
              <a:ext cx="1440000" cy="1440000"/>
            </a:xfrm>
            <a:prstGeom prst="rect">
              <a:avLst/>
            </a:prstGeom>
            <a:ln>
              <a:noFill/>
            </a:ln>
            <a:effectLst/>
          </p:spPr>
        </p:pic>
        <p:pic>
          <p:nvPicPr>
            <p:cNvPr id="5" name="AVATAR_GRIP.png" descr="AVATAR_GRIP.png"/>
            <p:cNvPicPr>
              <a:picLocks/>
            </p:cNvPicPr>
            <p:nvPr/>
          </p:nvPicPr>
          <p:blipFill>
            <a:blip r:embed="rId5" cstate="print">
              <a:extLst/>
            </a:blip>
            <a:stretch>
              <a:fillRect/>
            </a:stretch>
          </p:blipFill>
          <p:spPr>
            <a:xfrm>
              <a:off x="0" y="0"/>
              <a:ext cx="1694000" cy="1770200"/>
            </a:xfrm>
            <a:prstGeom prst="rect">
              <a:avLst/>
            </a:prstGeom>
            <a:effectLst/>
          </p:spPr>
        </p:pic>
      </p:gr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722496" y="-196775"/>
            <a:ext cx="12192000" cy="9753600"/>
          </a:xfrm>
          <a:prstGeom prst="rect">
            <a:avLst/>
          </a:prstGeom>
          <a:noFill/>
          <a:ln w="9525">
            <a:noFill/>
            <a:miter lim="800000"/>
            <a:headEnd/>
            <a:tailEnd/>
          </a:ln>
        </p:spPr>
      </p:pic>
      <p:sp>
        <p:nvSpPr>
          <p:cNvPr id="133122" name="AutoShape 2" descr="Hom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a:p>
        </p:txBody>
      </p:sp>
      <p:sp>
        <p:nvSpPr>
          <p:cNvPr id="133124" name="AutoShape 4" descr="Résultat de recherche d'images pour &quot;sipri logo&quot;"/>
          <p:cNvSpPr>
            <a:spLocks noChangeAspect="1" noChangeArrowheads="1"/>
          </p:cNvSpPr>
          <p:nvPr/>
        </p:nvSpPr>
        <p:spPr bwMode="auto">
          <a:xfrm>
            <a:off x="155575" y="-585788"/>
            <a:ext cx="1228725" cy="1228726"/>
          </a:xfrm>
          <a:prstGeom prst="rect">
            <a:avLst/>
          </a:prstGeom>
          <a:noFill/>
        </p:spPr>
        <p:txBody>
          <a:bodyPr vert="horz" wrap="square" lIns="91440" tIns="45720" rIns="91440" bIns="45720" numCol="1" anchor="t" anchorCtr="0" compatLnSpc="1">
            <a:prstTxWarp prst="textNoShape">
              <a:avLst/>
            </a:prstTxWarp>
          </a:bodyPr>
          <a:lstStyle/>
          <a:p>
            <a:endParaRPr lang="fr-BE"/>
          </a:p>
        </p:txBody>
      </p:sp>
      <p:pic>
        <p:nvPicPr>
          <p:cNvPr id="133126" name="Picture 6" descr="Résultat de recherche d'images pour &quot;sipri logo&quot;"/>
          <p:cNvPicPr>
            <a:picLocks noChangeAspect="1" noChangeArrowheads="1"/>
          </p:cNvPicPr>
          <p:nvPr/>
        </p:nvPicPr>
        <p:blipFill>
          <a:blip r:embed="rId3" cstate="print"/>
          <a:srcRect/>
          <a:stretch>
            <a:fillRect/>
          </a:stretch>
        </p:blipFill>
        <p:spPr bwMode="auto">
          <a:xfrm>
            <a:off x="4211960" y="332656"/>
            <a:ext cx="2733675" cy="1676400"/>
          </a:xfrm>
          <a:prstGeom prst="rect">
            <a:avLst/>
          </a:prstGeom>
          <a:noFill/>
        </p:spPr>
      </p:pic>
      <p:grpSp>
        <p:nvGrpSpPr>
          <p:cNvPr id="3" name="AVATAR_GRIP.png"/>
          <p:cNvGrpSpPr/>
          <p:nvPr/>
        </p:nvGrpSpPr>
        <p:grpSpPr>
          <a:xfrm>
            <a:off x="6156176" y="620688"/>
            <a:ext cx="2234702" cy="1872208"/>
            <a:chOff x="0" y="0"/>
            <a:chExt cx="1693999" cy="1770199"/>
          </a:xfrm>
        </p:grpSpPr>
        <p:pic>
          <p:nvPicPr>
            <p:cNvPr id="4" name="AVATAR_GRIP.png" descr="AVATAR_GRIP.png"/>
            <p:cNvPicPr>
              <a:picLocks noChangeAspect="1"/>
            </p:cNvPicPr>
            <p:nvPr/>
          </p:nvPicPr>
          <p:blipFill>
            <a:blip r:embed="rId4" cstate="print">
              <a:extLst/>
            </a:blip>
            <a:stretch>
              <a:fillRect/>
            </a:stretch>
          </p:blipFill>
          <p:spPr>
            <a:xfrm>
              <a:off x="127000" y="88900"/>
              <a:ext cx="1440000" cy="1440000"/>
            </a:xfrm>
            <a:prstGeom prst="rect">
              <a:avLst/>
            </a:prstGeom>
            <a:ln>
              <a:noFill/>
            </a:ln>
            <a:effectLst/>
          </p:spPr>
        </p:pic>
        <p:pic>
          <p:nvPicPr>
            <p:cNvPr id="5" name="AVATAR_GRIP.png" descr="AVATAR_GRIP.png"/>
            <p:cNvPicPr>
              <a:picLocks/>
            </p:cNvPicPr>
            <p:nvPr/>
          </p:nvPicPr>
          <p:blipFill>
            <a:blip r:embed="rId5" cstate="print">
              <a:extLst/>
            </a:blip>
            <a:stretch>
              <a:fillRect/>
            </a:stretch>
          </p:blipFill>
          <p:spPr>
            <a:xfrm>
              <a:off x="0" y="0"/>
              <a:ext cx="1694000" cy="1770200"/>
            </a:xfrm>
            <a:prstGeom prst="rect">
              <a:avLst/>
            </a:prstGeom>
            <a:effectLst/>
          </p:spPr>
        </p:pic>
      </p:gr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associée"/>
          <p:cNvPicPr>
            <a:picLocks noChangeAspect="1" noChangeArrowheads="1"/>
          </p:cNvPicPr>
          <p:nvPr/>
        </p:nvPicPr>
        <p:blipFill>
          <a:blip r:embed="rId3" cstate="print"/>
          <a:srcRect/>
          <a:stretch>
            <a:fillRect/>
          </a:stretch>
        </p:blipFill>
        <p:spPr bwMode="auto">
          <a:xfrm>
            <a:off x="323528" y="17716"/>
            <a:ext cx="5832648" cy="6840284"/>
          </a:xfrm>
          <a:prstGeom prst="rect">
            <a:avLst/>
          </a:prstGeom>
          <a:noFill/>
        </p:spPr>
      </p:pic>
      <p:pic>
        <p:nvPicPr>
          <p:cNvPr id="25601" name="Picture 1"/>
          <p:cNvPicPr>
            <a:picLocks noChangeAspect="1" noChangeArrowheads="1"/>
          </p:cNvPicPr>
          <p:nvPr/>
        </p:nvPicPr>
        <p:blipFill>
          <a:blip r:embed="rId4" cstate="print"/>
          <a:srcRect/>
          <a:stretch>
            <a:fillRect/>
          </a:stretch>
        </p:blipFill>
        <p:spPr bwMode="auto">
          <a:xfrm>
            <a:off x="69726" y="-243408"/>
            <a:ext cx="9127014" cy="7301611"/>
          </a:xfrm>
          <a:prstGeom prst="rect">
            <a:avLst/>
          </a:prstGeom>
          <a:noFill/>
          <a:ln w="9525">
            <a:noFill/>
            <a:miter lim="800000"/>
            <a:headEnd/>
            <a:tailEnd/>
          </a:ln>
        </p:spPr>
      </p:pic>
      <p:grpSp>
        <p:nvGrpSpPr>
          <p:cNvPr id="3" name="AVATAR_GRIP.png"/>
          <p:cNvGrpSpPr/>
          <p:nvPr/>
        </p:nvGrpSpPr>
        <p:grpSpPr>
          <a:xfrm>
            <a:off x="5796136" y="4221088"/>
            <a:ext cx="2880320" cy="2304256"/>
            <a:chOff x="0" y="0"/>
            <a:chExt cx="1693999" cy="1770199"/>
          </a:xfrm>
        </p:grpSpPr>
        <p:pic>
          <p:nvPicPr>
            <p:cNvPr id="6" name="AVATAR_GRIP.png" descr="AVATAR_GRIP.png"/>
            <p:cNvPicPr>
              <a:picLocks noChangeAspect="1"/>
            </p:cNvPicPr>
            <p:nvPr/>
          </p:nvPicPr>
          <p:blipFill>
            <a:blip r:embed="rId5" cstate="print">
              <a:extLst/>
            </a:blip>
            <a:stretch>
              <a:fillRect/>
            </a:stretch>
          </p:blipFill>
          <p:spPr>
            <a:xfrm>
              <a:off x="127000" y="88900"/>
              <a:ext cx="1440000" cy="1440000"/>
            </a:xfrm>
            <a:prstGeom prst="rect">
              <a:avLst/>
            </a:prstGeom>
            <a:ln>
              <a:noFill/>
            </a:ln>
            <a:effectLst/>
          </p:spPr>
        </p:pic>
        <p:pic>
          <p:nvPicPr>
            <p:cNvPr id="7" name="AVATAR_GRIP.png" descr="AVATAR_GRIP.png"/>
            <p:cNvPicPr>
              <a:picLocks/>
            </p:cNvPicPr>
            <p:nvPr/>
          </p:nvPicPr>
          <p:blipFill>
            <a:blip r:embed="rId6" cstate="print">
              <a:extLst/>
            </a:blip>
            <a:stretch>
              <a:fillRect/>
            </a:stretch>
          </p:blipFill>
          <p:spPr>
            <a:xfrm>
              <a:off x="0" y="0"/>
              <a:ext cx="1694000" cy="1770200"/>
            </a:xfrm>
            <a:prstGeom prst="rect">
              <a:avLst/>
            </a:prstGeom>
            <a:effec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25601"/>
                                        </p:tgtEl>
                                        <p:attrNameLst>
                                          <p:attrName>style.visibility</p:attrName>
                                        </p:attrNameLst>
                                      </p:cBhvr>
                                      <p:to>
                                        <p:strVal val="visible"/>
                                      </p:to>
                                    </p:set>
                                    <p:anim to="" calcmode="lin" valueType="num">
                                      <p:cBhvr>
                                        <p:cTn id="12" dur="1" fill="hold"/>
                                        <p:tgtEl>
                                          <p:spTgt spid="25601"/>
                                        </p:tgtEl>
                                        <p:attrNameLst>
                                          <p:attrName/>
                                        </p:attrNameLst>
                                      </p:cBhvr>
                                    </p:anim>
                                  </p:childTnLst>
                                </p:cTn>
                              </p:par>
                              <p:par>
                                <p:cTn id="13" presetID="24"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to="" calcmode="lin" valueType="num">
                                      <p:cBhvr>
                                        <p:cTn id="15"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www.diplomatie.gouv.fr/IMG/jpg/infographieeau_fr_cle0d6ea1.jpg"/>
          <p:cNvPicPr>
            <a:picLocks noChangeAspect="1" noChangeArrowheads="1"/>
          </p:cNvPicPr>
          <p:nvPr/>
        </p:nvPicPr>
        <p:blipFill>
          <a:blip r:embed="rId3" cstate="print"/>
          <a:srcRect/>
          <a:stretch>
            <a:fillRect/>
          </a:stretch>
        </p:blipFill>
        <p:spPr bwMode="auto">
          <a:xfrm>
            <a:off x="971600" y="-3123728"/>
            <a:ext cx="3096344" cy="8942662"/>
          </a:xfrm>
          <a:prstGeom prst="rect">
            <a:avLst/>
          </a:prstGeom>
          <a:noFill/>
        </p:spPr>
      </p:pic>
      <p:pic>
        <p:nvPicPr>
          <p:cNvPr id="14338" name="Picture 2" descr="Image associée"/>
          <p:cNvPicPr>
            <a:picLocks noChangeAspect="1" noChangeArrowheads="1"/>
          </p:cNvPicPr>
          <p:nvPr/>
        </p:nvPicPr>
        <p:blipFill>
          <a:blip r:embed="rId4" cstate="print"/>
          <a:srcRect/>
          <a:stretch>
            <a:fillRect/>
          </a:stretch>
        </p:blipFill>
        <p:spPr bwMode="auto">
          <a:xfrm>
            <a:off x="0" y="629308"/>
            <a:ext cx="7164288" cy="3582145"/>
          </a:xfrm>
          <a:prstGeom prst="rect">
            <a:avLst/>
          </a:prstGeom>
          <a:noFill/>
        </p:spPr>
      </p:pic>
      <p:pic>
        <p:nvPicPr>
          <p:cNvPr id="65538" name="Picture 2" descr="https://www.diplomatie.gouv.fr/IMG/jpg/infographieeau_fr_cle0d6ea1.jpg"/>
          <p:cNvPicPr>
            <a:picLocks noChangeAspect="1" noChangeArrowheads="1"/>
          </p:cNvPicPr>
          <p:nvPr/>
        </p:nvPicPr>
        <p:blipFill>
          <a:blip r:embed="rId3" cstate="print"/>
          <a:srcRect/>
          <a:stretch>
            <a:fillRect/>
          </a:stretch>
        </p:blipFill>
        <p:spPr bwMode="auto">
          <a:xfrm>
            <a:off x="5508104" y="0"/>
            <a:ext cx="2809875" cy="8115301"/>
          </a:xfrm>
          <a:prstGeom prst="rect">
            <a:avLst/>
          </a:prstGeom>
          <a:noFill/>
        </p:spPr>
      </p:pic>
      <p:sp>
        <p:nvSpPr>
          <p:cNvPr id="5" name="ZoneTexte 4"/>
          <p:cNvSpPr txBox="1"/>
          <p:nvPr/>
        </p:nvSpPr>
        <p:spPr>
          <a:xfrm>
            <a:off x="4139952" y="4653136"/>
            <a:ext cx="1368152" cy="1200329"/>
          </a:xfrm>
          <a:prstGeom prst="rect">
            <a:avLst/>
          </a:prstGeom>
          <a:noFill/>
        </p:spPr>
        <p:txBody>
          <a:bodyPr wrap="square" rtlCol="0">
            <a:spAutoFit/>
          </a:bodyPr>
          <a:lstStyle/>
          <a:p>
            <a:r>
              <a:rPr lang="fr-BE" b="1" dirty="0" smtClean="0">
                <a:solidFill>
                  <a:schemeClr val="bg1"/>
                </a:solidFill>
                <a:latin typeface="Aharoni" pitchFamily="2" charset="-79"/>
                <a:cs typeface="Aharoni" pitchFamily="2" charset="-79"/>
              </a:rPr>
              <a:t>Site </a:t>
            </a:r>
            <a:r>
              <a:rPr lang="fr-BE" b="1" dirty="0" smtClean="0">
                <a:solidFill>
                  <a:srgbClr val="C00000"/>
                </a:solidFill>
                <a:latin typeface="Aharoni" pitchFamily="2" charset="-79"/>
                <a:cs typeface="Aharoni" pitchFamily="2" charset="-79"/>
              </a:rPr>
              <a:t>officiel</a:t>
            </a:r>
            <a:r>
              <a:rPr lang="fr-BE" b="1" dirty="0" smtClean="0">
                <a:solidFill>
                  <a:schemeClr val="bg1"/>
                </a:solidFill>
                <a:latin typeface="Aharoni" pitchFamily="2" charset="-79"/>
                <a:cs typeface="Aharoni" pitchFamily="2" charset="-79"/>
              </a:rPr>
              <a:t> de la diplomatie française</a:t>
            </a:r>
            <a:endParaRPr lang="fr-BE" b="1" dirty="0">
              <a:solidFill>
                <a:schemeClr val="bg1"/>
              </a:solidFill>
              <a:latin typeface="Aharoni" pitchFamily="2" charset="-79"/>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65538"/>
                                        </p:tgtEl>
                                        <p:attrNameLst>
                                          <p:attrName>style.visibility</p:attrName>
                                        </p:attrNameLst>
                                      </p:cBhvr>
                                      <p:to>
                                        <p:strVal val="visible"/>
                                      </p:to>
                                    </p:set>
                                    <p:animEffect transition="in" filter="dissolve">
                                      <p:cBhvr>
                                        <p:cTn id="10" dur="500"/>
                                        <p:tgtEl>
                                          <p:spTgt spid="65538"/>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par>
                                <p:cTn id="14" presetID="9" presetClass="entr" presetSubtype="0" fill="hold" nodeType="withEffect">
                                  <p:stCondLst>
                                    <p:cond delay="0"/>
                                  </p:stCondLst>
                                  <p:childTnLst>
                                    <p:set>
                                      <p:cBhvr>
                                        <p:cTn id="15" dur="1" fill="hold">
                                          <p:stCondLst>
                                            <p:cond delay="0"/>
                                          </p:stCondLst>
                                        </p:cTn>
                                        <p:tgtEl>
                                          <p:spTgt spid="14338"/>
                                        </p:tgtEl>
                                        <p:attrNameLst>
                                          <p:attrName>style.visibility</p:attrName>
                                        </p:attrNameLst>
                                      </p:cBhvr>
                                      <p:to>
                                        <p:strVal val="visible"/>
                                      </p:to>
                                    </p:set>
                                    <p:animEffect transition="in" filter="dissolve">
                                      <p:cBhvr>
                                        <p:cTn id="16" dur="5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s://www.diplomatie.gouv.fr/IMG/jpg/relations_france_qatar_fr_cle0b456b.jpg"/>
          <p:cNvPicPr>
            <a:picLocks noChangeAspect="1" noChangeArrowheads="1"/>
          </p:cNvPicPr>
          <p:nvPr/>
        </p:nvPicPr>
        <p:blipFill>
          <a:blip r:embed="rId3" cstate="print"/>
          <a:srcRect/>
          <a:stretch>
            <a:fillRect/>
          </a:stretch>
        </p:blipFill>
        <p:spPr bwMode="auto">
          <a:xfrm>
            <a:off x="611560" y="37533"/>
            <a:ext cx="3312368" cy="6820467"/>
          </a:xfrm>
          <a:prstGeom prst="rect">
            <a:avLst/>
          </a:prstGeom>
          <a:noFill/>
        </p:spPr>
      </p:pic>
      <p:sp>
        <p:nvSpPr>
          <p:cNvPr id="5" name="Rectangle 4"/>
          <p:cNvSpPr/>
          <p:nvPr/>
        </p:nvSpPr>
        <p:spPr>
          <a:xfrm>
            <a:off x="4211960" y="1122775"/>
            <a:ext cx="3888432" cy="5047536"/>
          </a:xfrm>
          <a:prstGeom prst="rect">
            <a:avLst/>
          </a:prstGeom>
        </p:spPr>
        <p:txBody>
          <a:bodyPr wrap="square">
            <a:spAutoFit/>
          </a:bodyPr>
          <a:lstStyle/>
          <a:p>
            <a:r>
              <a:rPr lang="fr-BE" sz="1400" b="1" dirty="0" smtClean="0">
                <a:solidFill>
                  <a:srgbClr val="C00000"/>
                </a:solidFill>
                <a:latin typeface="Aharoni" pitchFamily="2" charset="-79"/>
                <a:cs typeface="Aharoni" pitchFamily="2" charset="-79"/>
              </a:rPr>
              <a:t>Les investissements du Qatar en France :</a:t>
            </a:r>
          </a:p>
          <a:p>
            <a:endParaRPr lang="fr-BE" sz="1400" dirty="0" smtClean="0">
              <a:solidFill>
                <a:srgbClr val="C00000"/>
              </a:solidFill>
              <a:latin typeface="Aharoni" pitchFamily="2" charset="-79"/>
              <a:cs typeface="Aharoni" pitchFamily="2" charset="-79"/>
            </a:endParaRPr>
          </a:p>
          <a:p>
            <a:endParaRPr lang="fr-BE" sz="1400" dirty="0" smtClean="0">
              <a:solidFill>
                <a:schemeClr val="bg1"/>
              </a:solidFill>
              <a:latin typeface="Aharoni" pitchFamily="2" charset="-79"/>
              <a:cs typeface="Aharoni" pitchFamily="2" charset="-79"/>
            </a:endParaRPr>
          </a:p>
          <a:p>
            <a:r>
              <a:rPr lang="fr-BE" sz="1400" b="1" dirty="0" smtClean="0">
                <a:solidFill>
                  <a:schemeClr val="bg1"/>
                </a:solidFill>
                <a:latin typeface="Aharoni" pitchFamily="2" charset="-79"/>
                <a:cs typeface="Aharoni" pitchFamily="2" charset="-79"/>
              </a:rPr>
              <a:t>Fonds d’investissement franco-qatari</a:t>
            </a:r>
            <a:r>
              <a:rPr lang="fr-BE" sz="1400" dirty="0" smtClean="0">
                <a:solidFill>
                  <a:schemeClr val="bg1"/>
                </a:solidFill>
                <a:latin typeface="Aharoni" pitchFamily="2" charset="-79"/>
                <a:cs typeface="Aharoni" pitchFamily="2" charset="-79"/>
              </a:rPr>
              <a:t> : Doté de 300 millions d’euros au départ, ce fonds dénommé Future French Champions a pour vocation d’investir dans des PME françaises</a:t>
            </a:r>
          </a:p>
          <a:p>
            <a:r>
              <a:rPr lang="fr-BE" sz="1400" dirty="0" smtClean="0">
                <a:solidFill>
                  <a:schemeClr val="bg1"/>
                </a:solidFill>
                <a:latin typeface="Aharoni" pitchFamily="2" charset="-79"/>
                <a:cs typeface="Aharoni" pitchFamily="2" charset="-79"/>
              </a:rPr>
              <a:t>Immobilier, hôtellerie</a:t>
            </a:r>
          </a:p>
          <a:p>
            <a:r>
              <a:rPr lang="fr-BE" sz="1400" b="1" dirty="0" smtClean="0">
                <a:solidFill>
                  <a:schemeClr val="bg1"/>
                </a:solidFill>
                <a:latin typeface="Aharoni" pitchFamily="2" charset="-79"/>
                <a:cs typeface="Aharoni" pitchFamily="2" charset="-79"/>
              </a:rPr>
              <a:t>La Fermière de Cannes : </a:t>
            </a:r>
            <a:r>
              <a:rPr lang="fr-BE" sz="1400" dirty="0" smtClean="0">
                <a:solidFill>
                  <a:schemeClr val="bg1"/>
                </a:solidFill>
                <a:latin typeface="Aharoni" pitchFamily="2" charset="-79"/>
                <a:cs typeface="Aharoni" pitchFamily="2" charset="-79"/>
              </a:rPr>
              <a:t>Deux casinos et deux hôtels (</a:t>
            </a:r>
            <a:r>
              <a:rPr lang="fr-BE" sz="1400" dirty="0" err="1" smtClean="0">
                <a:solidFill>
                  <a:schemeClr val="bg1"/>
                </a:solidFill>
                <a:latin typeface="Aharoni" pitchFamily="2" charset="-79"/>
                <a:cs typeface="Aharoni" pitchFamily="2" charset="-79"/>
              </a:rPr>
              <a:t>Majestic</a:t>
            </a:r>
            <a:r>
              <a:rPr lang="fr-BE" sz="1400" dirty="0" smtClean="0">
                <a:solidFill>
                  <a:schemeClr val="bg1"/>
                </a:solidFill>
                <a:latin typeface="Aharoni" pitchFamily="2" charset="-79"/>
                <a:cs typeface="Aharoni" pitchFamily="2" charset="-79"/>
              </a:rPr>
              <a:t> et Gray d’Albion)</a:t>
            </a:r>
          </a:p>
          <a:p>
            <a:r>
              <a:rPr lang="fr-BE" sz="1400" b="1" dirty="0" smtClean="0">
                <a:solidFill>
                  <a:schemeClr val="bg1"/>
                </a:solidFill>
                <a:latin typeface="Aharoni" pitchFamily="2" charset="-79"/>
                <a:cs typeface="Aharoni" pitchFamily="2" charset="-79"/>
              </a:rPr>
              <a:t>35 000 m</a:t>
            </a:r>
            <a:r>
              <a:rPr lang="fr-BE" sz="1400" b="1" baseline="30000" dirty="0" smtClean="0">
                <a:solidFill>
                  <a:schemeClr val="bg1"/>
                </a:solidFill>
                <a:latin typeface="Aharoni" pitchFamily="2" charset="-79"/>
                <a:cs typeface="Aharoni" pitchFamily="2" charset="-79"/>
              </a:rPr>
              <a:t>2</a:t>
            </a:r>
            <a:r>
              <a:rPr lang="fr-BE" sz="1400" b="1" dirty="0" smtClean="0">
                <a:solidFill>
                  <a:schemeClr val="bg1"/>
                </a:solidFill>
                <a:latin typeface="Aharoni" pitchFamily="2" charset="-79"/>
                <a:cs typeface="Aharoni" pitchFamily="2" charset="-79"/>
              </a:rPr>
              <a:t>sur les Champs-Elysées</a:t>
            </a:r>
            <a:r>
              <a:rPr lang="fr-BE" sz="1400" dirty="0" smtClean="0">
                <a:solidFill>
                  <a:schemeClr val="bg1"/>
                </a:solidFill>
                <a:latin typeface="Aharoni" pitchFamily="2" charset="-79"/>
                <a:cs typeface="Aharoni" pitchFamily="2" charset="-79"/>
              </a:rPr>
              <a:t> : Ancien siège de la banque HSBC, 400 millions d’euros en 2009</a:t>
            </a:r>
          </a:p>
          <a:p>
            <a:r>
              <a:rPr lang="fr-BE" sz="1400" b="1" dirty="0" smtClean="0">
                <a:solidFill>
                  <a:schemeClr val="bg1"/>
                </a:solidFill>
                <a:latin typeface="Aharoni" pitchFamily="2" charset="-79"/>
                <a:cs typeface="Aharoni" pitchFamily="2" charset="-79"/>
              </a:rPr>
              <a:t>The </a:t>
            </a:r>
            <a:r>
              <a:rPr lang="fr-BE" sz="1400" b="1" dirty="0" err="1" smtClean="0">
                <a:solidFill>
                  <a:schemeClr val="bg1"/>
                </a:solidFill>
                <a:latin typeface="Aharoni" pitchFamily="2" charset="-79"/>
                <a:cs typeface="Aharoni" pitchFamily="2" charset="-79"/>
              </a:rPr>
              <a:t>Peninsula</a:t>
            </a:r>
            <a:r>
              <a:rPr lang="fr-BE" sz="1400" b="1" dirty="0" smtClean="0">
                <a:solidFill>
                  <a:schemeClr val="bg1"/>
                </a:solidFill>
                <a:latin typeface="Aharoni" pitchFamily="2" charset="-79"/>
                <a:cs typeface="Aharoni" pitchFamily="2" charset="-79"/>
              </a:rPr>
              <a:t> : </a:t>
            </a:r>
            <a:r>
              <a:rPr lang="fr-BE" sz="1400" dirty="0" smtClean="0">
                <a:solidFill>
                  <a:schemeClr val="bg1"/>
                </a:solidFill>
                <a:latin typeface="Aharoni" pitchFamily="2" charset="-79"/>
                <a:cs typeface="Aharoni" pitchFamily="2" charset="-79"/>
              </a:rPr>
              <a:t>Partenariat avec The Hong Kong and Shanghai </a:t>
            </a:r>
            <a:r>
              <a:rPr lang="fr-BE" sz="1400" dirty="0" err="1" smtClean="0">
                <a:solidFill>
                  <a:schemeClr val="bg1"/>
                </a:solidFill>
                <a:latin typeface="Aharoni" pitchFamily="2" charset="-79"/>
                <a:cs typeface="Aharoni" pitchFamily="2" charset="-79"/>
              </a:rPr>
              <a:t>Hotels</a:t>
            </a:r>
            <a:r>
              <a:rPr lang="fr-BE" sz="1400" dirty="0" smtClean="0">
                <a:solidFill>
                  <a:schemeClr val="bg1"/>
                </a:solidFill>
                <a:latin typeface="Aharoni" pitchFamily="2" charset="-79"/>
                <a:cs typeface="Aharoni" pitchFamily="2" charset="-79"/>
              </a:rPr>
              <a:t>, hôtels de luxe.</a:t>
            </a:r>
          </a:p>
          <a:p>
            <a:r>
              <a:rPr lang="fr-BE" sz="1400" b="1" dirty="0" smtClean="0">
                <a:solidFill>
                  <a:schemeClr val="bg1"/>
                </a:solidFill>
                <a:latin typeface="Aharoni" pitchFamily="2" charset="-79"/>
                <a:cs typeface="Aharoni" pitchFamily="2" charset="-79"/>
              </a:rPr>
              <a:t>Le Printemps : </a:t>
            </a:r>
            <a:r>
              <a:rPr lang="fr-BE" sz="1400" dirty="0" smtClean="0">
                <a:solidFill>
                  <a:schemeClr val="bg1"/>
                </a:solidFill>
                <a:latin typeface="Aharoni" pitchFamily="2" charset="-79"/>
                <a:cs typeface="Aharoni" pitchFamily="2" charset="-79"/>
              </a:rPr>
              <a:t>Grands magasins. Racheté en 2013 par des investisseurs qataris (non dévoilés), via </a:t>
            </a:r>
            <a:r>
              <a:rPr lang="fr-BE" sz="1400" dirty="0" err="1" smtClean="0">
                <a:solidFill>
                  <a:schemeClr val="bg1"/>
                </a:solidFill>
                <a:latin typeface="Aharoni" pitchFamily="2" charset="-79"/>
                <a:cs typeface="Aharoni" pitchFamily="2" charset="-79"/>
              </a:rPr>
              <a:t>Disa</a:t>
            </a:r>
            <a:r>
              <a:rPr lang="fr-BE" sz="1400" dirty="0" smtClean="0">
                <a:solidFill>
                  <a:schemeClr val="bg1"/>
                </a:solidFill>
                <a:latin typeface="Aharoni" pitchFamily="2" charset="-79"/>
                <a:cs typeface="Aharoni" pitchFamily="2" charset="-79"/>
              </a:rPr>
              <a:t>, une société luxembourgeoise</a:t>
            </a:r>
          </a:p>
          <a:p>
            <a:r>
              <a:rPr lang="fr-BE" sz="1400" dirty="0" smtClean="0">
                <a:solidFill>
                  <a:schemeClr val="bg1"/>
                </a:solidFill>
                <a:latin typeface="Aharoni" pitchFamily="2" charset="-79"/>
                <a:cs typeface="Aharoni" pitchFamily="2" charset="-79"/>
              </a:rPr>
              <a:t>Industrie, énergie</a:t>
            </a:r>
          </a:p>
          <a:p>
            <a:r>
              <a:rPr lang="fr-BE" sz="1400" b="1" dirty="0" smtClean="0">
                <a:solidFill>
                  <a:schemeClr val="bg1"/>
                </a:solidFill>
                <a:latin typeface="Aharoni" pitchFamily="2" charset="-79"/>
                <a:cs typeface="Aharoni" pitchFamily="2" charset="-79"/>
              </a:rPr>
              <a:t>Usine </a:t>
            </a:r>
            <a:r>
              <a:rPr lang="fr-BE" sz="1400" b="1" dirty="0" err="1" smtClean="0">
                <a:solidFill>
                  <a:schemeClr val="bg1"/>
                </a:solidFill>
                <a:latin typeface="Aharoni" pitchFamily="2" charset="-79"/>
                <a:cs typeface="Aharoni" pitchFamily="2" charset="-79"/>
              </a:rPr>
              <a:t>Altis</a:t>
            </a:r>
            <a:r>
              <a:rPr lang="fr-BE" sz="1400" b="1" dirty="0" smtClean="0">
                <a:solidFill>
                  <a:schemeClr val="bg1"/>
                </a:solidFill>
                <a:latin typeface="Aharoni" pitchFamily="2" charset="-79"/>
                <a:cs typeface="Aharoni" pitchFamily="2" charset="-79"/>
              </a:rPr>
              <a:t> : </a:t>
            </a:r>
            <a:r>
              <a:rPr lang="fr-BE" sz="1400" dirty="0" smtClean="0">
                <a:solidFill>
                  <a:schemeClr val="bg1"/>
                </a:solidFill>
                <a:latin typeface="Aharoni" pitchFamily="2" charset="-79"/>
                <a:cs typeface="Aharoni" pitchFamily="2" charset="-79"/>
              </a:rPr>
              <a:t>Fabriquant de semi-conducteurs</a:t>
            </a:r>
          </a:p>
          <a:p>
            <a:r>
              <a:rPr lang="fr-BE" sz="1400" b="1" dirty="0" smtClean="0">
                <a:solidFill>
                  <a:schemeClr val="bg1"/>
                </a:solidFill>
                <a:latin typeface="Aharoni" pitchFamily="2" charset="-79"/>
                <a:cs typeface="Aharoni" pitchFamily="2" charset="-79"/>
              </a:rPr>
              <a:t>Veolia Environnement : </a:t>
            </a:r>
            <a:r>
              <a:rPr lang="fr-BE" sz="1400" dirty="0" smtClean="0">
                <a:solidFill>
                  <a:schemeClr val="bg1"/>
                </a:solidFill>
                <a:latin typeface="Aharoni" pitchFamily="2" charset="-79"/>
                <a:cs typeface="Aharoni" pitchFamily="2" charset="-79"/>
              </a:rPr>
              <a:t>5 % du capital en 2010</a:t>
            </a:r>
          </a:p>
          <a:p>
            <a:r>
              <a:rPr lang="fr-BE" sz="1400" b="1" dirty="0" smtClean="0">
                <a:solidFill>
                  <a:schemeClr val="bg1"/>
                </a:solidFill>
                <a:latin typeface="Aharoni" pitchFamily="2" charset="-79"/>
                <a:cs typeface="Aharoni" pitchFamily="2" charset="-79"/>
              </a:rPr>
              <a:t>Suez environnement : </a:t>
            </a:r>
            <a:r>
              <a:rPr lang="fr-BE" sz="1400" dirty="0" smtClean="0">
                <a:solidFill>
                  <a:schemeClr val="bg1"/>
                </a:solidFill>
                <a:latin typeface="Aharoni" pitchFamily="2" charset="-79"/>
                <a:cs typeface="Aharoni" pitchFamily="2" charset="-79"/>
              </a:rPr>
              <a:t>4,5 % du capital</a:t>
            </a:r>
          </a:p>
        </p:txBody>
      </p:sp>
      <p:sp>
        <p:nvSpPr>
          <p:cNvPr id="4" name="Rectangle 3"/>
          <p:cNvSpPr/>
          <p:nvPr/>
        </p:nvSpPr>
        <p:spPr>
          <a:xfrm>
            <a:off x="4211960" y="1956047"/>
            <a:ext cx="4572000" cy="4401205"/>
          </a:xfrm>
          <a:prstGeom prst="rect">
            <a:avLst/>
          </a:prstGeom>
        </p:spPr>
        <p:txBody>
          <a:bodyPr>
            <a:spAutoFit/>
          </a:bodyPr>
          <a:lstStyle/>
          <a:p>
            <a:r>
              <a:rPr lang="fr-BE" sz="1400" b="1" dirty="0" smtClean="0">
                <a:solidFill>
                  <a:schemeClr val="bg1"/>
                </a:solidFill>
                <a:latin typeface="Aharoni" pitchFamily="2" charset="-79"/>
                <a:cs typeface="Aharoni" pitchFamily="2" charset="-79"/>
              </a:rPr>
              <a:t>Vinci </a:t>
            </a:r>
            <a:r>
              <a:rPr lang="fr-BE" sz="1400" dirty="0" smtClean="0">
                <a:solidFill>
                  <a:schemeClr val="bg1"/>
                </a:solidFill>
                <a:latin typeface="Aharoni" pitchFamily="2" charset="-79"/>
                <a:cs typeface="Aharoni" pitchFamily="2" charset="-79"/>
              </a:rPr>
              <a:t>: BTP. Echange en 2009 du groupe </a:t>
            </a:r>
            <a:r>
              <a:rPr lang="fr-BE" sz="1400" dirty="0" err="1" smtClean="0">
                <a:solidFill>
                  <a:schemeClr val="bg1"/>
                </a:solidFill>
                <a:latin typeface="Aharoni" pitchFamily="2" charset="-79"/>
                <a:cs typeface="Aharoni" pitchFamily="2" charset="-79"/>
              </a:rPr>
              <a:t>Cegelec</a:t>
            </a:r>
            <a:r>
              <a:rPr lang="fr-BE" sz="1400" dirty="0" smtClean="0">
                <a:solidFill>
                  <a:schemeClr val="bg1"/>
                </a:solidFill>
                <a:latin typeface="Aharoni" pitchFamily="2" charset="-79"/>
                <a:cs typeface="Aharoni" pitchFamily="2" charset="-79"/>
              </a:rPr>
              <a:t> contre 6 % d’actions de BTP Vinci. Participation actuelle de 7 %</a:t>
            </a:r>
          </a:p>
          <a:p>
            <a:r>
              <a:rPr lang="fr-BE" sz="1400" b="1" dirty="0" smtClean="0">
                <a:solidFill>
                  <a:schemeClr val="bg1"/>
                </a:solidFill>
                <a:latin typeface="Aharoni" pitchFamily="2" charset="-79"/>
                <a:cs typeface="Aharoni" pitchFamily="2" charset="-79"/>
              </a:rPr>
              <a:t>Total : </a:t>
            </a:r>
            <a:r>
              <a:rPr lang="fr-BE" sz="1400" dirty="0" smtClean="0">
                <a:solidFill>
                  <a:schemeClr val="bg1"/>
                </a:solidFill>
                <a:latin typeface="Aharoni" pitchFamily="2" charset="-79"/>
                <a:cs typeface="Aharoni" pitchFamily="2" charset="-79"/>
              </a:rPr>
              <a:t>Géant pétrolier. Participation de 4,8 %</a:t>
            </a:r>
          </a:p>
          <a:p>
            <a:r>
              <a:rPr lang="fr-BE" sz="1400" b="1" dirty="0" smtClean="0">
                <a:solidFill>
                  <a:schemeClr val="bg1"/>
                </a:solidFill>
                <a:latin typeface="Aharoni" pitchFamily="2" charset="-79"/>
                <a:cs typeface="Aharoni" pitchFamily="2" charset="-79"/>
              </a:rPr>
              <a:t>Vivendi : </a:t>
            </a:r>
            <a:r>
              <a:rPr lang="fr-BE" sz="1400" dirty="0" smtClean="0">
                <a:solidFill>
                  <a:schemeClr val="bg1"/>
                </a:solidFill>
                <a:latin typeface="Aharoni" pitchFamily="2" charset="-79"/>
                <a:cs typeface="Aharoni" pitchFamily="2" charset="-79"/>
              </a:rPr>
              <a:t>Multinationale de communication et de divertissement. Participation de 2 % depuis 2012</a:t>
            </a:r>
          </a:p>
          <a:p>
            <a:r>
              <a:rPr lang="fr-BE" sz="1400" b="1" dirty="0" smtClean="0">
                <a:solidFill>
                  <a:schemeClr val="bg1"/>
                </a:solidFill>
                <a:latin typeface="Aharoni" pitchFamily="2" charset="-79"/>
                <a:cs typeface="Aharoni" pitchFamily="2" charset="-79"/>
              </a:rPr>
              <a:t>LVMH : </a:t>
            </a:r>
            <a:r>
              <a:rPr lang="fr-BE" sz="1400" dirty="0" smtClean="0">
                <a:solidFill>
                  <a:schemeClr val="bg1"/>
                </a:solidFill>
                <a:latin typeface="Aharoni" pitchFamily="2" charset="-79"/>
                <a:cs typeface="Aharoni" pitchFamily="2" charset="-79"/>
              </a:rPr>
              <a:t>Groupe de luxe. Participation de 1 % depuis 2011</a:t>
            </a:r>
          </a:p>
          <a:p>
            <a:r>
              <a:rPr lang="fr-BE" sz="1400" b="1" dirty="0" smtClean="0">
                <a:solidFill>
                  <a:schemeClr val="bg1"/>
                </a:solidFill>
                <a:latin typeface="Aharoni" pitchFamily="2" charset="-79"/>
                <a:cs typeface="Aharoni" pitchFamily="2" charset="-79"/>
              </a:rPr>
              <a:t>Le Tanneur : </a:t>
            </a:r>
            <a:r>
              <a:rPr lang="fr-BE" sz="1400" dirty="0" smtClean="0">
                <a:solidFill>
                  <a:schemeClr val="bg1"/>
                </a:solidFill>
                <a:latin typeface="Aharoni" pitchFamily="2" charset="-79"/>
                <a:cs typeface="Aharoni" pitchFamily="2" charset="-79"/>
              </a:rPr>
              <a:t>Maroquinerie et cuir. Participation de 85 % depuis 2011</a:t>
            </a:r>
          </a:p>
          <a:p>
            <a:r>
              <a:rPr lang="fr-BE" sz="1400" b="1" dirty="0" smtClean="0">
                <a:solidFill>
                  <a:schemeClr val="bg1"/>
                </a:solidFill>
                <a:latin typeface="Aharoni" pitchFamily="2" charset="-79"/>
                <a:cs typeface="Aharoni" pitchFamily="2" charset="-79"/>
              </a:rPr>
              <a:t>Vente-privée.com : </a:t>
            </a:r>
            <a:r>
              <a:rPr lang="fr-BE" sz="1400" dirty="0" err="1" smtClean="0">
                <a:solidFill>
                  <a:schemeClr val="bg1"/>
                </a:solidFill>
                <a:latin typeface="Aharoni" pitchFamily="2" charset="-79"/>
                <a:cs typeface="Aharoni" pitchFamily="2" charset="-79"/>
              </a:rPr>
              <a:t>Destockage</a:t>
            </a:r>
            <a:r>
              <a:rPr lang="fr-BE" sz="1400" dirty="0" smtClean="0">
                <a:solidFill>
                  <a:schemeClr val="bg1"/>
                </a:solidFill>
                <a:latin typeface="Aharoni" pitchFamily="2" charset="-79"/>
                <a:cs typeface="Aharoni" pitchFamily="2" charset="-79"/>
              </a:rPr>
              <a:t> en ligne. Entre au capital en 2014</a:t>
            </a:r>
          </a:p>
          <a:p>
            <a:r>
              <a:rPr lang="fr-BE" sz="1400" dirty="0" smtClean="0">
                <a:solidFill>
                  <a:schemeClr val="bg1"/>
                </a:solidFill>
                <a:latin typeface="Aharoni" pitchFamily="2" charset="-79"/>
                <a:cs typeface="Aharoni" pitchFamily="2" charset="-79"/>
              </a:rPr>
              <a:t>Sport</a:t>
            </a:r>
          </a:p>
          <a:p>
            <a:r>
              <a:rPr lang="fr-BE" sz="1400" b="1" dirty="0" smtClean="0">
                <a:solidFill>
                  <a:schemeClr val="bg1"/>
                </a:solidFill>
                <a:latin typeface="Aharoni" pitchFamily="2" charset="-79"/>
                <a:cs typeface="Aharoni" pitchFamily="2" charset="-79"/>
              </a:rPr>
              <a:t>Lagardère Group </a:t>
            </a:r>
            <a:r>
              <a:rPr lang="fr-BE" sz="1400" dirty="0" smtClean="0">
                <a:solidFill>
                  <a:schemeClr val="bg1"/>
                </a:solidFill>
                <a:latin typeface="Aharoni" pitchFamily="2" charset="-79"/>
                <a:cs typeface="Aharoni" pitchFamily="2" charset="-79"/>
              </a:rPr>
              <a:t>: Numéro trois mondial des droits sportifs avec Lagardère </a:t>
            </a:r>
            <a:r>
              <a:rPr lang="fr-BE" sz="1400" dirty="0" err="1" smtClean="0">
                <a:solidFill>
                  <a:schemeClr val="bg1"/>
                </a:solidFill>
                <a:latin typeface="Aharoni" pitchFamily="2" charset="-79"/>
                <a:cs typeface="Aharoni" pitchFamily="2" charset="-79"/>
              </a:rPr>
              <a:t>Unlimited</a:t>
            </a:r>
            <a:r>
              <a:rPr lang="fr-BE" sz="1400" dirty="0" smtClean="0">
                <a:solidFill>
                  <a:schemeClr val="bg1"/>
                </a:solidFill>
                <a:latin typeface="Aharoni" pitchFamily="2" charset="-79"/>
                <a:cs typeface="Aharoni" pitchFamily="2" charset="-79"/>
              </a:rPr>
              <a:t>. 10,7 % du capital</a:t>
            </a:r>
          </a:p>
          <a:p>
            <a:r>
              <a:rPr lang="fr-BE" sz="1400" b="1" dirty="0" smtClean="0">
                <a:solidFill>
                  <a:schemeClr val="bg1"/>
                </a:solidFill>
                <a:latin typeface="Aharoni" pitchFamily="2" charset="-79"/>
                <a:cs typeface="Aharoni" pitchFamily="2" charset="-79"/>
              </a:rPr>
              <a:t>Qatar Prix Arc de triomphe : </a:t>
            </a:r>
            <a:r>
              <a:rPr lang="fr-BE" sz="1400" dirty="0" smtClean="0">
                <a:solidFill>
                  <a:schemeClr val="bg1"/>
                </a:solidFill>
                <a:latin typeface="Aharoni" pitchFamily="2" charset="-79"/>
                <a:cs typeface="Aharoni" pitchFamily="2" charset="-79"/>
              </a:rPr>
              <a:t>Sponsoring</a:t>
            </a:r>
          </a:p>
          <a:p>
            <a:r>
              <a:rPr lang="fr-BE" sz="1400" b="1" dirty="0" smtClean="0">
                <a:solidFill>
                  <a:schemeClr val="bg1"/>
                </a:solidFill>
                <a:latin typeface="Aharoni" pitchFamily="2" charset="-79"/>
                <a:cs typeface="Aharoni" pitchFamily="2" charset="-79"/>
              </a:rPr>
              <a:t>Club Paris-Saint-Germain </a:t>
            </a:r>
            <a:r>
              <a:rPr lang="fr-BE" sz="1400" dirty="0" smtClean="0">
                <a:solidFill>
                  <a:schemeClr val="bg1"/>
                </a:solidFill>
                <a:latin typeface="Aharoni" pitchFamily="2" charset="-79"/>
                <a:cs typeface="Aharoni" pitchFamily="2" charset="-79"/>
              </a:rPr>
              <a:t>: Club de football. Rachat en 2011</a:t>
            </a:r>
          </a:p>
          <a:p>
            <a:r>
              <a:rPr lang="fr-BE" sz="1400" b="1" dirty="0" smtClean="0">
                <a:solidFill>
                  <a:schemeClr val="bg1"/>
                </a:solidFill>
                <a:latin typeface="Aharoni" pitchFamily="2" charset="-79"/>
                <a:cs typeface="Aharoni" pitchFamily="2" charset="-79"/>
              </a:rPr>
              <a:t>Championnat de France de football : </a:t>
            </a:r>
            <a:r>
              <a:rPr lang="fr-BE" sz="1400" dirty="0" smtClean="0">
                <a:solidFill>
                  <a:schemeClr val="bg1"/>
                </a:solidFill>
                <a:latin typeface="Aharoni" pitchFamily="2" charset="-79"/>
                <a:cs typeface="Aharoni" pitchFamily="2" charset="-79"/>
              </a:rPr>
              <a:t>Al-</a:t>
            </a:r>
            <a:r>
              <a:rPr lang="fr-BE" sz="1400" dirty="0" err="1" smtClean="0">
                <a:solidFill>
                  <a:schemeClr val="bg1"/>
                </a:solidFill>
                <a:latin typeface="Aharoni" pitchFamily="2" charset="-79"/>
                <a:cs typeface="Aharoni" pitchFamily="2" charset="-79"/>
              </a:rPr>
              <a:t>Jazira</a:t>
            </a:r>
            <a:r>
              <a:rPr lang="fr-BE" sz="1400" dirty="0" smtClean="0">
                <a:solidFill>
                  <a:schemeClr val="bg1"/>
                </a:solidFill>
                <a:latin typeface="Aharoni" pitchFamily="2" charset="-79"/>
                <a:cs typeface="Aharoni" pitchFamily="2" charset="-79"/>
              </a:rPr>
              <a:t> détient en partie les droits télé</a:t>
            </a:r>
            <a:endParaRPr lang="fr-BE" sz="1400" dirty="0">
              <a:solidFill>
                <a:schemeClr val="bg1"/>
              </a:solidFill>
              <a:latin typeface="Aharoni" pitchFamily="2" charset="-79"/>
              <a:cs typeface="Aharoni" pitchFamily="2" charset="-79"/>
            </a:endParaRPr>
          </a:p>
        </p:txBody>
      </p:sp>
      <p:sp>
        <p:nvSpPr>
          <p:cNvPr id="6" name="ZoneTexte 5"/>
          <p:cNvSpPr txBox="1"/>
          <p:nvPr/>
        </p:nvSpPr>
        <p:spPr>
          <a:xfrm>
            <a:off x="6983760" y="476672"/>
            <a:ext cx="2160240" cy="584775"/>
          </a:xfrm>
          <a:prstGeom prst="rect">
            <a:avLst/>
          </a:prstGeom>
          <a:noFill/>
        </p:spPr>
        <p:txBody>
          <a:bodyPr wrap="square" rtlCol="0">
            <a:spAutoFit/>
          </a:bodyPr>
          <a:lstStyle/>
          <a:p>
            <a:r>
              <a:rPr lang="fr-BE" sz="3200" dirty="0" smtClean="0">
                <a:solidFill>
                  <a:srgbClr val="C00000"/>
                </a:solidFill>
                <a:latin typeface="Aharoni" pitchFamily="2" charset="-79"/>
                <a:cs typeface="Aharoni" pitchFamily="2" charset="-79"/>
              </a:rPr>
              <a:t>Et aussi…</a:t>
            </a:r>
            <a:endParaRPr lang="fr-BE" sz="3200" dirty="0">
              <a:solidFill>
                <a:srgbClr val="C00000"/>
              </a:solidFill>
              <a:latin typeface="Aharoni" pitchFamily="2" charset="-79"/>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to="" calcmode="lin" valueType="num">
                                      <p:cBhvr>
                                        <p:cTn id="7" dur="1" fill="hold"/>
                                        <p:tgtEl>
                                          <p:spTgt spid="5">
                                            <p:txEl>
                                              <p:pRg st="0" end="0"/>
                                            </p:txEl>
                                          </p:spTgt>
                                        </p:tgtEl>
                                        <p:attrNameLst>
                                          <p:attrName/>
                                        </p:attrNameLst>
                                      </p:cBhvr>
                                    </p:anim>
                                  </p:childTnLst>
                                </p:cTn>
                              </p:par>
                            </p:childTnLst>
                          </p:cTn>
                        </p:par>
                        <p:par>
                          <p:cTn id="8" fill="hold">
                            <p:stCondLst>
                              <p:cond delay="0"/>
                            </p:stCondLst>
                            <p:childTnLst>
                              <p:par>
                                <p:cTn id="9" presetID="24" presetClass="entr" presetSubtype="0" fill="hold" grpId="0" nodeType="after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anim to="" calcmode="lin" valueType="num">
                                      <p:cBhvr>
                                        <p:cTn id="11" dur="1" fill="hold"/>
                                        <p:tgtEl>
                                          <p:spTgt spid="5">
                                            <p:txEl>
                                              <p:pRg st="3" end="3"/>
                                            </p:txEl>
                                          </p:spTgt>
                                        </p:tgtEl>
                                        <p:attrNameLst>
                                          <p:attrName/>
                                        </p:attrNameLst>
                                      </p:cBhvr>
                                    </p:anim>
                                  </p:childTnLst>
                                </p:cTn>
                              </p:par>
                            </p:childTnLst>
                          </p:cTn>
                        </p:par>
                        <p:par>
                          <p:cTn id="12" fill="hold">
                            <p:stCondLst>
                              <p:cond delay="0"/>
                            </p:stCondLst>
                            <p:childTnLst>
                              <p:par>
                                <p:cTn id="13" presetID="24" presetClass="entr" presetSubtype="0" fill="hold" grpId="0" nodeType="after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 to="" calcmode="lin" valueType="num">
                                      <p:cBhvr>
                                        <p:cTn id="15" dur="1" fill="hold"/>
                                        <p:tgtEl>
                                          <p:spTgt spid="5">
                                            <p:txEl>
                                              <p:pRg st="4" end="4"/>
                                            </p:txEl>
                                          </p:spTgt>
                                        </p:tgtEl>
                                        <p:attrNameLst>
                                          <p:attrName/>
                                        </p:attrNameLst>
                                      </p:cBhvr>
                                    </p:anim>
                                  </p:childTnLst>
                                </p:cTn>
                              </p:par>
                            </p:childTnLst>
                          </p:cTn>
                        </p:par>
                        <p:par>
                          <p:cTn id="16" fill="hold">
                            <p:stCondLst>
                              <p:cond delay="0"/>
                            </p:stCondLst>
                            <p:childTnLst>
                              <p:par>
                                <p:cTn id="17" presetID="24" presetClass="entr" presetSubtype="0" fill="hold" grpId="0" nodeType="after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 to="" calcmode="lin" valueType="num">
                                      <p:cBhvr>
                                        <p:cTn id="19" dur="1" fill="hold"/>
                                        <p:tgtEl>
                                          <p:spTgt spid="5">
                                            <p:txEl>
                                              <p:pRg st="5" end="5"/>
                                            </p:txEl>
                                          </p:spTgt>
                                        </p:tgtEl>
                                        <p:attrNameLst>
                                          <p:attrName/>
                                        </p:attrNameLst>
                                      </p:cBhvr>
                                    </p:anim>
                                  </p:childTnLst>
                                </p:cTn>
                              </p:par>
                            </p:childTnLst>
                          </p:cTn>
                        </p:par>
                        <p:par>
                          <p:cTn id="20" fill="hold">
                            <p:stCondLst>
                              <p:cond delay="0"/>
                            </p:stCondLst>
                            <p:childTnLst>
                              <p:par>
                                <p:cTn id="21" presetID="24" presetClass="entr" presetSubtype="0" fill="hold" grpId="0" nodeType="after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 to="" calcmode="lin" valueType="num">
                                      <p:cBhvr>
                                        <p:cTn id="23" dur="1" fill="hold"/>
                                        <p:tgtEl>
                                          <p:spTgt spid="5">
                                            <p:txEl>
                                              <p:pRg st="6" end="6"/>
                                            </p:txEl>
                                          </p:spTgt>
                                        </p:tgtEl>
                                        <p:attrNameLst>
                                          <p:attrName/>
                                        </p:attrNameLst>
                                      </p:cBhvr>
                                    </p:anim>
                                  </p:childTnLst>
                                </p:cTn>
                              </p:par>
                            </p:childTnLst>
                          </p:cTn>
                        </p:par>
                        <p:par>
                          <p:cTn id="24" fill="hold">
                            <p:stCondLst>
                              <p:cond delay="0"/>
                            </p:stCondLst>
                            <p:childTnLst>
                              <p:par>
                                <p:cTn id="25" presetID="24" presetClass="entr" presetSubtype="0" fill="hold" grpId="0" nodeType="after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 to="" calcmode="lin" valueType="num">
                                      <p:cBhvr>
                                        <p:cTn id="27" dur="1" fill="hold"/>
                                        <p:tgtEl>
                                          <p:spTgt spid="5">
                                            <p:txEl>
                                              <p:pRg st="7" end="7"/>
                                            </p:txEl>
                                          </p:spTgt>
                                        </p:tgtEl>
                                        <p:attrNameLst>
                                          <p:attrName/>
                                        </p:attrNameLst>
                                      </p:cBhvr>
                                    </p:anim>
                                  </p:childTnLst>
                                </p:cTn>
                              </p:par>
                            </p:childTnLst>
                          </p:cTn>
                        </p:par>
                        <p:par>
                          <p:cTn id="28" fill="hold">
                            <p:stCondLst>
                              <p:cond delay="0"/>
                            </p:stCondLst>
                            <p:childTnLst>
                              <p:par>
                                <p:cTn id="29" presetID="24" presetClass="entr" presetSubtype="0" fill="hold" grpId="0" nodeType="after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anim to="" calcmode="lin" valueType="num">
                                      <p:cBhvr>
                                        <p:cTn id="31" dur="1" fill="hold"/>
                                        <p:tgtEl>
                                          <p:spTgt spid="5">
                                            <p:txEl>
                                              <p:pRg st="8" end="8"/>
                                            </p:txEl>
                                          </p:spTgt>
                                        </p:tgtEl>
                                        <p:attrNameLst>
                                          <p:attrName/>
                                        </p:attrNameLst>
                                      </p:cBhvr>
                                    </p:anim>
                                  </p:childTnLst>
                                </p:cTn>
                              </p:par>
                            </p:childTnLst>
                          </p:cTn>
                        </p:par>
                        <p:par>
                          <p:cTn id="32" fill="hold">
                            <p:stCondLst>
                              <p:cond delay="0"/>
                            </p:stCondLst>
                            <p:childTnLst>
                              <p:par>
                                <p:cTn id="33" presetID="24" presetClass="entr" presetSubtype="0" fill="hold" grpId="0" nodeType="after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anim to="" calcmode="lin" valueType="num">
                                      <p:cBhvr>
                                        <p:cTn id="35" dur="1" fill="hold"/>
                                        <p:tgtEl>
                                          <p:spTgt spid="5">
                                            <p:txEl>
                                              <p:pRg st="9" end="9"/>
                                            </p:txEl>
                                          </p:spTgt>
                                        </p:tgtEl>
                                        <p:attrNameLst>
                                          <p:attrName/>
                                        </p:attrNameLst>
                                      </p:cBhvr>
                                    </p:anim>
                                  </p:childTnLst>
                                </p:cTn>
                              </p:par>
                            </p:childTnLst>
                          </p:cTn>
                        </p:par>
                        <p:par>
                          <p:cTn id="36" fill="hold">
                            <p:stCondLst>
                              <p:cond delay="0"/>
                            </p:stCondLst>
                            <p:childTnLst>
                              <p:par>
                                <p:cTn id="37" presetID="24" presetClass="entr" presetSubtype="0" fill="hold" grpId="0" nodeType="after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anim to="" calcmode="lin" valueType="num">
                                      <p:cBhvr>
                                        <p:cTn id="39" dur="1" fill="hold"/>
                                        <p:tgtEl>
                                          <p:spTgt spid="5">
                                            <p:txEl>
                                              <p:pRg st="10" end="10"/>
                                            </p:txEl>
                                          </p:spTgt>
                                        </p:tgtEl>
                                        <p:attrNameLst>
                                          <p:attrName/>
                                        </p:attrNameLst>
                                      </p:cBhvr>
                                    </p:anim>
                                  </p:childTnLst>
                                </p:cTn>
                              </p:par>
                            </p:childTnLst>
                          </p:cTn>
                        </p:par>
                        <p:par>
                          <p:cTn id="40" fill="hold">
                            <p:stCondLst>
                              <p:cond delay="0"/>
                            </p:stCondLst>
                            <p:childTnLst>
                              <p:par>
                                <p:cTn id="41" presetID="24" presetClass="entr" presetSubtype="0" fill="hold" grpId="0" nodeType="afterEffect">
                                  <p:stCondLst>
                                    <p:cond delay="0"/>
                                  </p:stCondLst>
                                  <p:childTnLst>
                                    <p:set>
                                      <p:cBhvr>
                                        <p:cTn id="42" dur="1" fill="hold">
                                          <p:stCondLst>
                                            <p:cond delay="0"/>
                                          </p:stCondLst>
                                        </p:cTn>
                                        <p:tgtEl>
                                          <p:spTgt spid="5">
                                            <p:txEl>
                                              <p:pRg st="11" end="11"/>
                                            </p:txEl>
                                          </p:spTgt>
                                        </p:tgtEl>
                                        <p:attrNameLst>
                                          <p:attrName>style.visibility</p:attrName>
                                        </p:attrNameLst>
                                      </p:cBhvr>
                                      <p:to>
                                        <p:strVal val="visible"/>
                                      </p:to>
                                    </p:set>
                                    <p:anim to="" calcmode="lin" valueType="num">
                                      <p:cBhvr>
                                        <p:cTn id="43" dur="1" fill="hold"/>
                                        <p:tgtEl>
                                          <p:spTgt spid="5">
                                            <p:txEl>
                                              <p:pRg st="11" end="11"/>
                                            </p:txEl>
                                          </p:spTgt>
                                        </p:tgtEl>
                                        <p:attrNameLst>
                                          <p:attrName/>
                                        </p:attrNameLst>
                                      </p:cBhvr>
                                    </p:anim>
                                  </p:childTnLst>
                                </p:cTn>
                              </p:par>
                            </p:childTnLst>
                          </p:cTn>
                        </p:par>
                        <p:par>
                          <p:cTn id="44" fill="hold">
                            <p:stCondLst>
                              <p:cond delay="0"/>
                            </p:stCondLst>
                            <p:childTnLst>
                              <p:par>
                                <p:cTn id="45" presetID="24" presetClass="entr" presetSubtype="0" fill="hold" grpId="0" nodeType="afterEffect">
                                  <p:stCondLst>
                                    <p:cond delay="0"/>
                                  </p:stCondLst>
                                  <p:childTnLst>
                                    <p:set>
                                      <p:cBhvr>
                                        <p:cTn id="46" dur="1" fill="hold">
                                          <p:stCondLst>
                                            <p:cond delay="0"/>
                                          </p:stCondLst>
                                        </p:cTn>
                                        <p:tgtEl>
                                          <p:spTgt spid="5">
                                            <p:txEl>
                                              <p:pRg st="12" end="12"/>
                                            </p:txEl>
                                          </p:spTgt>
                                        </p:tgtEl>
                                        <p:attrNameLst>
                                          <p:attrName>style.visibility</p:attrName>
                                        </p:attrNameLst>
                                      </p:cBhvr>
                                      <p:to>
                                        <p:strVal val="visible"/>
                                      </p:to>
                                    </p:set>
                                    <p:anim to="" calcmode="lin" valueType="num">
                                      <p:cBhvr>
                                        <p:cTn id="47" dur="1" fill="hold"/>
                                        <p:tgtEl>
                                          <p:spTgt spid="5">
                                            <p:txEl>
                                              <p:pRg st="12" end="12"/>
                                            </p:txEl>
                                          </p:spTgt>
                                        </p:tgtEl>
                                        <p:attrNameLst>
                                          <p:attrName/>
                                        </p:attrNameLst>
                                      </p:cBhvr>
                                    </p:anim>
                                  </p:childTnLst>
                                </p:cTn>
                              </p:par>
                            </p:childTnLst>
                          </p:cTn>
                        </p:par>
                        <p:par>
                          <p:cTn id="48" fill="hold">
                            <p:stCondLst>
                              <p:cond delay="0"/>
                            </p:stCondLst>
                            <p:childTnLst>
                              <p:par>
                                <p:cTn id="49" presetID="39" presetClass="exit" presetSubtype="0" decel="100000" fill="hold" grpId="1" nodeType="afterEffect">
                                  <p:stCondLst>
                                    <p:cond delay="0"/>
                                  </p:stCondLst>
                                  <p:childTnLst>
                                    <p:anim calcmode="lin" valueType="num">
                                      <p:cBhvr>
                                        <p:cTn id="50" dur="500"/>
                                        <p:tgtEl>
                                          <p:spTgt spid="5">
                                            <p:txEl>
                                              <p:pRg st="0" end="0"/>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51" dur="500"/>
                                        <p:tgtEl>
                                          <p:spTgt spid="5">
                                            <p:txEl>
                                              <p:pRg st="0" end="0"/>
                                            </p:txEl>
                                          </p:spTgt>
                                        </p:tgtEl>
                                        <p:attrNameLst>
                                          <p:attrName>ppt_w</p:attrName>
                                        </p:attrNameLst>
                                      </p:cBhvr>
                                      <p:tavLst>
                                        <p:tav tm="0">
                                          <p:val>
                                            <p:strVal val="ppt_w"/>
                                          </p:val>
                                        </p:tav>
                                        <p:tav tm="50000">
                                          <p:val>
                                            <p:strVal val="ppt_w+.3"/>
                                          </p:val>
                                        </p:tav>
                                        <p:tav tm="100000">
                                          <p:val>
                                            <p:strVal val="ppt_w+.3"/>
                                          </p:val>
                                        </p:tav>
                                      </p:tavLst>
                                    </p:anim>
                                    <p:anim calcmode="lin" valueType="num">
                                      <p:cBhvr>
                                        <p:cTn id="52" dur="500"/>
                                        <p:tgtEl>
                                          <p:spTgt spid="5">
                                            <p:txEl>
                                              <p:pRg st="0" end="0"/>
                                            </p:txEl>
                                          </p:spTgt>
                                        </p:tgtEl>
                                        <p:attrNameLst>
                                          <p:attrName>ppt_x</p:attrName>
                                        </p:attrNameLst>
                                      </p:cBhvr>
                                      <p:tavLst>
                                        <p:tav tm="0">
                                          <p:val>
                                            <p:strVal val="ppt_x"/>
                                          </p:val>
                                        </p:tav>
                                        <p:tav tm="50000">
                                          <p:val>
                                            <p:strVal val="ppt_x"/>
                                          </p:val>
                                        </p:tav>
                                        <p:tav tm="100000">
                                          <p:val>
                                            <p:strVal val="ppt_x-.3"/>
                                          </p:val>
                                        </p:tav>
                                      </p:tavLst>
                                    </p:anim>
                                    <p:anim calcmode="lin" valueType="num">
                                      <p:cBhvr>
                                        <p:cTn id="53" dur="500"/>
                                        <p:tgtEl>
                                          <p:spTgt spid="5">
                                            <p:txEl>
                                              <p:pRg st="0" end="0"/>
                                            </p:txEl>
                                          </p:spTgt>
                                        </p:tgtEl>
                                        <p:attrNameLst>
                                          <p:attrName>ppt_y</p:attrName>
                                        </p:attrNameLst>
                                      </p:cBhvr>
                                      <p:tavLst>
                                        <p:tav tm="0">
                                          <p:val>
                                            <p:strVal val="ppt_y"/>
                                          </p:val>
                                        </p:tav>
                                        <p:tav tm="100000">
                                          <p:val>
                                            <p:strVal val="ppt_y"/>
                                          </p:val>
                                        </p:tav>
                                      </p:tavLst>
                                    </p:anim>
                                    <p:set>
                                      <p:cBhvr>
                                        <p:cTn id="54" dur="1" fill="hold">
                                          <p:stCondLst>
                                            <p:cond delay="499"/>
                                          </p:stCondLst>
                                        </p:cTn>
                                        <p:tgtEl>
                                          <p:spTgt spid="5">
                                            <p:txEl>
                                              <p:pRg st="0" end="0"/>
                                            </p:txEl>
                                          </p:spTgt>
                                        </p:tgtEl>
                                        <p:attrNameLst>
                                          <p:attrName>style.visibility</p:attrName>
                                        </p:attrNameLst>
                                      </p:cBhvr>
                                      <p:to>
                                        <p:strVal val="hidden"/>
                                      </p:to>
                                    </p:set>
                                  </p:childTnLst>
                                </p:cTn>
                              </p:par>
                            </p:childTnLst>
                          </p:cTn>
                        </p:par>
                        <p:par>
                          <p:cTn id="55" fill="hold">
                            <p:stCondLst>
                              <p:cond delay="500"/>
                            </p:stCondLst>
                            <p:childTnLst>
                              <p:par>
                                <p:cTn id="56" presetID="39" presetClass="exit" presetSubtype="0" decel="100000" fill="hold" grpId="1" nodeType="afterEffect">
                                  <p:stCondLst>
                                    <p:cond delay="0"/>
                                  </p:stCondLst>
                                  <p:childTnLst>
                                    <p:anim calcmode="lin" valueType="num">
                                      <p:cBhvr>
                                        <p:cTn id="57" dur="500"/>
                                        <p:tgtEl>
                                          <p:spTgt spid="5">
                                            <p:txEl>
                                              <p:pRg st="3" end="3"/>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58" dur="500"/>
                                        <p:tgtEl>
                                          <p:spTgt spid="5">
                                            <p:txEl>
                                              <p:pRg st="3" end="3"/>
                                            </p:txEl>
                                          </p:spTgt>
                                        </p:tgtEl>
                                        <p:attrNameLst>
                                          <p:attrName>ppt_w</p:attrName>
                                        </p:attrNameLst>
                                      </p:cBhvr>
                                      <p:tavLst>
                                        <p:tav tm="0">
                                          <p:val>
                                            <p:strVal val="ppt_w"/>
                                          </p:val>
                                        </p:tav>
                                        <p:tav tm="50000">
                                          <p:val>
                                            <p:strVal val="ppt_w+.3"/>
                                          </p:val>
                                        </p:tav>
                                        <p:tav tm="100000">
                                          <p:val>
                                            <p:strVal val="ppt_w+.3"/>
                                          </p:val>
                                        </p:tav>
                                      </p:tavLst>
                                    </p:anim>
                                    <p:anim calcmode="lin" valueType="num">
                                      <p:cBhvr>
                                        <p:cTn id="59" dur="500"/>
                                        <p:tgtEl>
                                          <p:spTgt spid="5">
                                            <p:txEl>
                                              <p:pRg st="3" end="3"/>
                                            </p:txEl>
                                          </p:spTgt>
                                        </p:tgtEl>
                                        <p:attrNameLst>
                                          <p:attrName>ppt_x</p:attrName>
                                        </p:attrNameLst>
                                      </p:cBhvr>
                                      <p:tavLst>
                                        <p:tav tm="0">
                                          <p:val>
                                            <p:strVal val="ppt_x"/>
                                          </p:val>
                                        </p:tav>
                                        <p:tav tm="50000">
                                          <p:val>
                                            <p:strVal val="ppt_x"/>
                                          </p:val>
                                        </p:tav>
                                        <p:tav tm="100000">
                                          <p:val>
                                            <p:strVal val="ppt_x-.3"/>
                                          </p:val>
                                        </p:tav>
                                      </p:tavLst>
                                    </p:anim>
                                    <p:anim calcmode="lin" valueType="num">
                                      <p:cBhvr>
                                        <p:cTn id="60" dur="500"/>
                                        <p:tgtEl>
                                          <p:spTgt spid="5">
                                            <p:txEl>
                                              <p:pRg st="3" end="3"/>
                                            </p:txEl>
                                          </p:spTgt>
                                        </p:tgtEl>
                                        <p:attrNameLst>
                                          <p:attrName>ppt_y</p:attrName>
                                        </p:attrNameLst>
                                      </p:cBhvr>
                                      <p:tavLst>
                                        <p:tav tm="0">
                                          <p:val>
                                            <p:strVal val="ppt_y"/>
                                          </p:val>
                                        </p:tav>
                                        <p:tav tm="100000">
                                          <p:val>
                                            <p:strVal val="ppt_y"/>
                                          </p:val>
                                        </p:tav>
                                      </p:tavLst>
                                    </p:anim>
                                    <p:set>
                                      <p:cBhvr>
                                        <p:cTn id="61" dur="1" fill="hold">
                                          <p:stCondLst>
                                            <p:cond delay="499"/>
                                          </p:stCondLst>
                                        </p:cTn>
                                        <p:tgtEl>
                                          <p:spTgt spid="5">
                                            <p:txEl>
                                              <p:pRg st="3" end="3"/>
                                            </p:txEl>
                                          </p:spTgt>
                                        </p:tgtEl>
                                        <p:attrNameLst>
                                          <p:attrName>style.visibility</p:attrName>
                                        </p:attrNameLst>
                                      </p:cBhvr>
                                      <p:to>
                                        <p:strVal val="hidden"/>
                                      </p:to>
                                    </p:set>
                                  </p:childTnLst>
                                </p:cTn>
                              </p:par>
                            </p:childTnLst>
                          </p:cTn>
                        </p:par>
                        <p:par>
                          <p:cTn id="62" fill="hold">
                            <p:stCondLst>
                              <p:cond delay="1000"/>
                            </p:stCondLst>
                            <p:childTnLst>
                              <p:par>
                                <p:cTn id="63" presetID="39" presetClass="exit" presetSubtype="0" decel="100000" fill="hold" grpId="1" nodeType="afterEffect">
                                  <p:stCondLst>
                                    <p:cond delay="0"/>
                                  </p:stCondLst>
                                  <p:childTnLst>
                                    <p:anim calcmode="lin" valueType="num">
                                      <p:cBhvr>
                                        <p:cTn id="64" dur="500"/>
                                        <p:tgtEl>
                                          <p:spTgt spid="5">
                                            <p:txEl>
                                              <p:pRg st="4" end="4"/>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65" dur="500"/>
                                        <p:tgtEl>
                                          <p:spTgt spid="5">
                                            <p:txEl>
                                              <p:pRg st="4" end="4"/>
                                            </p:txEl>
                                          </p:spTgt>
                                        </p:tgtEl>
                                        <p:attrNameLst>
                                          <p:attrName>ppt_w</p:attrName>
                                        </p:attrNameLst>
                                      </p:cBhvr>
                                      <p:tavLst>
                                        <p:tav tm="0">
                                          <p:val>
                                            <p:strVal val="ppt_w"/>
                                          </p:val>
                                        </p:tav>
                                        <p:tav tm="50000">
                                          <p:val>
                                            <p:strVal val="ppt_w+.3"/>
                                          </p:val>
                                        </p:tav>
                                        <p:tav tm="100000">
                                          <p:val>
                                            <p:strVal val="ppt_w+.3"/>
                                          </p:val>
                                        </p:tav>
                                      </p:tavLst>
                                    </p:anim>
                                    <p:anim calcmode="lin" valueType="num">
                                      <p:cBhvr>
                                        <p:cTn id="66" dur="500"/>
                                        <p:tgtEl>
                                          <p:spTgt spid="5">
                                            <p:txEl>
                                              <p:pRg st="4" end="4"/>
                                            </p:txEl>
                                          </p:spTgt>
                                        </p:tgtEl>
                                        <p:attrNameLst>
                                          <p:attrName>ppt_x</p:attrName>
                                        </p:attrNameLst>
                                      </p:cBhvr>
                                      <p:tavLst>
                                        <p:tav tm="0">
                                          <p:val>
                                            <p:strVal val="ppt_x"/>
                                          </p:val>
                                        </p:tav>
                                        <p:tav tm="50000">
                                          <p:val>
                                            <p:strVal val="ppt_x"/>
                                          </p:val>
                                        </p:tav>
                                        <p:tav tm="100000">
                                          <p:val>
                                            <p:strVal val="ppt_x-.3"/>
                                          </p:val>
                                        </p:tav>
                                      </p:tavLst>
                                    </p:anim>
                                    <p:anim calcmode="lin" valueType="num">
                                      <p:cBhvr>
                                        <p:cTn id="67" dur="500"/>
                                        <p:tgtEl>
                                          <p:spTgt spid="5">
                                            <p:txEl>
                                              <p:pRg st="4" end="4"/>
                                            </p:txEl>
                                          </p:spTgt>
                                        </p:tgtEl>
                                        <p:attrNameLst>
                                          <p:attrName>ppt_y</p:attrName>
                                        </p:attrNameLst>
                                      </p:cBhvr>
                                      <p:tavLst>
                                        <p:tav tm="0">
                                          <p:val>
                                            <p:strVal val="ppt_y"/>
                                          </p:val>
                                        </p:tav>
                                        <p:tav tm="100000">
                                          <p:val>
                                            <p:strVal val="ppt_y"/>
                                          </p:val>
                                        </p:tav>
                                      </p:tavLst>
                                    </p:anim>
                                    <p:set>
                                      <p:cBhvr>
                                        <p:cTn id="68" dur="1" fill="hold">
                                          <p:stCondLst>
                                            <p:cond delay="499"/>
                                          </p:stCondLst>
                                        </p:cTn>
                                        <p:tgtEl>
                                          <p:spTgt spid="5">
                                            <p:txEl>
                                              <p:pRg st="4" end="4"/>
                                            </p:txEl>
                                          </p:spTgt>
                                        </p:tgtEl>
                                        <p:attrNameLst>
                                          <p:attrName>style.visibility</p:attrName>
                                        </p:attrNameLst>
                                      </p:cBhvr>
                                      <p:to>
                                        <p:strVal val="hidden"/>
                                      </p:to>
                                    </p:set>
                                  </p:childTnLst>
                                </p:cTn>
                              </p:par>
                            </p:childTnLst>
                          </p:cTn>
                        </p:par>
                        <p:par>
                          <p:cTn id="69" fill="hold">
                            <p:stCondLst>
                              <p:cond delay="1500"/>
                            </p:stCondLst>
                            <p:childTnLst>
                              <p:par>
                                <p:cTn id="70" presetID="39" presetClass="exit" presetSubtype="0" decel="100000" fill="hold" grpId="1" nodeType="afterEffect">
                                  <p:stCondLst>
                                    <p:cond delay="0"/>
                                  </p:stCondLst>
                                  <p:childTnLst>
                                    <p:anim calcmode="lin" valueType="num">
                                      <p:cBhvr>
                                        <p:cTn id="71" dur="500"/>
                                        <p:tgtEl>
                                          <p:spTgt spid="5">
                                            <p:txEl>
                                              <p:pRg st="5" end="5"/>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72" dur="500"/>
                                        <p:tgtEl>
                                          <p:spTgt spid="5">
                                            <p:txEl>
                                              <p:pRg st="5" end="5"/>
                                            </p:txEl>
                                          </p:spTgt>
                                        </p:tgtEl>
                                        <p:attrNameLst>
                                          <p:attrName>ppt_w</p:attrName>
                                        </p:attrNameLst>
                                      </p:cBhvr>
                                      <p:tavLst>
                                        <p:tav tm="0">
                                          <p:val>
                                            <p:strVal val="ppt_w"/>
                                          </p:val>
                                        </p:tav>
                                        <p:tav tm="50000">
                                          <p:val>
                                            <p:strVal val="ppt_w+.3"/>
                                          </p:val>
                                        </p:tav>
                                        <p:tav tm="100000">
                                          <p:val>
                                            <p:strVal val="ppt_w+.3"/>
                                          </p:val>
                                        </p:tav>
                                      </p:tavLst>
                                    </p:anim>
                                    <p:anim calcmode="lin" valueType="num">
                                      <p:cBhvr>
                                        <p:cTn id="73" dur="500"/>
                                        <p:tgtEl>
                                          <p:spTgt spid="5">
                                            <p:txEl>
                                              <p:pRg st="5" end="5"/>
                                            </p:txEl>
                                          </p:spTgt>
                                        </p:tgtEl>
                                        <p:attrNameLst>
                                          <p:attrName>ppt_x</p:attrName>
                                        </p:attrNameLst>
                                      </p:cBhvr>
                                      <p:tavLst>
                                        <p:tav tm="0">
                                          <p:val>
                                            <p:strVal val="ppt_x"/>
                                          </p:val>
                                        </p:tav>
                                        <p:tav tm="50000">
                                          <p:val>
                                            <p:strVal val="ppt_x"/>
                                          </p:val>
                                        </p:tav>
                                        <p:tav tm="100000">
                                          <p:val>
                                            <p:strVal val="ppt_x-.3"/>
                                          </p:val>
                                        </p:tav>
                                      </p:tavLst>
                                    </p:anim>
                                    <p:anim calcmode="lin" valueType="num">
                                      <p:cBhvr>
                                        <p:cTn id="74" dur="500"/>
                                        <p:tgtEl>
                                          <p:spTgt spid="5">
                                            <p:txEl>
                                              <p:pRg st="5" end="5"/>
                                            </p:txEl>
                                          </p:spTgt>
                                        </p:tgtEl>
                                        <p:attrNameLst>
                                          <p:attrName>ppt_y</p:attrName>
                                        </p:attrNameLst>
                                      </p:cBhvr>
                                      <p:tavLst>
                                        <p:tav tm="0">
                                          <p:val>
                                            <p:strVal val="ppt_y"/>
                                          </p:val>
                                        </p:tav>
                                        <p:tav tm="100000">
                                          <p:val>
                                            <p:strVal val="ppt_y"/>
                                          </p:val>
                                        </p:tav>
                                      </p:tavLst>
                                    </p:anim>
                                    <p:set>
                                      <p:cBhvr>
                                        <p:cTn id="75" dur="1" fill="hold">
                                          <p:stCondLst>
                                            <p:cond delay="499"/>
                                          </p:stCondLst>
                                        </p:cTn>
                                        <p:tgtEl>
                                          <p:spTgt spid="5">
                                            <p:txEl>
                                              <p:pRg st="5" end="5"/>
                                            </p:txEl>
                                          </p:spTgt>
                                        </p:tgtEl>
                                        <p:attrNameLst>
                                          <p:attrName>style.visibility</p:attrName>
                                        </p:attrNameLst>
                                      </p:cBhvr>
                                      <p:to>
                                        <p:strVal val="hidden"/>
                                      </p:to>
                                    </p:set>
                                  </p:childTnLst>
                                </p:cTn>
                              </p:par>
                            </p:childTnLst>
                          </p:cTn>
                        </p:par>
                        <p:par>
                          <p:cTn id="76" fill="hold">
                            <p:stCondLst>
                              <p:cond delay="2000"/>
                            </p:stCondLst>
                            <p:childTnLst>
                              <p:par>
                                <p:cTn id="77" presetID="39" presetClass="exit" presetSubtype="0" decel="100000" fill="hold" grpId="1" nodeType="afterEffect">
                                  <p:stCondLst>
                                    <p:cond delay="0"/>
                                  </p:stCondLst>
                                  <p:childTnLst>
                                    <p:anim calcmode="lin" valueType="num">
                                      <p:cBhvr>
                                        <p:cTn id="78" dur="500"/>
                                        <p:tgtEl>
                                          <p:spTgt spid="5">
                                            <p:txEl>
                                              <p:pRg st="6" end="6"/>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79" dur="500"/>
                                        <p:tgtEl>
                                          <p:spTgt spid="5">
                                            <p:txEl>
                                              <p:pRg st="6" end="6"/>
                                            </p:txEl>
                                          </p:spTgt>
                                        </p:tgtEl>
                                        <p:attrNameLst>
                                          <p:attrName>ppt_w</p:attrName>
                                        </p:attrNameLst>
                                      </p:cBhvr>
                                      <p:tavLst>
                                        <p:tav tm="0">
                                          <p:val>
                                            <p:strVal val="ppt_w"/>
                                          </p:val>
                                        </p:tav>
                                        <p:tav tm="50000">
                                          <p:val>
                                            <p:strVal val="ppt_w+.3"/>
                                          </p:val>
                                        </p:tav>
                                        <p:tav tm="100000">
                                          <p:val>
                                            <p:strVal val="ppt_w+.3"/>
                                          </p:val>
                                        </p:tav>
                                      </p:tavLst>
                                    </p:anim>
                                    <p:anim calcmode="lin" valueType="num">
                                      <p:cBhvr>
                                        <p:cTn id="80" dur="500"/>
                                        <p:tgtEl>
                                          <p:spTgt spid="5">
                                            <p:txEl>
                                              <p:pRg st="6" end="6"/>
                                            </p:txEl>
                                          </p:spTgt>
                                        </p:tgtEl>
                                        <p:attrNameLst>
                                          <p:attrName>ppt_x</p:attrName>
                                        </p:attrNameLst>
                                      </p:cBhvr>
                                      <p:tavLst>
                                        <p:tav tm="0">
                                          <p:val>
                                            <p:strVal val="ppt_x"/>
                                          </p:val>
                                        </p:tav>
                                        <p:tav tm="50000">
                                          <p:val>
                                            <p:strVal val="ppt_x"/>
                                          </p:val>
                                        </p:tav>
                                        <p:tav tm="100000">
                                          <p:val>
                                            <p:strVal val="ppt_x-.3"/>
                                          </p:val>
                                        </p:tav>
                                      </p:tavLst>
                                    </p:anim>
                                    <p:anim calcmode="lin" valueType="num">
                                      <p:cBhvr>
                                        <p:cTn id="81" dur="500"/>
                                        <p:tgtEl>
                                          <p:spTgt spid="5">
                                            <p:txEl>
                                              <p:pRg st="6" end="6"/>
                                            </p:txEl>
                                          </p:spTgt>
                                        </p:tgtEl>
                                        <p:attrNameLst>
                                          <p:attrName>ppt_y</p:attrName>
                                        </p:attrNameLst>
                                      </p:cBhvr>
                                      <p:tavLst>
                                        <p:tav tm="0">
                                          <p:val>
                                            <p:strVal val="ppt_y"/>
                                          </p:val>
                                        </p:tav>
                                        <p:tav tm="100000">
                                          <p:val>
                                            <p:strVal val="ppt_y"/>
                                          </p:val>
                                        </p:tav>
                                      </p:tavLst>
                                    </p:anim>
                                    <p:set>
                                      <p:cBhvr>
                                        <p:cTn id="82" dur="1" fill="hold">
                                          <p:stCondLst>
                                            <p:cond delay="499"/>
                                          </p:stCondLst>
                                        </p:cTn>
                                        <p:tgtEl>
                                          <p:spTgt spid="5">
                                            <p:txEl>
                                              <p:pRg st="6" end="6"/>
                                            </p:txEl>
                                          </p:spTgt>
                                        </p:tgtEl>
                                        <p:attrNameLst>
                                          <p:attrName>style.visibility</p:attrName>
                                        </p:attrNameLst>
                                      </p:cBhvr>
                                      <p:to>
                                        <p:strVal val="hidden"/>
                                      </p:to>
                                    </p:set>
                                  </p:childTnLst>
                                </p:cTn>
                              </p:par>
                            </p:childTnLst>
                          </p:cTn>
                        </p:par>
                        <p:par>
                          <p:cTn id="83" fill="hold">
                            <p:stCondLst>
                              <p:cond delay="2500"/>
                            </p:stCondLst>
                            <p:childTnLst>
                              <p:par>
                                <p:cTn id="84" presetID="39" presetClass="exit" presetSubtype="0" decel="100000" fill="hold" grpId="1" nodeType="afterEffect">
                                  <p:stCondLst>
                                    <p:cond delay="0"/>
                                  </p:stCondLst>
                                  <p:childTnLst>
                                    <p:anim calcmode="lin" valueType="num">
                                      <p:cBhvr>
                                        <p:cTn id="85" dur="500"/>
                                        <p:tgtEl>
                                          <p:spTgt spid="5">
                                            <p:txEl>
                                              <p:pRg st="7" end="7"/>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86" dur="500"/>
                                        <p:tgtEl>
                                          <p:spTgt spid="5">
                                            <p:txEl>
                                              <p:pRg st="7" end="7"/>
                                            </p:txEl>
                                          </p:spTgt>
                                        </p:tgtEl>
                                        <p:attrNameLst>
                                          <p:attrName>ppt_w</p:attrName>
                                        </p:attrNameLst>
                                      </p:cBhvr>
                                      <p:tavLst>
                                        <p:tav tm="0">
                                          <p:val>
                                            <p:strVal val="ppt_w"/>
                                          </p:val>
                                        </p:tav>
                                        <p:tav tm="50000">
                                          <p:val>
                                            <p:strVal val="ppt_w+.3"/>
                                          </p:val>
                                        </p:tav>
                                        <p:tav tm="100000">
                                          <p:val>
                                            <p:strVal val="ppt_w+.3"/>
                                          </p:val>
                                        </p:tav>
                                      </p:tavLst>
                                    </p:anim>
                                    <p:anim calcmode="lin" valueType="num">
                                      <p:cBhvr>
                                        <p:cTn id="87" dur="500"/>
                                        <p:tgtEl>
                                          <p:spTgt spid="5">
                                            <p:txEl>
                                              <p:pRg st="7" end="7"/>
                                            </p:txEl>
                                          </p:spTgt>
                                        </p:tgtEl>
                                        <p:attrNameLst>
                                          <p:attrName>ppt_x</p:attrName>
                                        </p:attrNameLst>
                                      </p:cBhvr>
                                      <p:tavLst>
                                        <p:tav tm="0">
                                          <p:val>
                                            <p:strVal val="ppt_x"/>
                                          </p:val>
                                        </p:tav>
                                        <p:tav tm="50000">
                                          <p:val>
                                            <p:strVal val="ppt_x"/>
                                          </p:val>
                                        </p:tav>
                                        <p:tav tm="100000">
                                          <p:val>
                                            <p:strVal val="ppt_x-.3"/>
                                          </p:val>
                                        </p:tav>
                                      </p:tavLst>
                                    </p:anim>
                                    <p:anim calcmode="lin" valueType="num">
                                      <p:cBhvr>
                                        <p:cTn id="88" dur="500"/>
                                        <p:tgtEl>
                                          <p:spTgt spid="5">
                                            <p:txEl>
                                              <p:pRg st="7" end="7"/>
                                            </p:txEl>
                                          </p:spTgt>
                                        </p:tgtEl>
                                        <p:attrNameLst>
                                          <p:attrName>ppt_y</p:attrName>
                                        </p:attrNameLst>
                                      </p:cBhvr>
                                      <p:tavLst>
                                        <p:tav tm="0">
                                          <p:val>
                                            <p:strVal val="ppt_y"/>
                                          </p:val>
                                        </p:tav>
                                        <p:tav tm="100000">
                                          <p:val>
                                            <p:strVal val="ppt_y"/>
                                          </p:val>
                                        </p:tav>
                                      </p:tavLst>
                                    </p:anim>
                                    <p:set>
                                      <p:cBhvr>
                                        <p:cTn id="89" dur="1" fill="hold">
                                          <p:stCondLst>
                                            <p:cond delay="499"/>
                                          </p:stCondLst>
                                        </p:cTn>
                                        <p:tgtEl>
                                          <p:spTgt spid="5">
                                            <p:txEl>
                                              <p:pRg st="7" end="7"/>
                                            </p:txEl>
                                          </p:spTgt>
                                        </p:tgtEl>
                                        <p:attrNameLst>
                                          <p:attrName>style.visibility</p:attrName>
                                        </p:attrNameLst>
                                      </p:cBhvr>
                                      <p:to>
                                        <p:strVal val="hidden"/>
                                      </p:to>
                                    </p:set>
                                  </p:childTnLst>
                                </p:cTn>
                              </p:par>
                            </p:childTnLst>
                          </p:cTn>
                        </p:par>
                        <p:par>
                          <p:cTn id="90" fill="hold">
                            <p:stCondLst>
                              <p:cond delay="3000"/>
                            </p:stCondLst>
                            <p:childTnLst>
                              <p:par>
                                <p:cTn id="91" presetID="39" presetClass="exit" presetSubtype="0" decel="100000" fill="hold" grpId="1" nodeType="afterEffect">
                                  <p:stCondLst>
                                    <p:cond delay="0"/>
                                  </p:stCondLst>
                                  <p:childTnLst>
                                    <p:anim calcmode="lin" valueType="num">
                                      <p:cBhvr>
                                        <p:cTn id="92" dur="500"/>
                                        <p:tgtEl>
                                          <p:spTgt spid="5">
                                            <p:txEl>
                                              <p:pRg st="8" end="8"/>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93" dur="500"/>
                                        <p:tgtEl>
                                          <p:spTgt spid="5">
                                            <p:txEl>
                                              <p:pRg st="8" end="8"/>
                                            </p:txEl>
                                          </p:spTgt>
                                        </p:tgtEl>
                                        <p:attrNameLst>
                                          <p:attrName>ppt_w</p:attrName>
                                        </p:attrNameLst>
                                      </p:cBhvr>
                                      <p:tavLst>
                                        <p:tav tm="0">
                                          <p:val>
                                            <p:strVal val="ppt_w"/>
                                          </p:val>
                                        </p:tav>
                                        <p:tav tm="50000">
                                          <p:val>
                                            <p:strVal val="ppt_w+.3"/>
                                          </p:val>
                                        </p:tav>
                                        <p:tav tm="100000">
                                          <p:val>
                                            <p:strVal val="ppt_w+.3"/>
                                          </p:val>
                                        </p:tav>
                                      </p:tavLst>
                                    </p:anim>
                                    <p:anim calcmode="lin" valueType="num">
                                      <p:cBhvr>
                                        <p:cTn id="94" dur="500"/>
                                        <p:tgtEl>
                                          <p:spTgt spid="5">
                                            <p:txEl>
                                              <p:pRg st="8" end="8"/>
                                            </p:txEl>
                                          </p:spTgt>
                                        </p:tgtEl>
                                        <p:attrNameLst>
                                          <p:attrName>ppt_x</p:attrName>
                                        </p:attrNameLst>
                                      </p:cBhvr>
                                      <p:tavLst>
                                        <p:tav tm="0">
                                          <p:val>
                                            <p:strVal val="ppt_x"/>
                                          </p:val>
                                        </p:tav>
                                        <p:tav tm="50000">
                                          <p:val>
                                            <p:strVal val="ppt_x"/>
                                          </p:val>
                                        </p:tav>
                                        <p:tav tm="100000">
                                          <p:val>
                                            <p:strVal val="ppt_x-.3"/>
                                          </p:val>
                                        </p:tav>
                                      </p:tavLst>
                                    </p:anim>
                                    <p:anim calcmode="lin" valueType="num">
                                      <p:cBhvr>
                                        <p:cTn id="95" dur="500"/>
                                        <p:tgtEl>
                                          <p:spTgt spid="5">
                                            <p:txEl>
                                              <p:pRg st="8" end="8"/>
                                            </p:txEl>
                                          </p:spTgt>
                                        </p:tgtEl>
                                        <p:attrNameLst>
                                          <p:attrName>ppt_y</p:attrName>
                                        </p:attrNameLst>
                                      </p:cBhvr>
                                      <p:tavLst>
                                        <p:tav tm="0">
                                          <p:val>
                                            <p:strVal val="ppt_y"/>
                                          </p:val>
                                        </p:tav>
                                        <p:tav tm="100000">
                                          <p:val>
                                            <p:strVal val="ppt_y"/>
                                          </p:val>
                                        </p:tav>
                                      </p:tavLst>
                                    </p:anim>
                                    <p:set>
                                      <p:cBhvr>
                                        <p:cTn id="96" dur="1" fill="hold">
                                          <p:stCondLst>
                                            <p:cond delay="499"/>
                                          </p:stCondLst>
                                        </p:cTn>
                                        <p:tgtEl>
                                          <p:spTgt spid="5">
                                            <p:txEl>
                                              <p:pRg st="8" end="8"/>
                                            </p:txEl>
                                          </p:spTgt>
                                        </p:tgtEl>
                                        <p:attrNameLst>
                                          <p:attrName>style.visibility</p:attrName>
                                        </p:attrNameLst>
                                      </p:cBhvr>
                                      <p:to>
                                        <p:strVal val="hidden"/>
                                      </p:to>
                                    </p:set>
                                  </p:childTnLst>
                                </p:cTn>
                              </p:par>
                            </p:childTnLst>
                          </p:cTn>
                        </p:par>
                        <p:par>
                          <p:cTn id="97" fill="hold">
                            <p:stCondLst>
                              <p:cond delay="3500"/>
                            </p:stCondLst>
                            <p:childTnLst>
                              <p:par>
                                <p:cTn id="98" presetID="39" presetClass="exit" presetSubtype="0" decel="100000" fill="hold" grpId="1" nodeType="afterEffect">
                                  <p:stCondLst>
                                    <p:cond delay="0"/>
                                  </p:stCondLst>
                                  <p:childTnLst>
                                    <p:anim calcmode="lin" valueType="num">
                                      <p:cBhvr>
                                        <p:cTn id="99" dur="500"/>
                                        <p:tgtEl>
                                          <p:spTgt spid="5">
                                            <p:txEl>
                                              <p:pRg st="9" end="9"/>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100" dur="500"/>
                                        <p:tgtEl>
                                          <p:spTgt spid="5">
                                            <p:txEl>
                                              <p:pRg st="9" end="9"/>
                                            </p:txEl>
                                          </p:spTgt>
                                        </p:tgtEl>
                                        <p:attrNameLst>
                                          <p:attrName>ppt_w</p:attrName>
                                        </p:attrNameLst>
                                      </p:cBhvr>
                                      <p:tavLst>
                                        <p:tav tm="0">
                                          <p:val>
                                            <p:strVal val="ppt_w"/>
                                          </p:val>
                                        </p:tav>
                                        <p:tav tm="50000">
                                          <p:val>
                                            <p:strVal val="ppt_w+.3"/>
                                          </p:val>
                                        </p:tav>
                                        <p:tav tm="100000">
                                          <p:val>
                                            <p:strVal val="ppt_w+.3"/>
                                          </p:val>
                                        </p:tav>
                                      </p:tavLst>
                                    </p:anim>
                                    <p:anim calcmode="lin" valueType="num">
                                      <p:cBhvr>
                                        <p:cTn id="101" dur="500"/>
                                        <p:tgtEl>
                                          <p:spTgt spid="5">
                                            <p:txEl>
                                              <p:pRg st="9" end="9"/>
                                            </p:txEl>
                                          </p:spTgt>
                                        </p:tgtEl>
                                        <p:attrNameLst>
                                          <p:attrName>ppt_x</p:attrName>
                                        </p:attrNameLst>
                                      </p:cBhvr>
                                      <p:tavLst>
                                        <p:tav tm="0">
                                          <p:val>
                                            <p:strVal val="ppt_x"/>
                                          </p:val>
                                        </p:tav>
                                        <p:tav tm="50000">
                                          <p:val>
                                            <p:strVal val="ppt_x"/>
                                          </p:val>
                                        </p:tav>
                                        <p:tav tm="100000">
                                          <p:val>
                                            <p:strVal val="ppt_x-.3"/>
                                          </p:val>
                                        </p:tav>
                                      </p:tavLst>
                                    </p:anim>
                                    <p:anim calcmode="lin" valueType="num">
                                      <p:cBhvr>
                                        <p:cTn id="102" dur="500"/>
                                        <p:tgtEl>
                                          <p:spTgt spid="5">
                                            <p:txEl>
                                              <p:pRg st="9" end="9"/>
                                            </p:txEl>
                                          </p:spTgt>
                                        </p:tgtEl>
                                        <p:attrNameLst>
                                          <p:attrName>ppt_y</p:attrName>
                                        </p:attrNameLst>
                                      </p:cBhvr>
                                      <p:tavLst>
                                        <p:tav tm="0">
                                          <p:val>
                                            <p:strVal val="ppt_y"/>
                                          </p:val>
                                        </p:tav>
                                        <p:tav tm="100000">
                                          <p:val>
                                            <p:strVal val="ppt_y"/>
                                          </p:val>
                                        </p:tav>
                                      </p:tavLst>
                                    </p:anim>
                                    <p:set>
                                      <p:cBhvr>
                                        <p:cTn id="103" dur="1" fill="hold">
                                          <p:stCondLst>
                                            <p:cond delay="499"/>
                                          </p:stCondLst>
                                        </p:cTn>
                                        <p:tgtEl>
                                          <p:spTgt spid="5">
                                            <p:txEl>
                                              <p:pRg st="9" end="9"/>
                                            </p:txEl>
                                          </p:spTgt>
                                        </p:tgtEl>
                                        <p:attrNameLst>
                                          <p:attrName>style.visibility</p:attrName>
                                        </p:attrNameLst>
                                      </p:cBhvr>
                                      <p:to>
                                        <p:strVal val="hidden"/>
                                      </p:to>
                                    </p:set>
                                  </p:childTnLst>
                                </p:cTn>
                              </p:par>
                            </p:childTnLst>
                          </p:cTn>
                        </p:par>
                        <p:par>
                          <p:cTn id="104" fill="hold">
                            <p:stCondLst>
                              <p:cond delay="4000"/>
                            </p:stCondLst>
                            <p:childTnLst>
                              <p:par>
                                <p:cTn id="105" presetID="39" presetClass="exit" presetSubtype="0" decel="100000" fill="hold" grpId="1" nodeType="afterEffect">
                                  <p:stCondLst>
                                    <p:cond delay="0"/>
                                  </p:stCondLst>
                                  <p:childTnLst>
                                    <p:anim calcmode="lin" valueType="num">
                                      <p:cBhvr>
                                        <p:cTn id="106" dur="500"/>
                                        <p:tgtEl>
                                          <p:spTgt spid="5">
                                            <p:txEl>
                                              <p:pRg st="10" end="10"/>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107" dur="500"/>
                                        <p:tgtEl>
                                          <p:spTgt spid="5">
                                            <p:txEl>
                                              <p:pRg st="10" end="10"/>
                                            </p:txEl>
                                          </p:spTgt>
                                        </p:tgtEl>
                                        <p:attrNameLst>
                                          <p:attrName>ppt_w</p:attrName>
                                        </p:attrNameLst>
                                      </p:cBhvr>
                                      <p:tavLst>
                                        <p:tav tm="0">
                                          <p:val>
                                            <p:strVal val="ppt_w"/>
                                          </p:val>
                                        </p:tav>
                                        <p:tav tm="50000">
                                          <p:val>
                                            <p:strVal val="ppt_w+.3"/>
                                          </p:val>
                                        </p:tav>
                                        <p:tav tm="100000">
                                          <p:val>
                                            <p:strVal val="ppt_w+.3"/>
                                          </p:val>
                                        </p:tav>
                                      </p:tavLst>
                                    </p:anim>
                                    <p:anim calcmode="lin" valueType="num">
                                      <p:cBhvr>
                                        <p:cTn id="108" dur="500"/>
                                        <p:tgtEl>
                                          <p:spTgt spid="5">
                                            <p:txEl>
                                              <p:pRg st="10" end="10"/>
                                            </p:txEl>
                                          </p:spTgt>
                                        </p:tgtEl>
                                        <p:attrNameLst>
                                          <p:attrName>ppt_x</p:attrName>
                                        </p:attrNameLst>
                                      </p:cBhvr>
                                      <p:tavLst>
                                        <p:tav tm="0">
                                          <p:val>
                                            <p:strVal val="ppt_x"/>
                                          </p:val>
                                        </p:tav>
                                        <p:tav tm="50000">
                                          <p:val>
                                            <p:strVal val="ppt_x"/>
                                          </p:val>
                                        </p:tav>
                                        <p:tav tm="100000">
                                          <p:val>
                                            <p:strVal val="ppt_x-.3"/>
                                          </p:val>
                                        </p:tav>
                                      </p:tavLst>
                                    </p:anim>
                                    <p:anim calcmode="lin" valueType="num">
                                      <p:cBhvr>
                                        <p:cTn id="109" dur="500"/>
                                        <p:tgtEl>
                                          <p:spTgt spid="5">
                                            <p:txEl>
                                              <p:pRg st="10" end="10"/>
                                            </p:txEl>
                                          </p:spTgt>
                                        </p:tgtEl>
                                        <p:attrNameLst>
                                          <p:attrName>ppt_y</p:attrName>
                                        </p:attrNameLst>
                                      </p:cBhvr>
                                      <p:tavLst>
                                        <p:tav tm="0">
                                          <p:val>
                                            <p:strVal val="ppt_y"/>
                                          </p:val>
                                        </p:tav>
                                        <p:tav tm="100000">
                                          <p:val>
                                            <p:strVal val="ppt_y"/>
                                          </p:val>
                                        </p:tav>
                                      </p:tavLst>
                                    </p:anim>
                                    <p:set>
                                      <p:cBhvr>
                                        <p:cTn id="110" dur="1" fill="hold">
                                          <p:stCondLst>
                                            <p:cond delay="499"/>
                                          </p:stCondLst>
                                        </p:cTn>
                                        <p:tgtEl>
                                          <p:spTgt spid="5">
                                            <p:txEl>
                                              <p:pRg st="10" end="10"/>
                                            </p:txEl>
                                          </p:spTgt>
                                        </p:tgtEl>
                                        <p:attrNameLst>
                                          <p:attrName>style.visibility</p:attrName>
                                        </p:attrNameLst>
                                      </p:cBhvr>
                                      <p:to>
                                        <p:strVal val="hidden"/>
                                      </p:to>
                                    </p:set>
                                  </p:childTnLst>
                                </p:cTn>
                              </p:par>
                            </p:childTnLst>
                          </p:cTn>
                        </p:par>
                        <p:par>
                          <p:cTn id="111" fill="hold">
                            <p:stCondLst>
                              <p:cond delay="4500"/>
                            </p:stCondLst>
                            <p:childTnLst>
                              <p:par>
                                <p:cTn id="112" presetID="39" presetClass="exit" presetSubtype="0" decel="100000" fill="hold" grpId="1" nodeType="afterEffect">
                                  <p:stCondLst>
                                    <p:cond delay="0"/>
                                  </p:stCondLst>
                                  <p:childTnLst>
                                    <p:anim calcmode="lin" valueType="num">
                                      <p:cBhvr>
                                        <p:cTn id="113" dur="500"/>
                                        <p:tgtEl>
                                          <p:spTgt spid="5">
                                            <p:txEl>
                                              <p:pRg st="11" end="11"/>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114" dur="500"/>
                                        <p:tgtEl>
                                          <p:spTgt spid="5">
                                            <p:txEl>
                                              <p:pRg st="11" end="11"/>
                                            </p:txEl>
                                          </p:spTgt>
                                        </p:tgtEl>
                                        <p:attrNameLst>
                                          <p:attrName>ppt_w</p:attrName>
                                        </p:attrNameLst>
                                      </p:cBhvr>
                                      <p:tavLst>
                                        <p:tav tm="0">
                                          <p:val>
                                            <p:strVal val="ppt_w"/>
                                          </p:val>
                                        </p:tav>
                                        <p:tav tm="50000">
                                          <p:val>
                                            <p:strVal val="ppt_w+.3"/>
                                          </p:val>
                                        </p:tav>
                                        <p:tav tm="100000">
                                          <p:val>
                                            <p:strVal val="ppt_w+.3"/>
                                          </p:val>
                                        </p:tav>
                                      </p:tavLst>
                                    </p:anim>
                                    <p:anim calcmode="lin" valueType="num">
                                      <p:cBhvr>
                                        <p:cTn id="115" dur="500"/>
                                        <p:tgtEl>
                                          <p:spTgt spid="5">
                                            <p:txEl>
                                              <p:pRg st="11" end="11"/>
                                            </p:txEl>
                                          </p:spTgt>
                                        </p:tgtEl>
                                        <p:attrNameLst>
                                          <p:attrName>ppt_x</p:attrName>
                                        </p:attrNameLst>
                                      </p:cBhvr>
                                      <p:tavLst>
                                        <p:tav tm="0">
                                          <p:val>
                                            <p:strVal val="ppt_x"/>
                                          </p:val>
                                        </p:tav>
                                        <p:tav tm="50000">
                                          <p:val>
                                            <p:strVal val="ppt_x"/>
                                          </p:val>
                                        </p:tav>
                                        <p:tav tm="100000">
                                          <p:val>
                                            <p:strVal val="ppt_x-.3"/>
                                          </p:val>
                                        </p:tav>
                                      </p:tavLst>
                                    </p:anim>
                                    <p:anim calcmode="lin" valueType="num">
                                      <p:cBhvr>
                                        <p:cTn id="116" dur="500"/>
                                        <p:tgtEl>
                                          <p:spTgt spid="5">
                                            <p:txEl>
                                              <p:pRg st="11" end="11"/>
                                            </p:txEl>
                                          </p:spTgt>
                                        </p:tgtEl>
                                        <p:attrNameLst>
                                          <p:attrName>ppt_y</p:attrName>
                                        </p:attrNameLst>
                                      </p:cBhvr>
                                      <p:tavLst>
                                        <p:tav tm="0">
                                          <p:val>
                                            <p:strVal val="ppt_y"/>
                                          </p:val>
                                        </p:tav>
                                        <p:tav tm="100000">
                                          <p:val>
                                            <p:strVal val="ppt_y"/>
                                          </p:val>
                                        </p:tav>
                                      </p:tavLst>
                                    </p:anim>
                                    <p:set>
                                      <p:cBhvr>
                                        <p:cTn id="117" dur="1" fill="hold">
                                          <p:stCondLst>
                                            <p:cond delay="499"/>
                                          </p:stCondLst>
                                        </p:cTn>
                                        <p:tgtEl>
                                          <p:spTgt spid="5">
                                            <p:txEl>
                                              <p:pRg st="11" end="11"/>
                                            </p:txEl>
                                          </p:spTgt>
                                        </p:tgtEl>
                                        <p:attrNameLst>
                                          <p:attrName>style.visibility</p:attrName>
                                        </p:attrNameLst>
                                      </p:cBhvr>
                                      <p:to>
                                        <p:strVal val="hidden"/>
                                      </p:to>
                                    </p:set>
                                  </p:childTnLst>
                                </p:cTn>
                              </p:par>
                            </p:childTnLst>
                          </p:cTn>
                        </p:par>
                        <p:par>
                          <p:cTn id="118" fill="hold">
                            <p:stCondLst>
                              <p:cond delay="5000"/>
                            </p:stCondLst>
                            <p:childTnLst>
                              <p:par>
                                <p:cTn id="119" presetID="39" presetClass="exit" presetSubtype="0" decel="100000" fill="hold" grpId="1" nodeType="afterEffect">
                                  <p:stCondLst>
                                    <p:cond delay="0"/>
                                  </p:stCondLst>
                                  <p:childTnLst>
                                    <p:anim calcmode="lin" valueType="num">
                                      <p:cBhvr>
                                        <p:cTn id="120" dur="500"/>
                                        <p:tgtEl>
                                          <p:spTgt spid="5">
                                            <p:txEl>
                                              <p:pRg st="12" end="12"/>
                                            </p:txEl>
                                          </p:spTgt>
                                        </p:tgtEl>
                                        <p:attrNameLst>
                                          <p:attrName>ppt_h</p:attrName>
                                        </p:attrNameLst>
                                      </p:cBhvr>
                                      <p:tavLst>
                                        <p:tav tm="0">
                                          <p:val>
                                            <p:strVal val="ppt_h"/>
                                          </p:val>
                                        </p:tav>
                                        <p:tav tm="50000">
                                          <p:val>
                                            <p:strVal val="ppt_h/20"/>
                                          </p:val>
                                        </p:tav>
                                        <p:tav tm="100000">
                                          <p:val>
                                            <p:strVal val="ppt_h/20"/>
                                          </p:val>
                                        </p:tav>
                                      </p:tavLst>
                                    </p:anim>
                                    <p:anim calcmode="lin" valueType="num">
                                      <p:cBhvr>
                                        <p:cTn id="121" dur="500"/>
                                        <p:tgtEl>
                                          <p:spTgt spid="5">
                                            <p:txEl>
                                              <p:pRg st="12" end="12"/>
                                            </p:txEl>
                                          </p:spTgt>
                                        </p:tgtEl>
                                        <p:attrNameLst>
                                          <p:attrName>ppt_w</p:attrName>
                                        </p:attrNameLst>
                                      </p:cBhvr>
                                      <p:tavLst>
                                        <p:tav tm="0">
                                          <p:val>
                                            <p:strVal val="ppt_w"/>
                                          </p:val>
                                        </p:tav>
                                        <p:tav tm="50000">
                                          <p:val>
                                            <p:strVal val="ppt_w+.3"/>
                                          </p:val>
                                        </p:tav>
                                        <p:tav tm="100000">
                                          <p:val>
                                            <p:strVal val="ppt_w+.3"/>
                                          </p:val>
                                        </p:tav>
                                      </p:tavLst>
                                    </p:anim>
                                    <p:anim calcmode="lin" valueType="num">
                                      <p:cBhvr>
                                        <p:cTn id="122" dur="500"/>
                                        <p:tgtEl>
                                          <p:spTgt spid="5">
                                            <p:txEl>
                                              <p:pRg st="12" end="12"/>
                                            </p:txEl>
                                          </p:spTgt>
                                        </p:tgtEl>
                                        <p:attrNameLst>
                                          <p:attrName>ppt_x</p:attrName>
                                        </p:attrNameLst>
                                      </p:cBhvr>
                                      <p:tavLst>
                                        <p:tav tm="0">
                                          <p:val>
                                            <p:strVal val="ppt_x"/>
                                          </p:val>
                                        </p:tav>
                                        <p:tav tm="50000">
                                          <p:val>
                                            <p:strVal val="ppt_x"/>
                                          </p:val>
                                        </p:tav>
                                        <p:tav tm="100000">
                                          <p:val>
                                            <p:strVal val="ppt_x-.3"/>
                                          </p:val>
                                        </p:tav>
                                      </p:tavLst>
                                    </p:anim>
                                    <p:anim calcmode="lin" valueType="num">
                                      <p:cBhvr>
                                        <p:cTn id="123" dur="500"/>
                                        <p:tgtEl>
                                          <p:spTgt spid="5">
                                            <p:txEl>
                                              <p:pRg st="12" end="12"/>
                                            </p:txEl>
                                          </p:spTgt>
                                        </p:tgtEl>
                                        <p:attrNameLst>
                                          <p:attrName>ppt_y</p:attrName>
                                        </p:attrNameLst>
                                      </p:cBhvr>
                                      <p:tavLst>
                                        <p:tav tm="0">
                                          <p:val>
                                            <p:strVal val="ppt_y"/>
                                          </p:val>
                                        </p:tav>
                                        <p:tav tm="100000">
                                          <p:val>
                                            <p:strVal val="ppt_y"/>
                                          </p:val>
                                        </p:tav>
                                      </p:tavLst>
                                    </p:anim>
                                    <p:set>
                                      <p:cBhvr>
                                        <p:cTn id="124" dur="1" fill="hold">
                                          <p:stCondLst>
                                            <p:cond delay="499"/>
                                          </p:stCondLst>
                                        </p:cTn>
                                        <p:tgtEl>
                                          <p:spTgt spid="5">
                                            <p:txEl>
                                              <p:pRg st="12" end="12"/>
                                            </p:txEl>
                                          </p:spTgt>
                                        </p:tgtEl>
                                        <p:attrNameLst>
                                          <p:attrName>style.visibility</p:attrName>
                                        </p:attrNameLst>
                                      </p:cBhvr>
                                      <p:to>
                                        <p:strVal val="hidden"/>
                                      </p:to>
                                    </p:set>
                                  </p:childTnLst>
                                </p:cTn>
                              </p:par>
                            </p:childTnLst>
                          </p:cTn>
                        </p:par>
                        <p:par>
                          <p:cTn id="125" fill="hold">
                            <p:stCondLst>
                              <p:cond delay="5500"/>
                            </p:stCondLst>
                            <p:childTnLst>
                              <p:par>
                                <p:cTn id="126" presetID="24" presetClass="entr" presetSubtype="0" fill="hold" grpId="0" nodeType="afterEffect">
                                  <p:stCondLst>
                                    <p:cond delay="0"/>
                                  </p:stCondLst>
                                  <p:childTnLst>
                                    <p:set>
                                      <p:cBhvr>
                                        <p:cTn id="127" dur="1" fill="hold">
                                          <p:stCondLst>
                                            <p:cond delay="0"/>
                                          </p:stCondLst>
                                        </p:cTn>
                                        <p:tgtEl>
                                          <p:spTgt spid="6"/>
                                        </p:tgtEl>
                                        <p:attrNameLst>
                                          <p:attrName>style.visibility</p:attrName>
                                        </p:attrNameLst>
                                      </p:cBhvr>
                                      <p:to>
                                        <p:strVal val="visible"/>
                                      </p:to>
                                    </p:set>
                                    <p:anim to="" calcmode="lin" valueType="num">
                                      <p:cBhvr>
                                        <p:cTn id="128" dur="1" fill="hold"/>
                                        <p:tgtEl>
                                          <p:spTgt spid="6"/>
                                        </p:tgtEl>
                                        <p:attrNameLst>
                                          <p:attrName/>
                                        </p:attrNameLst>
                                      </p:cBhvr>
                                    </p:anim>
                                  </p:childTnLst>
                                </p:cTn>
                              </p:par>
                            </p:childTnLst>
                          </p:cTn>
                        </p:par>
                        <p:par>
                          <p:cTn id="129" fill="hold">
                            <p:stCondLst>
                              <p:cond delay="5500"/>
                            </p:stCondLst>
                            <p:childTnLst>
                              <p:par>
                                <p:cTn id="130" presetID="2" presetClass="exit" presetSubtype="4" fill="hold" grpId="1" nodeType="afterEffect">
                                  <p:stCondLst>
                                    <p:cond delay="0"/>
                                  </p:stCondLst>
                                  <p:childTnLst>
                                    <p:anim calcmode="lin" valueType="num">
                                      <p:cBhvr additive="base">
                                        <p:cTn id="131" dur="2000"/>
                                        <p:tgtEl>
                                          <p:spTgt spid="6"/>
                                        </p:tgtEl>
                                        <p:attrNameLst>
                                          <p:attrName>ppt_x</p:attrName>
                                        </p:attrNameLst>
                                      </p:cBhvr>
                                      <p:tavLst>
                                        <p:tav tm="0">
                                          <p:val>
                                            <p:strVal val="ppt_x"/>
                                          </p:val>
                                        </p:tav>
                                        <p:tav tm="100000">
                                          <p:val>
                                            <p:strVal val="ppt_x"/>
                                          </p:val>
                                        </p:tav>
                                      </p:tavLst>
                                    </p:anim>
                                    <p:anim calcmode="lin" valueType="num">
                                      <p:cBhvr additive="base">
                                        <p:cTn id="132" dur="2000"/>
                                        <p:tgtEl>
                                          <p:spTgt spid="6"/>
                                        </p:tgtEl>
                                        <p:attrNameLst>
                                          <p:attrName>ppt_y</p:attrName>
                                        </p:attrNameLst>
                                      </p:cBhvr>
                                      <p:tavLst>
                                        <p:tav tm="0">
                                          <p:val>
                                            <p:strVal val="ppt_y"/>
                                          </p:val>
                                        </p:tav>
                                        <p:tav tm="100000">
                                          <p:val>
                                            <p:strVal val="1+ppt_h/2"/>
                                          </p:val>
                                        </p:tav>
                                      </p:tavLst>
                                    </p:anim>
                                    <p:set>
                                      <p:cBhvr>
                                        <p:cTn id="133" dur="1" fill="hold">
                                          <p:stCondLst>
                                            <p:cond delay="1999"/>
                                          </p:stCondLst>
                                        </p:cTn>
                                        <p:tgtEl>
                                          <p:spTgt spid="6"/>
                                        </p:tgtEl>
                                        <p:attrNameLst>
                                          <p:attrName>style.visibility</p:attrName>
                                        </p:attrNameLst>
                                      </p:cBhvr>
                                      <p:to>
                                        <p:strVal val="hidden"/>
                                      </p:to>
                                    </p:set>
                                  </p:childTnLst>
                                </p:cTn>
                              </p:par>
                            </p:childTnLst>
                          </p:cTn>
                        </p:par>
                        <p:par>
                          <p:cTn id="134" fill="hold">
                            <p:stCondLst>
                              <p:cond delay="7500"/>
                            </p:stCondLst>
                            <p:childTnLst>
                              <p:par>
                                <p:cTn id="135" presetID="24" presetClass="entr" presetSubtype="0" fill="hold" grpId="0" nodeType="afterEffect">
                                  <p:stCondLst>
                                    <p:cond delay="0"/>
                                  </p:stCondLst>
                                  <p:childTnLst>
                                    <p:set>
                                      <p:cBhvr>
                                        <p:cTn id="136" dur="1" fill="hold">
                                          <p:stCondLst>
                                            <p:cond delay="0"/>
                                          </p:stCondLst>
                                        </p:cTn>
                                        <p:tgtEl>
                                          <p:spTgt spid="4">
                                            <p:txEl>
                                              <p:pRg st="0" end="0"/>
                                            </p:txEl>
                                          </p:spTgt>
                                        </p:tgtEl>
                                        <p:attrNameLst>
                                          <p:attrName>style.visibility</p:attrName>
                                        </p:attrNameLst>
                                      </p:cBhvr>
                                      <p:to>
                                        <p:strVal val="visible"/>
                                      </p:to>
                                    </p:set>
                                    <p:anim to="" calcmode="lin" valueType="num">
                                      <p:cBhvr>
                                        <p:cTn id="137" dur="1" fill="hold"/>
                                        <p:tgtEl>
                                          <p:spTgt spid="4">
                                            <p:txEl>
                                              <p:pRg st="0" end="0"/>
                                            </p:txEl>
                                          </p:spTgt>
                                        </p:tgtEl>
                                        <p:attrNameLst>
                                          <p:attrName/>
                                        </p:attrNameLst>
                                      </p:cBhvr>
                                    </p:anim>
                                  </p:childTnLst>
                                </p:cTn>
                              </p:par>
                            </p:childTnLst>
                          </p:cTn>
                        </p:par>
                      </p:childTnLst>
                    </p:cTn>
                  </p:par>
                  <p:par>
                    <p:cTn id="138" fill="hold">
                      <p:stCondLst>
                        <p:cond delay="indefinite"/>
                      </p:stCondLst>
                      <p:childTnLst>
                        <p:par>
                          <p:cTn id="139" fill="hold">
                            <p:stCondLst>
                              <p:cond delay="0"/>
                            </p:stCondLst>
                            <p:childTnLst>
                              <p:par>
                                <p:cTn id="140" presetID="24" presetClass="entr" presetSubtype="0" fill="hold" grpId="0" nodeType="clickEffect">
                                  <p:stCondLst>
                                    <p:cond delay="0"/>
                                  </p:stCondLst>
                                  <p:childTnLst>
                                    <p:set>
                                      <p:cBhvr>
                                        <p:cTn id="141" dur="1" fill="hold">
                                          <p:stCondLst>
                                            <p:cond delay="0"/>
                                          </p:stCondLst>
                                        </p:cTn>
                                        <p:tgtEl>
                                          <p:spTgt spid="4">
                                            <p:txEl>
                                              <p:pRg st="1" end="1"/>
                                            </p:txEl>
                                          </p:spTgt>
                                        </p:tgtEl>
                                        <p:attrNameLst>
                                          <p:attrName>style.visibility</p:attrName>
                                        </p:attrNameLst>
                                      </p:cBhvr>
                                      <p:to>
                                        <p:strVal val="visible"/>
                                      </p:to>
                                    </p:set>
                                    <p:anim to="" calcmode="lin" valueType="num">
                                      <p:cBhvr>
                                        <p:cTn id="142" dur="1" fill="hold"/>
                                        <p:tgtEl>
                                          <p:spTgt spid="4">
                                            <p:txEl>
                                              <p:pRg st="1" end="1"/>
                                            </p:txEl>
                                          </p:spTgt>
                                        </p:tgtEl>
                                        <p:attrNameLst>
                                          <p:attrName/>
                                        </p:attrNameLst>
                                      </p:cBhvr>
                                    </p:anim>
                                  </p:childTnLst>
                                </p:cTn>
                              </p:par>
                            </p:childTnLst>
                          </p:cTn>
                        </p:par>
                      </p:childTnLst>
                    </p:cTn>
                  </p:par>
                  <p:par>
                    <p:cTn id="143" fill="hold">
                      <p:stCondLst>
                        <p:cond delay="indefinite"/>
                      </p:stCondLst>
                      <p:childTnLst>
                        <p:par>
                          <p:cTn id="144" fill="hold">
                            <p:stCondLst>
                              <p:cond delay="0"/>
                            </p:stCondLst>
                            <p:childTnLst>
                              <p:par>
                                <p:cTn id="145" presetID="24" presetClass="entr" presetSubtype="0" fill="hold" grpId="0" nodeType="clickEffect">
                                  <p:stCondLst>
                                    <p:cond delay="0"/>
                                  </p:stCondLst>
                                  <p:childTnLst>
                                    <p:set>
                                      <p:cBhvr>
                                        <p:cTn id="146" dur="1" fill="hold">
                                          <p:stCondLst>
                                            <p:cond delay="0"/>
                                          </p:stCondLst>
                                        </p:cTn>
                                        <p:tgtEl>
                                          <p:spTgt spid="4">
                                            <p:txEl>
                                              <p:pRg st="2" end="2"/>
                                            </p:txEl>
                                          </p:spTgt>
                                        </p:tgtEl>
                                        <p:attrNameLst>
                                          <p:attrName>style.visibility</p:attrName>
                                        </p:attrNameLst>
                                      </p:cBhvr>
                                      <p:to>
                                        <p:strVal val="visible"/>
                                      </p:to>
                                    </p:set>
                                    <p:anim to="" calcmode="lin" valueType="num">
                                      <p:cBhvr>
                                        <p:cTn id="147" dur="1" fill="hold"/>
                                        <p:tgtEl>
                                          <p:spTgt spid="4">
                                            <p:txEl>
                                              <p:pRg st="2" end="2"/>
                                            </p:txEl>
                                          </p:spTgt>
                                        </p:tgtEl>
                                        <p:attrNameLst>
                                          <p:attrName/>
                                        </p:attrNameLst>
                                      </p:cBhvr>
                                    </p:anim>
                                  </p:childTnLst>
                                </p:cTn>
                              </p:par>
                            </p:childTnLst>
                          </p:cTn>
                        </p:par>
                      </p:childTnLst>
                    </p:cTn>
                  </p:par>
                  <p:par>
                    <p:cTn id="148" fill="hold">
                      <p:stCondLst>
                        <p:cond delay="indefinite"/>
                      </p:stCondLst>
                      <p:childTnLst>
                        <p:par>
                          <p:cTn id="149" fill="hold">
                            <p:stCondLst>
                              <p:cond delay="0"/>
                            </p:stCondLst>
                            <p:childTnLst>
                              <p:par>
                                <p:cTn id="150" presetID="24" presetClass="entr" presetSubtype="0" fill="hold" grpId="0" nodeType="clickEffect">
                                  <p:stCondLst>
                                    <p:cond delay="0"/>
                                  </p:stCondLst>
                                  <p:childTnLst>
                                    <p:set>
                                      <p:cBhvr>
                                        <p:cTn id="151" dur="1" fill="hold">
                                          <p:stCondLst>
                                            <p:cond delay="0"/>
                                          </p:stCondLst>
                                        </p:cTn>
                                        <p:tgtEl>
                                          <p:spTgt spid="4">
                                            <p:txEl>
                                              <p:pRg st="3" end="3"/>
                                            </p:txEl>
                                          </p:spTgt>
                                        </p:tgtEl>
                                        <p:attrNameLst>
                                          <p:attrName>style.visibility</p:attrName>
                                        </p:attrNameLst>
                                      </p:cBhvr>
                                      <p:to>
                                        <p:strVal val="visible"/>
                                      </p:to>
                                    </p:set>
                                    <p:anim to="" calcmode="lin" valueType="num">
                                      <p:cBhvr>
                                        <p:cTn id="152" dur="1" fill="hold"/>
                                        <p:tgtEl>
                                          <p:spTgt spid="4">
                                            <p:txEl>
                                              <p:pRg st="3" end="3"/>
                                            </p:txEl>
                                          </p:spTgt>
                                        </p:tgtEl>
                                        <p:attrNameLst>
                                          <p:attrName/>
                                        </p:attrNameLst>
                                      </p:cBhvr>
                                    </p:anim>
                                  </p:childTnLst>
                                </p:cTn>
                              </p:par>
                            </p:childTnLst>
                          </p:cTn>
                        </p:par>
                      </p:childTnLst>
                    </p:cTn>
                  </p:par>
                  <p:par>
                    <p:cTn id="153" fill="hold">
                      <p:stCondLst>
                        <p:cond delay="indefinite"/>
                      </p:stCondLst>
                      <p:childTnLst>
                        <p:par>
                          <p:cTn id="154" fill="hold">
                            <p:stCondLst>
                              <p:cond delay="0"/>
                            </p:stCondLst>
                            <p:childTnLst>
                              <p:par>
                                <p:cTn id="155" presetID="24" presetClass="entr" presetSubtype="0" fill="hold" grpId="0" nodeType="clickEffect">
                                  <p:stCondLst>
                                    <p:cond delay="0"/>
                                  </p:stCondLst>
                                  <p:childTnLst>
                                    <p:set>
                                      <p:cBhvr>
                                        <p:cTn id="156" dur="1" fill="hold">
                                          <p:stCondLst>
                                            <p:cond delay="0"/>
                                          </p:stCondLst>
                                        </p:cTn>
                                        <p:tgtEl>
                                          <p:spTgt spid="4">
                                            <p:txEl>
                                              <p:pRg st="4" end="4"/>
                                            </p:txEl>
                                          </p:spTgt>
                                        </p:tgtEl>
                                        <p:attrNameLst>
                                          <p:attrName>style.visibility</p:attrName>
                                        </p:attrNameLst>
                                      </p:cBhvr>
                                      <p:to>
                                        <p:strVal val="visible"/>
                                      </p:to>
                                    </p:set>
                                    <p:anim to="" calcmode="lin" valueType="num">
                                      <p:cBhvr>
                                        <p:cTn id="157" dur="1" fill="hold"/>
                                        <p:tgtEl>
                                          <p:spTgt spid="4">
                                            <p:txEl>
                                              <p:pRg st="4" end="4"/>
                                            </p:txEl>
                                          </p:spTgt>
                                        </p:tgtEl>
                                        <p:attrNameLst>
                                          <p:attrName/>
                                        </p:attrNameLst>
                                      </p:cBhvr>
                                    </p:anim>
                                  </p:childTnLst>
                                </p:cTn>
                              </p:par>
                            </p:childTnLst>
                          </p:cTn>
                        </p:par>
                      </p:childTnLst>
                    </p:cTn>
                  </p:par>
                  <p:par>
                    <p:cTn id="158" fill="hold">
                      <p:stCondLst>
                        <p:cond delay="indefinite"/>
                      </p:stCondLst>
                      <p:childTnLst>
                        <p:par>
                          <p:cTn id="159" fill="hold">
                            <p:stCondLst>
                              <p:cond delay="0"/>
                            </p:stCondLst>
                            <p:childTnLst>
                              <p:par>
                                <p:cTn id="160" presetID="24" presetClass="entr" presetSubtype="0" fill="hold" grpId="0" nodeType="clickEffect">
                                  <p:stCondLst>
                                    <p:cond delay="0"/>
                                  </p:stCondLst>
                                  <p:childTnLst>
                                    <p:set>
                                      <p:cBhvr>
                                        <p:cTn id="161" dur="1" fill="hold">
                                          <p:stCondLst>
                                            <p:cond delay="0"/>
                                          </p:stCondLst>
                                        </p:cTn>
                                        <p:tgtEl>
                                          <p:spTgt spid="4">
                                            <p:txEl>
                                              <p:pRg st="5" end="5"/>
                                            </p:txEl>
                                          </p:spTgt>
                                        </p:tgtEl>
                                        <p:attrNameLst>
                                          <p:attrName>style.visibility</p:attrName>
                                        </p:attrNameLst>
                                      </p:cBhvr>
                                      <p:to>
                                        <p:strVal val="visible"/>
                                      </p:to>
                                    </p:set>
                                    <p:anim to="" calcmode="lin" valueType="num">
                                      <p:cBhvr>
                                        <p:cTn id="162" dur="1" fill="hold"/>
                                        <p:tgtEl>
                                          <p:spTgt spid="4">
                                            <p:txEl>
                                              <p:pRg st="5" end="5"/>
                                            </p:txEl>
                                          </p:spTgt>
                                        </p:tgtEl>
                                        <p:attrNameLst>
                                          <p:attrName/>
                                        </p:attrNameLst>
                                      </p:cBhvr>
                                    </p:anim>
                                  </p:childTnLst>
                                </p:cTn>
                              </p:par>
                            </p:childTnLst>
                          </p:cTn>
                        </p:par>
                      </p:childTnLst>
                    </p:cTn>
                  </p:par>
                  <p:par>
                    <p:cTn id="163" fill="hold">
                      <p:stCondLst>
                        <p:cond delay="indefinite"/>
                      </p:stCondLst>
                      <p:childTnLst>
                        <p:par>
                          <p:cTn id="164" fill="hold">
                            <p:stCondLst>
                              <p:cond delay="0"/>
                            </p:stCondLst>
                            <p:childTnLst>
                              <p:par>
                                <p:cTn id="165" presetID="24" presetClass="entr" presetSubtype="0" fill="hold" grpId="0" nodeType="clickEffect">
                                  <p:stCondLst>
                                    <p:cond delay="0"/>
                                  </p:stCondLst>
                                  <p:childTnLst>
                                    <p:set>
                                      <p:cBhvr>
                                        <p:cTn id="166" dur="1" fill="hold">
                                          <p:stCondLst>
                                            <p:cond delay="0"/>
                                          </p:stCondLst>
                                        </p:cTn>
                                        <p:tgtEl>
                                          <p:spTgt spid="4">
                                            <p:txEl>
                                              <p:pRg st="6" end="6"/>
                                            </p:txEl>
                                          </p:spTgt>
                                        </p:tgtEl>
                                        <p:attrNameLst>
                                          <p:attrName>style.visibility</p:attrName>
                                        </p:attrNameLst>
                                      </p:cBhvr>
                                      <p:to>
                                        <p:strVal val="visible"/>
                                      </p:to>
                                    </p:set>
                                    <p:anim to="" calcmode="lin" valueType="num">
                                      <p:cBhvr>
                                        <p:cTn id="167" dur="1" fill="hold"/>
                                        <p:tgtEl>
                                          <p:spTgt spid="4">
                                            <p:txEl>
                                              <p:pRg st="6" end="6"/>
                                            </p:txEl>
                                          </p:spTgt>
                                        </p:tgtEl>
                                        <p:attrNameLst>
                                          <p:attrName/>
                                        </p:attrNameLst>
                                      </p:cBhvr>
                                    </p:anim>
                                  </p:childTnLst>
                                </p:cTn>
                              </p:par>
                            </p:childTnLst>
                          </p:cTn>
                        </p:par>
                      </p:childTnLst>
                    </p:cTn>
                  </p:par>
                  <p:par>
                    <p:cTn id="168" fill="hold">
                      <p:stCondLst>
                        <p:cond delay="indefinite"/>
                      </p:stCondLst>
                      <p:childTnLst>
                        <p:par>
                          <p:cTn id="169" fill="hold">
                            <p:stCondLst>
                              <p:cond delay="0"/>
                            </p:stCondLst>
                            <p:childTnLst>
                              <p:par>
                                <p:cTn id="170" presetID="24" presetClass="entr" presetSubtype="0" fill="hold" grpId="0" nodeType="clickEffect">
                                  <p:stCondLst>
                                    <p:cond delay="0"/>
                                  </p:stCondLst>
                                  <p:childTnLst>
                                    <p:set>
                                      <p:cBhvr>
                                        <p:cTn id="171" dur="1" fill="hold">
                                          <p:stCondLst>
                                            <p:cond delay="0"/>
                                          </p:stCondLst>
                                        </p:cTn>
                                        <p:tgtEl>
                                          <p:spTgt spid="4">
                                            <p:txEl>
                                              <p:pRg st="7" end="7"/>
                                            </p:txEl>
                                          </p:spTgt>
                                        </p:tgtEl>
                                        <p:attrNameLst>
                                          <p:attrName>style.visibility</p:attrName>
                                        </p:attrNameLst>
                                      </p:cBhvr>
                                      <p:to>
                                        <p:strVal val="visible"/>
                                      </p:to>
                                    </p:set>
                                    <p:anim to="" calcmode="lin" valueType="num">
                                      <p:cBhvr>
                                        <p:cTn id="172" dur="1" fill="hold"/>
                                        <p:tgtEl>
                                          <p:spTgt spid="4">
                                            <p:txEl>
                                              <p:pRg st="7" end="7"/>
                                            </p:txEl>
                                          </p:spTgt>
                                        </p:tgtEl>
                                        <p:attrNameLst>
                                          <p:attrName/>
                                        </p:attrNameLst>
                                      </p:cBhvr>
                                    </p:anim>
                                  </p:childTnLst>
                                </p:cTn>
                              </p:par>
                            </p:childTnLst>
                          </p:cTn>
                        </p:par>
                      </p:childTnLst>
                    </p:cTn>
                  </p:par>
                  <p:par>
                    <p:cTn id="173" fill="hold">
                      <p:stCondLst>
                        <p:cond delay="indefinite"/>
                      </p:stCondLst>
                      <p:childTnLst>
                        <p:par>
                          <p:cTn id="174" fill="hold">
                            <p:stCondLst>
                              <p:cond delay="0"/>
                            </p:stCondLst>
                            <p:childTnLst>
                              <p:par>
                                <p:cTn id="175" presetID="24" presetClass="entr" presetSubtype="0" fill="hold" grpId="0" nodeType="clickEffect">
                                  <p:stCondLst>
                                    <p:cond delay="0"/>
                                  </p:stCondLst>
                                  <p:childTnLst>
                                    <p:set>
                                      <p:cBhvr>
                                        <p:cTn id="176" dur="1" fill="hold">
                                          <p:stCondLst>
                                            <p:cond delay="0"/>
                                          </p:stCondLst>
                                        </p:cTn>
                                        <p:tgtEl>
                                          <p:spTgt spid="4">
                                            <p:txEl>
                                              <p:pRg st="8" end="8"/>
                                            </p:txEl>
                                          </p:spTgt>
                                        </p:tgtEl>
                                        <p:attrNameLst>
                                          <p:attrName>style.visibility</p:attrName>
                                        </p:attrNameLst>
                                      </p:cBhvr>
                                      <p:to>
                                        <p:strVal val="visible"/>
                                      </p:to>
                                    </p:set>
                                    <p:anim to="" calcmode="lin" valueType="num">
                                      <p:cBhvr>
                                        <p:cTn id="177" dur="1" fill="hold"/>
                                        <p:tgtEl>
                                          <p:spTgt spid="4">
                                            <p:txEl>
                                              <p:pRg st="8" end="8"/>
                                            </p:txEl>
                                          </p:spTgt>
                                        </p:tgtEl>
                                        <p:attrNameLst>
                                          <p:attrName/>
                                        </p:attrNameLst>
                                      </p:cBhvr>
                                    </p:anim>
                                  </p:childTnLst>
                                </p:cTn>
                              </p:par>
                            </p:childTnLst>
                          </p:cTn>
                        </p:par>
                      </p:childTnLst>
                    </p:cTn>
                  </p:par>
                  <p:par>
                    <p:cTn id="178" fill="hold">
                      <p:stCondLst>
                        <p:cond delay="indefinite"/>
                      </p:stCondLst>
                      <p:childTnLst>
                        <p:par>
                          <p:cTn id="179" fill="hold">
                            <p:stCondLst>
                              <p:cond delay="0"/>
                            </p:stCondLst>
                            <p:childTnLst>
                              <p:par>
                                <p:cTn id="180" presetID="24" presetClass="entr" presetSubtype="0" fill="hold" grpId="0" nodeType="clickEffect">
                                  <p:stCondLst>
                                    <p:cond delay="0"/>
                                  </p:stCondLst>
                                  <p:childTnLst>
                                    <p:set>
                                      <p:cBhvr>
                                        <p:cTn id="181" dur="1" fill="hold">
                                          <p:stCondLst>
                                            <p:cond delay="0"/>
                                          </p:stCondLst>
                                        </p:cTn>
                                        <p:tgtEl>
                                          <p:spTgt spid="4">
                                            <p:txEl>
                                              <p:pRg st="9" end="9"/>
                                            </p:txEl>
                                          </p:spTgt>
                                        </p:tgtEl>
                                        <p:attrNameLst>
                                          <p:attrName>style.visibility</p:attrName>
                                        </p:attrNameLst>
                                      </p:cBhvr>
                                      <p:to>
                                        <p:strVal val="visible"/>
                                      </p:to>
                                    </p:set>
                                    <p:anim to="" calcmode="lin" valueType="num">
                                      <p:cBhvr>
                                        <p:cTn id="182" dur="1" fill="hold"/>
                                        <p:tgtEl>
                                          <p:spTgt spid="4">
                                            <p:txEl>
                                              <p:pRg st="9" end="9"/>
                                            </p:txEl>
                                          </p:spTgt>
                                        </p:tgtEl>
                                        <p:attrNameLst>
                                          <p:attrName/>
                                        </p:attrNameLst>
                                      </p:cBhvr>
                                    </p:anim>
                                  </p:childTnLst>
                                </p:cTn>
                              </p:par>
                            </p:childTnLst>
                          </p:cTn>
                        </p:par>
                      </p:childTnLst>
                    </p:cTn>
                  </p:par>
                  <p:par>
                    <p:cTn id="183" fill="hold">
                      <p:stCondLst>
                        <p:cond delay="indefinite"/>
                      </p:stCondLst>
                      <p:childTnLst>
                        <p:par>
                          <p:cTn id="184" fill="hold">
                            <p:stCondLst>
                              <p:cond delay="0"/>
                            </p:stCondLst>
                            <p:childTnLst>
                              <p:par>
                                <p:cTn id="185" presetID="24" presetClass="entr" presetSubtype="0" fill="hold" grpId="0" nodeType="clickEffect">
                                  <p:stCondLst>
                                    <p:cond delay="0"/>
                                  </p:stCondLst>
                                  <p:childTnLst>
                                    <p:set>
                                      <p:cBhvr>
                                        <p:cTn id="186" dur="1" fill="hold">
                                          <p:stCondLst>
                                            <p:cond delay="0"/>
                                          </p:stCondLst>
                                        </p:cTn>
                                        <p:tgtEl>
                                          <p:spTgt spid="4">
                                            <p:txEl>
                                              <p:pRg st="10" end="10"/>
                                            </p:txEl>
                                          </p:spTgt>
                                        </p:tgtEl>
                                        <p:attrNameLst>
                                          <p:attrName>style.visibility</p:attrName>
                                        </p:attrNameLst>
                                      </p:cBhvr>
                                      <p:to>
                                        <p:strVal val="visible"/>
                                      </p:to>
                                    </p:set>
                                    <p:anim to="" calcmode="lin" valueType="num">
                                      <p:cBhvr>
                                        <p:cTn id="187" dur="1" fill="hold"/>
                                        <p:tgtEl>
                                          <p:spTgt spid="4">
                                            <p:txEl>
                                              <p:pRg st="10" end="1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dvAuto="0"/>
      <p:bldP spid="5" grpId="1" build="allAtOnce"/>
      <p:bldP spid="4" grpId="0" build="p"/>
      <p:bldP spid="6" grpId="0"/>
      <p:bldP spid="6" grpId="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http://aboudjaffar.blog.lemonde.fr/files/2014/11/1172-qatarInvestissements.jpg"/>
          <p:cNvPicPr>
            <a:picLocks noChangeAspect="1" noChangeArrowheads="1"/>
          </p:cNvPicPr>
          <p:nvPr/>
        </p:nvPicPr>
        <p:blipFill>
          <a:blip r:embed="rId2" cstate="print"/>
          <a:srcRect/>
          <a:stretch>
            <a:fillRect/>
          </a:stretch>
        </p:blipFill>
        <p:spPr bwMode="auto">
          <a:xfrm>
            <a:off x="-1" y="1100250"/>
            <a:ext cx="9144001" cy="5196842"/>
          </a:xfrm>
          <a:prstGeom prst="rect">
            <a:avLst/>
          </a:prstGeom>
          <a:noFill/>
        </p:spPr>
      </p:pic>
      <p:sp>
        <p:nvSpPr>
          <p:cNvPr id="3" name="ZoneTexte 2"/>
          <p:cNvSpPr txBox="1"/>
          <p:nvPr/>
        </p:nvSpPr>
        <p:spPr>
          <a:xfrm>
            <a:off x="6660232" y="332656"/>
            <a:ext cx="2160240" cy="584775"/>
          </a:xfrm>
          <a:prstGeom prst="rect">
            <a:avLst/>
          </a:prstGeom>
          <a:noFill/>
        </p:spPr>
        <p:txBody>
          <a:bodyPr wrap="square" rtlCol="0">
            <a:spAutoFit/>
          </a:bodyPr>
          <a:lstStyle/>
          <a:p>
            <a:r>
              <a:rPr lang="fr-BE" sz="3200" dirty="0" smtClean="0">
                <a:solidFill>
                  <a:srgbClr val="C00000"/>
                </a:solidFill>
                <a:latin typeface="Aharoni" pitchFamily="2" charset="-79"/>
                <a:cs typeface="Aharoni" pitchFamily="2" charset="-79"/>
              </a:rPr>
              <a:t>Et aussi…</a:t>
            </a:r>
            <a:endParaRPr lang="fr-BE" sz="3200" dirty="0">
              <a:solidFill>
                <a:srgbClr val="C00000"/>
              </a:solidFill>
              <a:latin typeface="Aharoni" pitchFamily="2" charset="-79"/>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par>
                          <p:cTn id="8" fill="hold">
                            <p:stCondLst>
                              <p:cond delay="0"/>
                            </p:stCondLst>
                            <p:childTnLst>
                              <p:par>
                                <p:cTn id="9" presetID="2" presetClass="exit" presetSubtype="4" fill="hold" grpId="1" nodeType="afterEffect">
                                  <p:stCondLst>
                                    <p:cond delay="0"/>
                                  </p:stCondLst>
                                  <p:childTnLst>
                                    <p:anim calcmode="lin" valueType="num">
                                      <p:cBhvr additive="base">
                                        <p:cTn id="10" dur="2000"/>
                                        <p:tgtEl>
                                          <p:spTgt spid="3"/>
                                        </p:tgtEl>
                                        <p:attrNameLst>
                                          <p:attrName>ppt_x</p:attrName>
                                        </p:attrNameLst>
                                      </p:cBhvr>
                                      <p:tavLst>
                                        <p:tav tm="0">
                                          <p:val>
                                            <p:strVal val="ppt_x"/>
                                          </p:val>
                                        </p:tav>
                                        <p:tav tm="100000">
                                          <p:val>
                                            <p:strVal val="ppt_x"/>
                                          </p:val>
                                        </p:tav>
                                      </p:tavLst>
                                    </p:anim>
                                    <p:anim calcmode="lin" valueType="num">
                                      <p:cBhvr additive="base">
                                        <p:cTn id="11" dur="2000"/>
                                        <p:tgtEl>
                                          <p:spTgt spid="3"/>
                                        </p:tgtEl>
                                        <p:attrNameLst>
                                          <p:attrName>ppt_y</p:attrName>
                                        </p:attrNameLst>
                                      </p:cBhvr>
                                      <p:tavLst>
                                        <p:tav tm="0">
                                          <p:val>
                                            <p:strVal val="ppt_y"/>
                                          </p:val>
                                        </p:tav>
                                        <p:tav tm="100000">
                                          <p:val>
                                            <p:strVal val="1+ppt_h/2"/>
                                          </p:val>
                                        </p:tav>
                                      </p:tavLst>
                                    </p:anim>
                                    <p:set>
                                      <p:cBhvr>
                                        <p:cTn id="12"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ésultat de recherche d'images pour &quot;yemen famine caricature&quot;"/>
          <p:cNvPicPr>
            <a:picLocks noChangeAspect="1" noChangeArrowheads="1"/>
          </p:cNvPicPr>
          <p:nvPr/>
        </p:nvPicPr>
        <p:blipFill>
          <a:blip r:embed="rId3" cstate="print"/>
          <a:srcRect/>
          <a:stretch>
            <a:fillRect/>
          </a:stretch>
        </p:blipFill>
        <p:spPr bwMode="auto">
          <a:xfrm>
            <a:off x="0" y="0"/>
            <a:ext cx="4124144" cy="2658989"/>
          </a:xfrm>
          <a:prstGeom prst="rect">
            <a:avLst/>
          </a:prstGeom>
          <a:noFill/>
        </p:spPr>
      </p:pic>
      <p:pic>
        <p:nvPicPr>
          <p:cNvPr id="1028" name="Picture 4" descr="Résultat de recherche d'images pour &quot;yemen famine caricature&quot;"/>
          <p:cNvPicPr>
            <a:picLocks noChangeAspect="1" noChangeArrowheads="1"/>
          </p:cNvPicPr>
          <p:nvPr/>
        </p:nvPicPr>
        <p:blipFill>
          <a:blip r:embed="rId4" cstate="print"/>
          <a:srcRect/>
          <a:stretch>
            <a:fillRect/>
          </a:stretch>
        </p:blipFill>
        <p:spPr bwMode="auto">
          <a:xfrm>
            <a:off x="251520" y="3982179"/>
            <a:ext cx="5112568" cy="2875821"/>
          </a:xfrm>
          <a:prstGeom prst="rect">
            <a:avLst/>
          </a:prstGeom>
          <a:noFill/>
        </p:spPr>
      </p:pic>
      <p:pic>
        <p:nvPicPr>
          <p:cNvPr id="1030" name="Picture 6" descr="Résultat de recherche d'images pour &quot;yemen famine caricature&quot;"/>
          <p:cNvPicPr>
            <a:picLocks noChangeAspect="1" noChangeArrowheads="1"/>
          </p:cNvPicPr>
          <p:nvPr/>
        </p:nvPicPr>
        <p:blipFill>
          <a:blip r:embed="rId5" cstate="print"/>
          <a:srcRect/>
          <a:stretch>
            <a:fillRect/>
          </a:stretch>
        </p:blipFill>
        <p:spPr bwMode="auto">
          <a:xfrm>
            <a:off x="4283968" y="0"/>
            <a:ext cx="4690804" cy="3024336"/>
          </a:xfrm>
          <a:prstGeom prst="rect">
            <a:avLst/>
          </a:prstGeom>
          <a:noFill/>
        </p:spPr>
      </p:pic>
      <p:sp>
        <p:nvSpPr>
          <p:cNvPr id="5" name="Rectangle 4"/>
          <p:cNvSpPr/>
          <p:nvPr/>
        </p:nvSpPr>
        <p:spPr>
          <a:xfrm>
            <a:off x="2286000" y="3105835"/>
            <a:ext cx="4572000" cy="646331"/>
          </a:xfrm>
          <a:prstGeom prst="rect">
            <a:avLst/>
          </a:prstGeom>
        </p:spPr>
        <p:txBody>
          <a:bodyPr>
            <a:spAutoFit/>
          </a:bodyPr>
          <a:lstStyle/>
          <a:p>
            <a:r>
              <a:rPr lang="fr-BE" dirty="0" smtClean="0"/>
              <a:t>En conclu, parler de la crise humanitaire qui </a:t>
            </a:r>
            <a:r>
              <a:rPr lang="fr-BE" smtClean="0"/>
              <a:t>s’observe rationnellement </a:t>
            </a:r>
            <a:r>
              <a:rPr lang="fr-BE" dirty="0" smtClean="0"/>
              <a:t>depuis trois ans!!!</a:t>
            </a:r>
            <a:endParaRPr lang="fr-BE"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259632" y="1628800"/>
            <a:ext cx="4824536" cy="1569660"/>
          </a:xfrm>
          <a:prstGeom prst="rect">
            <a:avLst/>
          </a:prstGeom>
          <a:noFill/>
        </p:spPr>
        <p:txBody>
          <a:bodyPr wrap="square" rtlCol="0">
            <a:spAutoFit/>
          </a:bodyPr>
          <a:lstStyle/>
          <a:p>
            <a:r>
              <a:rPr lang="fr-BE" sz="4800" dirty="0" smtClean="0">
                <a:solidFill>
                  <a:srgbClr val="C00000"/>
                </a:solidFill>
                <a:latin typeface="Aharoni" pitchFamily="2" charset="-79"/>
                <a:cs typeface="Aharoni" pitchFamily="2" charset="-79"/>
              </a:rPr>
              <a:t>D’autres théâtres…</a:t>
            </a:r>
            <a:endParaRPr lang="fr-BE" sz="4800" dirty="0">
              <a:solidFill>
                <a:srgbClr val="C00000"/>
              </a:solidFill>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PNG - 174.9 ko"/>
          <p:cNvPicPr>
            <a:picLocks noChangeAspect="1" noChangeArrowheads="1"/>
          </p:cNvPicPr>
          <p:nvPr/>
        </p:nvPicPr>
        <p:blipFill>
          <a:blip r:embed="rId3" cstate="print"/>
          <a:srcRect/>
          <a:stretch>
            <a:fillRect/>
          </a:stretch>
        </p:blipFill>
        <p:spPr bwMode="auto">
          <a:xfrm>
            <a:off x="0" y="0"/>
            <a:ext cx="5715000" cy="3848101"/>
          </a:xfrm>
          <a:prstGeom prst="rect">
            <a:avLst/>
          </a:prstGeom>
          <a:noFill/>
        </p:spPr>
      </p:pic>
      <p:pic>
        <p:nvPicPr>
          <p:cNvPr id="38916" name="Picture 4" descr="PNG - 181.7 ko"/>
          <p:cNvPicPr>
            <a:picLocks noChangeAspect="1" noChangeArrowheads="1"/>
          </p:cNvPicPr>
          <p:nvPr/>
        </p:nvPicPr>
        <p:blipFill>
          <a:blip r:embed="rId4" cstate="print"/>
          <a:srcRect/>
          <a:stretch>
            <a:fillRect/>
          </a:stretch>
        </p:blipFill>
        <p:spPr bwMode="auto">
          <a:xfrm>
            <a:off x="3429000" y="3438525"/>
            <a:ext cx="5715000" cy="3419475"/>
          </a:xfrm>
          <a:prstGeom prst="rect">
            <a:avLst/>
          </a:prstGeom>
          <a:noFill/>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Résultat de recherche d'images pour &quot;énergies moyen orient reka carte monde diplomatique&quot;"/>
          <p:cNvPicPr>
            <a:picLocks noChangeAspect="1" noChangeArrowheads="1"/>
          </p:cNvPicPr>
          <p:nvPr/>
        </p:nvPicPr>
        <p:blipFill>
          <a:blip r:embed="rId2" cstate="print"/>
          <a:srcRect/>
          <a:stretch>
            <a:fillRect/>
          </a:stretch>
        </p:blipFill>
        <p:spPr bwMode="auto">
          <a:xfrm>
            <a:off x="0" y="242031"/>
            <a:ext cx="9137532" cy="6279703"/>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JPEG - 122.3 ko"/>
          <p:cNvPicPr>
            <a:picLocks noChangeAspect="1" noChangeArrowheads="1"/>
          </p:cNvPicPr>
          <p:nvPr/>
        </p:nvPicPr>
        <p:blipFill>
          <a:blip r:embed="rId2" cstate="print"/>
          <a:srcRect/>
          <a:stretch>
            <a:fillRect/>
          </a:stretch>
        </p:blipFill>
        <p:spPr bwMode="auto">
          <a:xfrm>
            <a:off x="107257" y="-4364"/>
            <a:ext cx="4427332" cy="6862364"/>
          </a:xfrm>
          <a:prstGeom prst="rect">
            <a:avLst/>
          </a:prstGeom>
          <a:noFill/>
        </p:spPr>
      </p:pic>
      <p:pic>
        <p:nvPicPr>
          <p:cNvPr id="40964" name="Picture 4" descr="PNG - 217.5 ko"/>
          <p:cNvPicPr>
            <a:picLocks noChangeAspect="1" noChangeArrowheads="1"/>
          </p:cNvPicPr>
          <p:nvPr/>
        </p:nvPicPr>
        <p:blipFill>
          <a:blip r:embed="rId3" cstate="print"/>
          <a:srcRect/>
          <a:stretch>
            <a:fillRect/>
          </a:stretch>
        </p:blipFill>
        <p:spPr bwMode="auto">
          <a:xfrm>
            <a:off x="4499992" y="3885837"/>
            <a:ext cx="4644007" cy="2972164"/>
          </a:xfrm>
          <a:prstGeom prst="rect">
            <a:avLst/>
          </a:prstGeom>
          <a:noFill/>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Résultat de recherche d'images pour &quot;énergies moyen orient reka carte monde diplomatique&quot;"/>
          <p:cNvPicPr>
            <a:picLocks noChangeAspect="1" noChangeArrowheads="1"/>
          </p:cNvPicPr>
          <p:nvPr/>
        </p:nvPicPr>
        <p:blipFill>
          <a:blip r:embed="rId2" cstate="print"/>
          <a:srcRect/>
          <a:stretch>
            <a:fillRect/>
          </a:stretch>
        </p:blipFill>
        <p:spPr bwMode="auto">
          <a:xfrm>
            <a:off x="0" y="692696"/>
            <a:ext cx="9144000" cy="5719706"/>
          </a:xfrm>
          <a:prstGeom prst="rect">
            <a:avLst/>
          </a:prstGeo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www.monde-diplomatique.fr/IMG/png/libye-2.png"/>
          <p:cNvPicPr>
            <a:picLocks noChangeAspect="1" noChangeArrowheads="1"/>
          </p:cNvPicPr>
          <p:nvPr/>
        </p:nvPicPr>
        <p:blipFill>
          <a:blip r:embed="rId3" cstate="print"/>
          <a:srcRect/>
          <a:stretch>
            <a:fillRect/>
          </a:stretch>
        </p:blipFill>
        <p:spPr bwMode="auto">
          <a:xfrm>
            <a:off x="155648" y="-197856"/>
            <a:ext cx="8988352" cy="7055856"/>
          </a:xfrm>
          <a:prstGeom prst="rect">
            <a:avLst/>
          </a:prstGeom>
          <a:noFill/>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827584" y="1052736"/>
            <a:ext cx="4680520" cy="2123658"/>
          </a:xfrm>
          <a:prstGeom prst="rect">
            <a:avLst/>
          </a:prstGeom>
          <a:noFill/>
        </p:spPr>
        <p:txBody>
          <a:bodyPr wrap="square" rtlCol="0">
            <a:spAutoFit/>
          </a:bodyPr>
          <a:lstStyle/>
          <a:p>
            <a:r>
              <a:rPr lang="fr-BE" sz="6600" dirty="0" smtClean="0">
                <a:solidFill>
                  <a:srgbClr val="A52F1B"/>
                </a:solidFill>
              </a:rPr>
              <a:t>Réserve à docs</a:t>
            </a:r>
            <a:endParaRPr lang="fr-BE" sz="6600" dirty="0">
              <a:solidFill>
                <a:srgbClr val="A52F1B"/>
              </a:solidFill>
            </a:endParaRPr>
          </a:p>
        </p:txBody>
      </p:sp>
    </p:spTree>
  </p:cSld>
  <p:clrMapOvr>
    <a:masterClrMapping/>
  </p:clrMapOvr>
  <p:transition spd="med"/>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75656" y="1052736"/>
            <a:ext cx="4680520" cy="1477328"/>
          </a:xfrm>
          <a:prstGeom prst="rect">
            <a:avLst/>
          </a:prstGeom>
          <a:noFill/>
        </p:spPr>
        <p:txBody>
          <a:bodyPr wrap="square" rtlCol="0">
            <a:spAutoFit/>
          </a:bodyPr>
          <a:lstStyle/>
          <a:p>
            <a:r>
              <a:rPr lang="fr-BE" dirty="0" smtClean="0">
                <a:solidFill>
                  <a:schemeClr val="bg1"/>
                </a:solidFill>
              </a:rPr>
              <a:t>Ex </a:t>
            </a:r>
            <a:r>
              <a:rPr lang="fr-BE" dirty="0" err="1" smtClean="0">
                <a:solidFill>
                  <a:schemeClr val="bg1"/>
                </a:solidFill>
              </a:rPr>
              <a:t>cursus:l</a:t>
            </a:r>
            <a:endParaRPr lang="fr-BE" dirty="0" smtClean="0">
              <a:solidFill>
                <a:schemeClr val="bg1"/>
              </a:solidFill>
            </a:endParaRPr>
          </a:p>
          <a:p>
            <a:endParaRPr lang="fr-BE" dirty="0" smtClean="0">
              <a:solidFill>
                <a:schemeClr val="bg1"/>
              </a:solidFill>
            </a:endParaRPr>
          </a:p>
          <a:p>
            <a:r>
              <a:rPr lang="fr-BE" dirty="0" smtClean="0">
                <a:solidFill>
                  <a:schemeClr val="bg1"/>
                </a:solidFill>
              </a:rPr>
              <a:t>Guerre et commerce font-ils bon ménage</a:t>
            </a:r>
          </a:p>
          <a:p>
            <a:endParaRPr lang="fr-BE" dirty="0" smtClean="0">
              <a:solidFill>
                <a:schemeClr val="bg1"/>
              </a:solidFill>
            </a:endParaRPr>
          </a:p>
          <a:p>
            <a:r>
              <a:rPr lang="fr-BE" dirty="0" smtClean="0">
                <a:solidFill>
                  <a:schemeClr val="bg1"/>
                </a:solidFill>
              </a:rPr>
              <a:t>La présentation de Luc Mampaey du GRIP ?</a:t>
            </a:r>
            <a:endParaRPr lang="fr-BE" dirty="0">
              <a:solidFill>
                <a:schemeClr val="bg1"/>
              </a:solidFill>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87255" y="188640"/>
            <a:ext cx="9231255" cy="65253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gulf2000.columbia.edu/images/maps/Iraq_Federal_Option_lg.png"/>
          <p:cNvPicPr>
            <a:picLocks noChangeAspect="1" noChangeArrowheads="1"/>
          </p:cNvPicPr>
          <p:nvPr/>
        </p:nvPicPr>
        <p:blipFill>
          <a:blip r:embed="rId3" cstate="print"/>
          <a:srcRect/>
          <a:stretch>
            <a:fillRect/>
          </a:stretch>
        </p:blipFill>
        <p:spPr bwMode="auto">
          <a:xfrm>
            <a:off x="755576" y="0"/>
            <a:ext cx="7668344" cy="6882260"/>
          </a:xfrm>
          <a:prstGeom prst="rect">
            <a:avLst/>
          </a:prstGeom>
          <a:noFill/>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s://img.over-blog-kiwi.com/1/11/24/15/20170528/ob_7a3d43_carte-irak.jpg"/>
          <p:cNvPicPr>
            <a:picLocks noChangeAspect="1" noChangeArrowheads="1"/>
          </p:cNvPicPr>
          <p:nvPr/>
        </p:nvPicPr>
        <p:blipFill>
          <a:blip r:embed="rId2" cstate="print"/>
          <a:srcRect/>
          <a:stretch>
            <a:fillRect/>
          </a:stretch>
        </p:blipFill>
        <p:spPr bwMode="auto">
          <a:xfrm>
            <a:off x="1259632" y="476672"/>
            <a:ext cx="5715000" cy="5895976"/>
          </a:xfrm>
          <a:prstGeom prst="rect">
            <a:avLst/>
          </a:prstGeom>
          <a:noFill/>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gulf2000.columbia.edu/images/maps/Iran_Ethnic_lg.png"/>
          <p:cNvPicPr>
            <a:picLocks noChangeAspect="1" noChangeArrowheads="1"/>
          </p:cNvPicPr>
          <p:nvPr/>
        </p:nvPicPr>
        <p:blipFill>
          <a:blip r:embed="rId3" cstate="print"/>
          <a:srcRect/>
          <a:stretch>
            <a:fillRect/>
          </a:stretch>
        </p:blipFill>
        <p:spPr bwMode="auto">
          <a:xfrm>
            <a:off x="0" y="254248"/>
            <a:ext cx="9144000" cy="63969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ésultat de recherche d'images pour &quot;guerre yemen caricature&quot;"/>
          <p:cNvPicPr>
            <a:picLocks noChangeAspect="1" noChangeArrowheads="1"/>
          </p:cNvPicPr>
          <p:nvPr/>
        </p:nvPicPr>
        <p:blipFill>
          <a:blip r:embed="rId3" cstate="print"/>
          <a:srcRect/>
          <a:stretch>
            <a:fillRect/>
          </a:stretch>
        </p:blipFill>
        <p:spPr bwMode="auto">
          <a:xfrm>
            <a:off x="4499992" y="0"/>
            <a:ext cx="4219575" cy="4476751"/>
          </a:xfrm>
          <a:prstGeom prst="rect">
            <a:avLst/>
          </a:prstGeom>
          <a:noFill/>
        </p:spPr>
      </p:pic>
      <p:pic>
        <p:nvPicPr>
          <p:cNvPr id="4100" name="Picture 4" descr="Résultat de recherche d'images pour &quot;guerre yemen caricature&quot;"/>
          <p:cNvPicPr>
            <a:picLocks noChangeAspect="1" noChangeArrowheads="1"/>
          </p:cNvPicPr>
          <p:nvPr/>
        </p:nvPicPr>
        <p:blipFill>
          <a:blip r:embed="rId4" cstate="print"/>
          <a:srcRect/>
          <a:stretch>
            <a:fillRect/>
          </a:stretch>
        </p:blipFill>
        <p:spPr bwMode="auto">
          <a:xfrm>
            <a:off x="-1" y="0"/>
            <a:ext cx="5912969" cy="3284984"/>
          </a:xfrm>
          <a:prstGeom prst="rect">
            <a:avLst/>
          </a:prstGeom>
          <a:noFill/>
        </p:spPr>
      </p:pic>
      <p:pic>
        <p:nvPicPr>
          <p:cNvPr id="4102" name="Picture 6" descr="Des artistes yeménites graffent un mur de la... (Photo MOHAMMED HUWAIS, AFP)"/>
          <p:cNvPicPr>
            <a:picLocks noChangeAspect="1" noChangeArrowheads="1"/>
          </p:cNvPicPr>
          <p:nvPr/>
        </p:nvPicPr>
        <p:blipFill>
          <a:blip r:embed="rId5" cstate="print"/>
          <a:srcRect/>
          <a:stretch>
            <a:fillRect/>
          </a:stretch>
        </p:blipFill>
        <p:spPr bwMode="auto">
          <a:xfrm>
            <a:off x="2771800" y="2790824"/>
            <a:ext cx="6105525" cy="4067176"/>
          </a:xfrm>
          <a:prstGeom prst="rect">
            <a:avLst/>
          </a:prstGeom>
          <a:noFill/>
        </p:spPr>
      </p:pic>
      <p:pic>
        <p:nvPicPr>
          <p:cNvPr id="43010" name="Picture 2" descr="http://www.courrierinternational.com/sites/ci_master/files/styles/image_original_1280/public/assets/images/1274-stavro.jpg?itok=iyOy8axs"/>
          <p:cNvPicPr>
            <a:picLocks noChangeAspect="1" noChangeArrowheads="1"/>
          </p:cNvPicPr>
          <p:nvPr/>
        </p:nvPicPr>
        <p:blipFill>
          <a:blip r:embed="rId6" cstate="print"/>
          <a:srcRect/>
          <a:stretch>
            <a:fillRect/>
          </a:stretch>
        </p:blipFill>
        <p:spPr bwMode="auto">
          <a:xfrm>
            <a:off x="179512" y="3933056"/>
            <a:ext cx="3125748" cy="2160240"/>
          </a:xfrm>
          <a:prstGeom prst="rect">
            <a:avLst/>
          </a:prstGeom>
          <a:noFill/>
        </p:spPr>
      </p:pic>
      <p:pic>
        <p:nvPicPr>
          <p:cNvPr id="4104" name="Picture 8" descr="Résultat de recherche d'images pour &quot;guerre yemen caricature&quot;"/>
          <p:cNvPicPr>
            <a:picLocks noChangeAspect="1" noChangeArrowheads="1"/>
          </p:cNvPicPr>
          <p:nvPr/>
        </p:nvPicPr>
        <p:blipFill>
          <a:blip r:embed="rId7" cstate="print"/>
          <a:srcRect/>
          <a:stretch>
            <a:fillRect/>
          </a:stretch>
        </p:blipFill>
        <p:spPr bwMode="auto">
          <a:xfrm>
            <a:off x="-324544" y="1988840"/>
            <a:ext cx="3714750" cy="1952625"/>
          </a:xfrm>
          <a:prstGeom prst="rect">
            <a:avLst/>
          </a:prstGeom>
          <a:noFill/>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Résultat de recherche d'images pour &quot;justifier la guerre en Islam ?&quot;"/>
          <p:cNvPicPr>
            <a:picLocks noChangeAspect="1" noChangeArrowheads="1"/>
          </p:cNvPicPr>
          <p:nvPr/>
        </p:nvPicPr>
        <p:blipFill>
          <a:blip r:embed="rId3" cstate="print"/>
          <a:srcRect/>
          <a:stretch>
            <a:fillRect/>
          </a:stretch>
        </p:blipFill>
        <p:spPr bwMode="auto">
          <a:xfrm>
            <a:off x="467544" y="620688"/>
            <a:ext cx="8028385" cy="55174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par>
                          <p:cTn id="13" fill="hold">
                            <p:stCondLst>
                              <p:cond delay="0"/>
                            </p:stCondLst>
                            <p:childTnLst>
                              <p:par>
                                <p:cTn id="14" presetID="2" presetClass="exit" presetSubtype="4" fill="hold" nodeType="afterEffect">
                                  <p:stCondLst>
                                    <p:cond delay="0"/>
                                  </p:stCondLst>
                                  <p:childTnLst>
                                    <p:anim calcmode="lin" valueType="num">
                                      <p:cBhvr additive="base">
                                        <p:cTn id="15" dur="500"/>
                                        <p:tgtEl>
                                          <p:spTgt spid="2"/>
                                        </p:tgtEl>
                                        <p:attrNameLst>
                                          <p:attrName>ppt_x</p:attrName>
                                        </p:attrNameLst>
                                      </p:cBhvr>
                                      <p:tavLst>
                                        <p:tav tm="0">
                                          <p:val>
                                            <p:strVal val="ppt_x"/>
                                          </p:val>
                                        </p:tav>
                                        <p:tav tm="100000">
                                          <p:val>
                                            <p:strVal val="ppt_x"/>
                                          </p:val>
                                        </p:tav>
                                      </p:tavLst>
                                    </p:anim>
                                    <p:anim calcmode="lin" valueType="num">
                                      <p:cBhvr additive="base">
                                        <p:cTn id="16" dur="500"/>
                                        <p:tgtEl>
                                          <p:spTgt spid="2"/>
                                        </p:tgtEl>
                                        <p:attrNameLst>
                                          <p:attrName>ppt_y</p:attrName>
                                        </p:attrNameLst>
                                      </p:cBhvr>
                                      <p:tavLst>
                                        <p:tav tm="0">
                                          <p:val>
                                            <p:strVal val="ppt_y"/>
                                          </p:val>
                                        </p:tav>
                                        <p:tav tm="100000">
                                          <p:val>
                                            <p:strVal val="1+ppt_h/2"/>
                                          </p:val>
                                        </p:tav>
                                      </p:tavLst>
                                    </p:anim>
                                    <p:set>
                                      <p:cBhvr>
                                        <p:cTn id="1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s://mecanoblog.files.wordpress.com/2009/11/carte-geostrategique-du-moyen-orient.jpg"/>
          <p:cNvPicPr>
            <a:picLocks noChangeAspect="1" noChangeArrowheads="1"/>
          </p:cNvPicPr>
          <p:nvPr/>
        </p:nvPicPr>
        <p:blipFill>
          <a:blip r:embed="rId3" cstate="print"/>
          <a:srcRect/>
          <a:stretch>
            <a:fillRect/>
          </a:stretch>
        </p:blipFill>
        <p:spPr bwMode="auto">
          <a:xfrm>
            <a:off x="0" y="-849189"/>
            <a:ext cx="8937823" cy="7707189"/>
          </a:xfrm>
          <a:prstGeom prst="rect">
            <a:avLst/>
          </a:prstGeom>
          <a:noFill/>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http://langlois.blog.lemonde.fr/files/2016/01/fc-Proche_et_Moyen-Orient-couleurs.png"/>
          <p:cNvPicPr>
            <a:picLocks noChangeAspect="1" noChangeArrowheads="1"/>
          </p:cNvPicPr>
          <p:nvPr/>
        </p:nvPicPr>
        <p:blipFill>
          <a:blip r:embed="rId3" cstate="print"/>
          <a:srcRect/>
          <a:stretch>
            <a:fillRect/>
          </a:stretch>
        </p:blipFill>
        <p:spPr bwMode="auto">
          <a:xfrm>
            <a:off x="0" y="285000"/>
            <a:ext cx="9128164" cy="6165304"/>
          </a:xfrm>
          <a:prstGeom prst="rect">
            <a:avLst/>
          </a:prstGeom>
          <a:noFill/>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80" name="Picture 4" descr="http://www.atlas-monde.net/wp-content/uploads/2016/02/mappemonde.gif"/>
          <p:cNvPicPr>
            <a:picLocks noChangeAspect="1" noChangeArrowheads="1"/>
          </p:cNvPicPr>
          <p:nvPr/>
        </p:nvPicPr>
        <p:blipFill>
          <a:blip r:embed="rId2" cstate="print"/>
          <a:srcRect/>
          <a:stretch>
            <a:fillRect/>
          </a:stretch>
        </p:blipFill>
        <p:spPr bwMode="auto">
          <a:xfrm>
            <a:off x="0" y="1052736"/>
            <a:ext cx="9232761" cy="4653136"/>
          </a:xfrm>
          <a:prstGeom prst="rect">
            <a:avLst/>
          </a:prstGeom>
          <a:noFill/>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80" name="Picture 4" descr="http://www.atlas-monde.net/wp-content/uploads/2016/02/mappemonde.gif"/>
          <p:cNvPicPr>
            <a:picLocks noChangeAspect="1" noChangeArrowheads="1"/>
          </p:cNvPicPr>
          <p:nvPr/>
        </p:nvPicPr>
        <p:blipFill>
          <a:blip r:embed="rId2" cstate="print"/>
          <a:srcRect/>
          <a:stretch>
            <a:fillRect/>
          </a:stretch>
        </p:blipFill>
        <p:spPr bwMode="auto">
          <a:xfrm>
            <a:off x="-10909720" y="0"/>
            <a:ext cx="23860692" cy="12025336"/>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17169</TotalTime>
  <Words>5415</Words>
  <Application>Microsoft Office PowerPoint</Application>
  <PresentationFormat>Affichage à l'écran (4:3)</PresentationFormat>
  <Paragraphs>394</Paragraphs>
  <Slides>80</Slides>
  <Notes>61</Notes>
  <HiddenSlides>0</HiddenSlides>
  <MMClips>3</MMClips>
  <ScaleCrop>false</ScaleCrop>
  <HeadingPairs>
    <vt:vector size="4" baseType="variant">
      <vt:variant>
        <vt:lpstr>Thème</vt:lpstr>
      </vt:variant>
      <vt:variant>
        <vt:i4>1</vt:i4>
      </vt:variant>
      <vt:variant>
        <vt:lpstr>Titres des diapositives</vt:lpstr>
      </vt:variant>
      <vt:variant>
        <vt:i4>80</vt:i4>
      </vt:variant>
    </vt:vector>
  </HeadingPairs>
  <TitlesOfParts>
    <vt:vector size="81"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Diapositive 42</vt:lpstr>
      <vt:lpstr>Diapositive 43</vt:lpstr>
      <vt:lpstr>Diapositive 44</vt:lpstr>
      <vt:lpstr>Diapositive 45</vt:lpstr>
      <vt:lpstr>Diapositive 46</vt:lpstr>
      <vt:lpstr>Diapositive 47</vt:lpstr>
      <vt:lpstr>Diapositive 48</vt:lpstr>
      <vt:lpstr>Diapositive 49</vt:lpstr>
      <vt:lpstr>Diapositive 50</vt:lpstr>
      <vt:lpstr>Diapositive 51</vt:lpstr>
      <vt:lpstr>Diapositive 52</vt:lpstr>
      <vt:lpstr>Diapositive 53</vt:lpstr>
      <vt:lpstr>Diapositive 54</vt:lpstr>
      <vt:lpstr>Diapositive 55</vt:lpstr>
      <vt:lpstr>Diapositive 56</vt:lpstr>
      <vt:lpstr>Diapositive 57</vt:lpstr>
      <vt:lpstr>Diapositive 58</vt:lpstr>
      <vt:lpstr>Diapositive 59</vt:lpstr>
      <vt:lpstr>Diapositive 60</vt:lpstr>
      <vt:lpstr>Diapositive 61</vt:lpstr>
      <vt:lpstr>Diapositive 62</vt:lpstr>
      <vt:lpstr>Diapositive 63</vt:lpstr>
      <vt:lpstr>Diapositive 64</vt:lpstr>
      <vt:lpstr>Diapositive 65</vt:lpstr>
      <vt:lpstr>Diapositive 66</vt:lpstr>
      <vt:lpstr>Diapositive 67</vt:lpstr>
      <vt:lpstr>Diapositive 68</vt:lpstr>
      <vt:lpstr>Diapositive 69</vt:lpstr>
      <vt:lpstr>Diapositive 70</vt:lpstr>
      <vt:lpstr>Diapositive 71</vt:lpstr>
      <vt:lpstr>Diapositive 72</vt:lpstr>
      <vt:lpstr>Diapositive 73</vt:lpstr>
      <vt:lpstr>Diapositive 74</vt:lpstr>
      <vt:lpstr>Diapositive 75</vt:lpstr>
      <vt:lpstr>Diapositive 76</vt:lpstr>
      <vt:lpstr>Diapositive 77</vt:lpstr>
      <vt:lpstr>Diapositive 78</vt:lpstr>
      <vt:lpstr>Diapositive 79</vt:lpstr>
      <vt:lpstr>Diapositive 80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Thibault Zaleski</dc:creator>
  <cp:lastModifiedBy>Tibo</cp:lastModifiedBy>
  <cp:revision>89</cp:revision>
  <dcterms:created xsi:type="dcterms:W3CDTF">2017-06-20T13:30:59Z</dcterms:created>
  <dcterms:modified xsi:type="dcterms:W3CDTF">2018-11-22T15:18:47Z</dcterms:modified>
</cp:coreProperties>
</file>